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9" r:id="rId4"/>
    <p:sldId id="270" r:id="rId5"/>
    <p:sldId id="260" r:id="rId6"/>
    <p:sldId id="271" r:id="rId7"/>
    <p:sldId id="261" r:id="rId8"/>
    <p:sldId id="268" r:id="rId9"/>
    <p:sldId id="262" r:id="rId10"/>
    <p:sldId id="272" r:id="rId11"/>
    <p:sldId id="273" r:id="rId12"/>
    <p:sldId id="263"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5/9/2023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5/9/2023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5/9/2023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5/9/2023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5/9/2023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40081" y="791570"/>
            <a:ext cx="4223555" cy="5262390"/>
          </a:xfrm>
        </p:spPr>
        <p:txBody>
          <a:bodyPr vert="horz" lIns="91440" tIns="45720" rIns="91440" bIns="45720" rtlCol="0" anchor="ctr">
            <a:normAutofit/>
          </a:bodyPr>
          <a:lstStyle/>
          <a:p>
            <a:pPr algn="r"/>
            <a:r>
              <a:rPr lang="en-US" sz="5400" dirty="0">
                <a:solidFill>
                  <a:schemeClr val="bg2"/>
                </a:solidFill>
                <a:latin typeface="Gungsuh"/>
                <a:ea typeface="Gungsuh"/>
              </a:rPr>
              <a:t>SIGN LANGUAGE DETECTION</a:t>
            </a:r>
            <a:br>
              <a:rPr lang="en-US" sz="5400" dirty="0">
                <a:solidFill>
                  <a:schemeClr val="bg2"/>
                </a:solidFill>
                <a:latin typeface="Gungsuh"/>
                <a:ea typeface="Gungsuh"/>
              </a:rPr>
            </a:br>
            <a:r>
              <a:rPr lang="en-US" sz="5400" dirty="0">
                <a:solidFill>
                  <a:schemeClr val="bg2"/>
                </a:solidFill>
                <a:latin typeface="Gungsuh"/>
                <a:ea typeface="Gungsuh"/>
              </a:rPr>
              <a:t>USING</a:t>
            </a:r>
            <a:br>
              <a:rPr lang="en-US" sz="5400" dirty="0">
                <a:solidFill>
                  <a:schemeClr val="bg2"/>
                </a:solidFill>
                <a:latin typeface="Gungsuh"/>
                <a:ea typeface="Gungsuh"/>
              </a:rPr>
            </a:br>
            <a:r>
              <a:rPr lang="en-US" sz="5400" dirty="0">
                <a:solidFill>
                  <a:schemeClr val="bg2"/>
                </a:solidFill>
                <a:latin typeface="Gungsuh"/>
                <a:ea typeface="Gungsuh"/>
              </a:rPr>
              <a:t>ML</a:t>
            </a:r>
          </a:p>
        </p:txBody>
      </p:sp>
      <p:sp>
        <p:nvSpPr>
          <p:cNvPr id="32" name="Rectangle 3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6176720" y="1694576"/>
            <a:ext cx="4892308" cy="4359384"/>
          </a:xfrm>
        </p:spPr>
        <p:txBody>
          <a:bodyPr vert="horz" lIns="91440" tIns="45720" rIns="91440" bIns="45720" rtlCol="0" anchor="ctr">
            <a:normAutofit/>
          </a:bodyPr>
          <a:lstStyle/>
          <a:p>
            <a:pPr indent="-383540" algn="l">
              <a:lnSpc>
                <a:spcPct val="94000"/>
              </a:lnSpc>
              <a:spcAft>
                <a:spcPts val="200"/>
              </a:spcAft>
            </a:pPr>
            <a:r>
              <a:rPr lang="en-US" sz="1800" b="1" dirty="0">
                <a:latin typeface="Gungsuh"/>
                <a:ea typeface="Gungsuh"/>
                <a:cs typeface="Cavolini"/>
              </a:rPr>
              <a:t>TEAM NAME:-</a:t>
            </a:r>
          </a:p>
          <a:p>
            <a:pPr indent="-383540" algn="l">
              <a:lnSpc>
                <a:spcPct val="94000"/>
              </a:lnSpc>
              <a:spcAft>
                <a:spcPts val="200"/>
              </a:spcAft>
            </a:pPr>
            <a:endParaRPr lang="en-US" sz="1800" dirty="0">
              <a:latin typeface="Gungsuh"/>
              <a:ea typeface="Gungsuh"/>
              <a:cs typeface="Cavolini"/>
            </a:endParaRPr>
          </a:p>
          <a:p>
            <a:pPr indent="-383540" algn="l">
              <a:lnSpc>
                <a:spcPct val="94000"/>
              </a:lnSpc>
              <a:spcAft>
                <a:spcPts val="200"/>
              </a:spcAft>
            </a:pPr>
            <a:r>
              <a:rPr lang="en-US" sz="1800" dirty="0">
                <a:latin typeface="Gungsuh"/>
                <a:ea typeface="Gungsuh"/>
                <a:cs typeface="Cavolini"/>
              </a:rPr>
              <a:t>HAYDEN PAUL. R [110720243019]</a:t>
            </a:r>
            <a:endParaRPr lang="en-US" dirty="0">
              <a:latin typeface="Gungsuh"/>
              <a:ea typeface="Gungsuh"/>
              <a:cs typeface="Cavolini"/>
            </a:endParaRPr>
          </a:p>
          <a:p>
            <a:pPr indent="-383540" algn="l">
              <a:lnSpc>
                <a:spcPct val="94000"/>
              </a:lnSpc>
              <a:spcAft>
                <a:spcPts val="200"/>
              </a:spcAft>
            </a:pPr>
            <a:r>
              <a:rPr lang="en-US" sz="1800" dirty="0">
                <a:latin typeface="Gungsuh"/>
                <a:ea typeface="Gungsuh"/>
                <a:cs typeface="Cavolini"/>
              </a:rPr>
              <a:t>ISAAC SOLOMON. D </a:t>
            </a:r>
            <a:r>
              <a:rPr lang="en-US" sz="1800" dirty="0">
                <a:latin typeface="Gungsuh"/>
                <a:ea typeface="+mn-lt"/>
                <a:cs typeface="+mn-lt"/>
              </a:rPr>
              <a:t>[110720243020]</a:t>
            </a:r>
          </a:p>
          <a:p>
            <a:pPr indent="-383540" algn="l">
              <a:lnSpc>
                <a:spcPct val="94000"/>
              </a:lnSpc>
              <a:spcAft>
                <a:spcPts val="200"/>
              </a:spcAft>
            </a:pPr>
            <a:r>
              <a:rPr lang="en-US" sz="1800" dirty="0">
                <a:latin typeface="Gungsuh"/>
                <a:ea typeface="Gungsuh"/>
                <a:cs typeface="Cavolini"/>
              </a:rPr>
              <a:t>DHARUNESHAN. S </a:t>
            </a:r>
            <a:r>
              <a:rPr lang="en-US" sz="1800" dirty="0">
                <a:latin typeface="Gungsuh"/>
                <a:ea typeface="+mn-lt"/>
                <a:cs typeface="+mn-lt"/>
              </a:rPr>
              <a:t>[110720243011]</a:t>
            </a:r>
          </a:p>
          <a:p>
            <a:pPr indent="-383540" algn="l">
              <a:lnSpc>
                <a:spcPct val="94000"/>
              </a:lnSpc>
              <a:spcAft>
                <a:spcPts val="200"/>
              </a:spcAft>
            </a:pPr>
            <a:endParaRPr lang="en-US" sz="1800" dirty="0">
              <a:latin typeface="Gungsuh"/>
              <a:ea typeface="+mn-lt"/>
              <a:cs typeface="+mn-lt"/>
            </a:endParaRPr>
          </a:p>
          <a:p>
            <a:pPr indent="-383540" algn="l">
              <a:lnSpc>
                <a:spcPct val="94000"/>
              </a:lnSpc>
              <a:spcAft>
                <a:spcPts val="200"/>
              </a:spcAft>
            </a:pPr>
            <a:r>
              <a:rPr lang="en-US" sz="1800" b="1" dirty="0">
                <a:latin typeface="Gungsuh"/>
                <a:ea typeface="Gungsuh"/>
                <a:cs typeface="Cavolini"/>
              </a:rPr>
              <a:t>GUIDANCE:-</a:t>
            </a:r>
          </a:p>
          <a:p>
            <a:pPr indent="-383540" algn="l">
              <a:lnSpc>
                <a:spcPct val="94000"/>
              </a:lnSpc>
              <a:spcAft>
                <a:spcPts val="200"/>
              </a:spcAft>
            </a:pPr>
            <a:endParaRPr lang="en-US" sz="1800" dirty="0">
              <a:latin typeface="Gungsuh"/>
              <a:ea typeface="Gungsuh"/>
              <a:cs typeface="Cavolini"/>
            </a:endParaRPr>
          </a:p>
          <a:p>
            <a:pPr indent="-383540" algn="l">
              <a:lnSpc>
                <a:spcPct val="94000"/>
              </a:lnSpc>
              <a:spcAft>
                <a:spcPts val="200"/>
              </a:spcAft>
            </a:pPr>
            <a:r>
              <a:rPr lang="en-US" sz="1800" dirty="0">
                <a:latin typeface="Gungsuh"/>
                <a:ea typeface="Gungsuh"/>
                <a:cs typeface="Cavolini"/>
              </a:rPr>
              <a:t>MRS. VANISHREE [Asst. PROF]</a:t>
            </a:r>
          </a:p>
          <a:p>
            <a:pPr indent="-383540" algn="l">
              <a:lnSpc>
                <a:spcPct val="94000"/>
              </a:lnSpc>
              <a:spcAft>
                <a:spcPts val="200"/>
              </a:spcAft>
            </a:pPr>
            <a:endParaRPr lang="en-US" sz="1800" dirty="0">
              <a:latin typeface="Gungsuh"/>
              <a:ea typeface="Gungsuh"/>
              <a:cs typeface="Cavolini"/>
            </a:endParaRPr>
          </a:p>
          <a:p>
            <a:pPr indent="-383540" algn="l">
              <a:lnSpc>
                <a:spcPct val="94000"/>
              </a:lnSpc>
              <a:spcAft>
                <a:spcPts val="200"/>
              </a:spcAft>
            </a:pPr>
            <a:r>
              <a:rPr lang="en-US" sz="1800" b="1" dirty="0">
                <a:latin typeface="Gungsuh"/>
                <a:ea typeface="Gungsuh"/>
                <a:cs typeface="Cavolini"/>
              </a:rPr>
              <a:t>DEPT NAME:- </a:t>
            </a:r>
            <a:r>
              <a:rPr lang="en-US" sz="1800" dirty="0">
                <a:latin typeface="Gungsuh"/>
                <a:ea typeface="Gungsuh"/>
                <a:cs typeface="Cavolini"/>
              </a:rPr>
              <a:t>B.TECH AI&amp;DS</a:t>
            </a:r>
          </a:p>
          <a:p>
            <a:pPr indent="-383540" algn="l">
              <a:lnSpc>
                <a:spcPct val="94000"/>
              </a:lnSpc>
              <a:spcAft>
                <a:spcPts val="200"/>
              </a:spcAft>
            </a:pPr>
            <a:r>
              <a:rPr lang="en-US" sz="1800" b="1" dirty="0">
                <a:latin typeface="Gungsuh"/>
                <a:ea typeface="Gungsuh"/>
                <a:cs typeface="Cavolini"/>
              </a:rPr>
              <a:t>SEMESTER:-</a:t>
            </a:r>
            <a:r>
              <a:rPr lang="en-US" sz="1800" dirty="0">
                <a:latin typeface="Gungsuh"/>
                <a:ea typeface="Gungsuh"/>
                <a:cs typeface="Cavolini"/>
              </a:rPr>
              <a:t> VI</a:t>
            </a:r>
          </a:p>
          <a:p>
            <a:pPr indent="-383540" algn="l">
              <a:lnSpc>
                <a:spcPct val="94000"/>
              </a:lnSpc>
              <a:spcAft>
                <a:spcPts val="200"/>
              </a:spcAft>
            </a:pPr>
            <a:endParaRPr lang="en-US" sz="1800" dirty="0">
              <a:latin typeface="Gungsuh"/>
              <a:ea typeface="Gungsuh"/>
              <a:cs typeface="Cavolini"/>
            </a:endParaRPr>
          </a:p>
          <a:p>
            <a:pPr indent="-383540" algn="l">
              <a:lnSpc>
                <a:spcPct val="94000"/>
              </a:lnSpc>
              <a:spcAft>
                <a:spcPts val="200"/>
              </a:spcAft>
            </a:pPr>
            <a:endParaRPr lang="en-US" sz="1800" dirty="0">
              <a:latin typeface="Gungsuh"/>
              <a:ea typeface="Gungsuh"/>
              <a:cs typeface="Cavolini"/>
            </a:endParaRPr>
          </a:p>
        </p:txBody>
      </p:sp>
    </p:spTree>
    <p:extLst>
      <p:ext uri="{BB962C8B-B14F-4D97-AF65-F5344CB8AC3E}">
        <p14:creationId xmlns:p14="http://schemas.microsoft.com/office/powerpoint/2010/main" val="360108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E391-1EF0-0B63-AA15-37FDBA352629}"/>
              </a:ext>
            </a:extLst>
          </p:cNvPr>
          <p:cNvSpPr>
            <a:spLocks noGrp="1"/>
          </p:cNvSpPr>
          <p:nvPr>
            <p:ph type="title"/>
          </p:nvPr>
        </p:nvSpPr>
        <p:spPr/>
        <p:txBody>
          <a:bodyPr/>
          <a:lstStyle/>
          <a:p>
            <a:r>
              <a:rPr lang="en-IN" dirty="0"/>
              <a:t>WORKING MODEL LIVE DEMO:-</a:t>
            </a:r>
            <a:br>
              <a:rPr lang="en-IN" dirty="0"/>
            </a:br>
            <a:r>
              <a:rPr lang="en-IN" dirty="0"/>
              <a:t>	</a:t>
            </a:r>
            <a:r>
              <a:rPr lang="en-IN" sz="3200" dirty="0"/>
              <a:t>TRAINING:</a:t>
            </a:r>
            <a:endParaRPr lang="en-IN" dirty="0"/>
          </a:p>
        </p:txBody>
      </p:sp>
      <p:pic>
        <p:nvPicPr>
          <p:cNvPr id="16" name="Content Placeholder 7">
            <a:extLst>
              <a:ext uri="{FF2B5EF4-FFF2-40B4-BE49-F238E27FC236}">
                <a16:creationId xmlns:a16="http://schemas.microsoft.com/office/drawing/2014/main" id="{9276FB9D-0080-C15E-9560-5007E39AC84A}"/>
              </a:ext>
            </a:extLst>
          </p:cNvPr>
          <p:cNvPicPr>
            <a:picLocks noGrp="1" noChangeAspect="1"/>
          </p:cNvPicPr>
          <p:nvPr>
            <p:ph sz="half" idx="2"/>
          </p:nvPr>
        </p:nvPicPr>
        <p:blipFill>
          <a:blip r:embed="rId2"/>
          <a:stretch>
            <a:fillRect/>
          </a:stretch>
        </p:blipFill>
        <p:spPr>
          <a:xfrm>
            <a:off x="6372227" y="2423941"/>
            <a:ext cx="4600573" cy="3272184"/>
          </a:xfrm>
          <a:prstGeom prst="rect">
            <a:avLst/>
          </a:prstGeom>
        </p:spPr>
      </p:pic>
      <p:pic>
        <p:nvPicPr>
          <p:cNvPr id="17" name="Content Placeholder 16">
            <a:extLst>
              <a:ext uri="{FF2B5EF4-FFF2-40B4-BE49-F238E27FC236}">
                <a16:creationId xmlns:a16="http://schemas.microsoft.com/office/drawing/2014/main" id="{2321E9F7-47F3-2C5D-0984-E02305305D7E}"/>
              </a:ext>
            </a:extLst>
          </p:cNvPr>
          <p:cNvPicPr>
            <a:picLocks noGrp="1"/>
          </p:cNvPicPr>
          <p:nvPr>
            <p:ph sz="half" idx="1"/>
          </p:nvPr>
        </p:nvPicPr>
        <p:blipFill>
          <a:blip r:embed="rId3"/>
          <a:stretch>
            <a:fillRect/>
          </a:stretch>
        </p:blipFill>
        <p:spPr>
          <a:xfrm>
            <a:off x="1371600" y="2385892"/>
            <a:ext cx="4448175" cy="3310233"/>
          </a:xfrm>
          <a:prstGeom prst="rect">
            <a:avLst/>
          </a:prstGeom>
        </p:spPr>
      </p:pic>
    </p:spTree>
    <p:extLst>
      <p:ext uri="{BB962C8B-B14F-4D97-AF65-F5344CB8AC3E}">
        <p14:creationId xmlns:p14="http://schemas.microsoft.com/office/powerpoint/2010/main" val="99460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8F7905-36A9-21B7-B7CB-46E0CF33D167}"/>
              </a:ext>
            </a:extLst>
          </p:cNvPr>
          <p:cNvSpPr>
            <a:spLocks noGrp="1"/>
          </p:cNvSpPr>
          <p:nvPr>
            <p:ph type="title"/>
          </p:nvPr>
        </p:nvSpPr>
        <p:spPr>
          <a:xfrm>
            <a:off x="1371600" y="685800"/>
            <a:ext cx="2487336" cy="631272"/>
          </a:xfrm>
        </p:spPr>
        <p:txBody>
          <a:bodyPr>
            <a:normAutofit fontScale="90000"/>
          </a:bodyPr>
          <a:lstStyle/>
          <a:p>
            <a:r>
              <a:rPr lang="en-IN" dirty="0"/>
              <a:t>TESTING:-</a:t>
            </a:r>
          </a:p>
        </p:txBody>
      </p:sp>
      <p:pic>
        <p:nvPicPr>
          <p:cNvPr id="7" name="Content Placeholder 6">
            <a:extLst>
              <a:ext uri="{FF2B5EF4-FFF2-40B4-BE49-F238E27FC236}">
                <a16:creationId xmlns:a16="http://schemas.microsoft.com/office/drawing/2014/main" id="{8BF40972-7A5A-D75C-FEDC-C8D5532C98D7}"/>
              </a:ext>
            </a:extLst>
          </p:cNvPr>
          <p:cNvPicPr>
            <a:picLocks noGrp="1" noChangeAspect="1"/>
          </p:cNvPicPr>
          <p:nvPr>
            <p:ph idx="1"/>
          </p:nvPr>
        </p:nvPicPr>
        <p:blipFill>
          <a:blip r:embed="rId2"/>
          <a:stretch>
            <a:fillRect/>
          </a:stretch>
        </p:blipFill>
        <p:spPr>
          <a:xfrm>
            <a:off x="2313787" y="1638300"/>
            <a:ext cx="8046616" cy="4597356"/>
          </a:xfrm>
          <a:prstGeom prst="rect">
            <a:avLst/>
          </a:prstGeom>
        </p:spPr>
      </p:pic>
    </p:spTree>
    <p:extLst>
      <p:ext uri="{BB962C8B-B14F-4D97-AF65-F5344CB8AC3E}">
        <p14:creationId xmlns:p14="http://schemas.microsoft.com/office/powerpoint/2010/main" val="2628156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F34B-D026-2738-5A20-4EB2FBC9653C}"/>
              </a:ext>
            </a:extLst>
          </p:cNvPr>
          <p:cNvSpPr>
            <a:spLocks noGrp="1"/>
          </p:cNvSpPr>
          <p:nvPr>
            <p:ph type="title"/>
          </p:nvPr>
        </p:nvSpPr>
        <p:spPr>
          <a:xfrm>
            <a:off x="1371600" y="685800"/>
            <a:ext cx="9601200" cy="1485900"/>
          </a:xfrm>
        </p:spPr>
        <p:txBody>
          <a:bodyPr>
            <a:normAutofit/>
          </a:bodyPr>
          <a:lstStyle/>
          <a:p>
            <a:r>
              <a:rPr lang="en-US"/>
              <a:t>ADVANTAGES:-</a:t>
            </a:r>
          </a:p>
        </p:txBody>
      </p:sp>
      <p:sp>
        <p:nvSpPr>
          <p:cNvPr id="36" name="Content Placeholder 35">
            <a:extLst>
              <a:ext uri="{FF2B5EF4-FFF2-40B4-BE49-F238E27FC236}">
                <a16:creationId xmlns:a16="http://schemas.microsoft.com/office/drawing/2014/main" id="{1EA468F2-E1E4-07D3-5275-EDF3BFE8FB4A}"/>
              </a:ext>
            </a:extLst>
          </p:cNvPr>
          <p:cNvSpPr>
            <a:spLocks noGrp="1"/>
          </p:cNvSpPr>
          <p:nvPr>
            <p:ph idx="1"/>
          </p:nvPr>
        </p:nvSpPr>
        <p:spPr>
          <a:xfrm>
            <a:off x="1371600" y="1939637"/>
            <a:ext cx="9601200" cy="3927763"/>
          </a:xfrm>
        </p:spPr>
        <p:txBody>
          <a:bodyPr vert="horz" lIns="91440" tIns="45720" rIns="91440" bIns="45720" rtlCol="0" anchor="t">
            <a:normAutofit fontScale="92500"/>
          </a:bodyPr>
          <a:lstStyle/>
          <a:p>
            <a:pPr lvl="2" indent="-383540">
              <a:lnSpc>
                <a:spcPct val="150000"/>
              </a:lnSpc>
              <a:spcBef>
                <a:spcPts val="0"/>
              </a:spcBef>
              <a:spcAft>
                <a:spcPts val="0"/>
              </a:spcAft>
              <a:buChar char="•"/>
            </a:pPr>
            <a:r>
              <a:rPr lang="en-US" sz="3600">
                <a:solidFill>
                  <a:schemeClr val="tx1"/>
                </a:solidFill>
                <a:latin typeface="Times New Roman"/>
                <a:cs typeface="Calibri"/>
              </a:rPr>
              <a:t>Large community and development</a:t>
            </a:r>
            <a:endParaRPr lang="en-US" sz="3600">
              <a:solidFill>
                <a:schemeClr val="tx1"/>
              </a:solidFill>
              <a:latin typeface="Times New Roman"/>
              <a:cs typeface="Times New Roman"/>
            </a:endParaRPr>
          </a:p>
          <a:p>
            <a:pPr lvl="2" indent="-383540">
              <a:lnSpc>
                <a:spcPct val="150000"/>
              </a:lnSpc>
              <a:spcBef>
                <a:spcPts val="0"/>
              </a:spcBef>
              <a:spcAft>
                <a:spcPts val="0"/>
              </a:spcAft>
              <a:buChar char="•"/>
            </a:pPr>
            <a:r>
              <a:rPr lang="en-US" sz="3600">
                <a:solidFill>
                  <a:schemeClr val="tx1"/>
                </a:solidFill>
                <a:latin typeface="Times New Roman"/>
                <a:cs typeface="Calibri"/>
              </a:rPr>
              <a:t>Open-source Libraries</a:t>
            </a:r>
            <a:endParaRPr lang="en-US" sz="3600" i="0">
              <a:solidFill>
                <a:schemeClr val="tx1"/>
              </a:solidFill>
              <a:latin typeface="Times New Roman"/>
              <a:cs typeface="Calibri"/>
            </a:endParaRPr>
          </a:p>
          <a:p>
            <a:pPr lvl="2" indent="-383540">
              <a:lnSpc>
                <a:spcPct val="150000"/>
              </a:lnSpc>
              <a:spcBef>
                <a:spcPts val="0"/>
              </a:spcBef>
              <a:spcAft>
                <a:spcPts val="0"/>
              </a:spcAft>
              <a:buChar char="•"/>
            </a:pPr>
            <a:r>
              <a:rPr lang="en-US" sz="3600">
                <a:solidFill>
                  <a:schemeClr val="tx1"/>
                </a:solidFill>
                <a:latin typeface="Times New Roman"/>
                <a:cs typeface="Calibri"/>
              </a:rPr>
              <a:t>Versatile and flexible</a:t>
            </a:r>
            <a:endParaRPr lang="en-US" sz="3600" i="0">
              <a:solidFill>
                <a:schemeClr val="tx1"/>
              </a:solidFill>
              <a:latin typeface="Times New Roman"/>
              <a:cs typeface="Calibri"/>
            </a:endParaRPr>
          </a:p>
          <a:p>
            <a:pPr lvl="2" indent="-383540">
              <a:lnSpc>
                <a:spcPct val="150000"/>
              </a:lnSpc>
              <a:spcBef>
                <a:spcPts val="0"/>
              </a:spcBef>
              <a:spcAft>
                <a:spcPts val="0"/>
              </a:spcAft>
              <a:buChar char="•"/>
            </a:pPr>
            <a:r>
              <a:rPr lang="en-US" sz="3600">
                <a:solidFill>
                  <a:schemeClr val="tx1"/>
                </a:solidFill>
                <a:latin typeface="Times New Roman"/>
                <a:cs typeface="Calibri"/>
              </a:rPr>
              <a:t>Easy to learn</a:t>
            </a:r>
            <a:endParaRPr lang="en-US" sz="3600" i="0">
              <a:solidFill>
                <a:schemeClr val="tx1"/>
              </a:solidFill>
              <a:latin typeface="Times New Roman"/>
              <a:cs typeface="Calibri"/>
            </a:endParaRPr>
          </a:p>
          <a:p>
            <a:pPr lvl="2" indent="-383540">
              <a:lnSpc>
                <a:spcPct val="150000"/>
              </a:lnSpc>
              <a:spcBef>
                <a:spcPts val="0"/>
              </a:spcBef>
              <a:spcAft>
                <a:spcPts val="0"/>
              </a:spcAft>
              <a:buChar char="•"/>
            </a:pPr>
            <a:r>
              <a:rPr lang="en-US" sz="3600">
                <a:solidFill>
                  <a:schemeClr val="tx1"/>
                </a:solidFill>
                <a:latin typeface="Times New Roman"/>
                <a:cs typeface="Calibri"/>
              </a:rPr>
              <a:t>Real-time processing</a:t>
            </a:r>
            <a:endParaRPr lang="en-US" sz="3600" i="0">
              <a:solidFill>
                <a:schemeClr val="tx1"/>
              </a:solidFill>
              <a:latin typeface="Times New Roman"/>
              <a:cs typeface="Calibri"/>
            </a:endParaRPr>
          </a:p>
          <a:p>
            <a:pPr lvl="2" indent="-383540">
              <a:lnSpc>
                <a:spcPct val="150000"/>
              </a:lnSpc>
            </a:pPr>
            <a:endParaRPr lang="en-US" sz="6000" i="0">
              <a:solidFill>
                <a:schemeClr val="tx1"/>
              </a:solidFill>
              <a:latin typeface="Times New Roman"/>
              <a:cs typeface="Times New Roman"/>
            </a:endParaRPr>
          </a:p>
        </p:txBody>
      </p:sp>
    </p:spTree>
    <p:extLst>
      <p:ext uri="{BB962C8B-B14F-4D97-AF65-F5344CB8AC3E}">
        <p14:creationId xmlns:p14="http://schemas.microsoft.com/office/powerpoint/2010/main" val="65161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9A54-4D00-E202-41EE-317AFB115D1C}"/>
              </a:ext>
            </a:extLst>
          </p:cNvPr>
          <p:cNvSpPr>
            <a:spLocks noGrp="1"/>
          </p:cNvSpPr>
          <p:nvPr>
            <p:ph type="title"/>
          </p:nvPr>
        </p:nvSpPr>
        <p:spPr>
          <a:xfrm>
            <a:off x="1371600" y="685800"/>
            <a:ext cx="6792036" cy="1202754"/>
          </a:xfrm>
        </p:spPr>
        <p:txBody>
          <a:bodyPr>
            <a:normAutofit fontScale="90000"/>
          </a:bodyPr>
          <a:lstStyle/>
          <a:p>
            <a:r>
              <a:rPr lang="en-US">
                <a:ea typeface="+mj-lt"/>
                <a:cs typeface="+mj-lt"/>
              </a:rPr>
              <a:t>TIMELINE CHART OF WORK COMPLETION:-</a:t>
            </a:r>
            <a:endParaRPr lang="en-US"/>
          </a:p>
        </p:txBody>
      </p:sp>
      <p:pic>
        <p:nvPicPr>
          <p:cNvPr id="4" name="Picture 4" descr="Timeline&#10;&#10;Description automatically generated">
            <a:extLst>
              <a:ext uri="{FF2B5EF4-FFF2-40B4-BE49-F238E27FC236}">
                <a16:creationId xmlns:a16="http://schemas.microsoft.com/office/drawing/2014/main" id="{0AB06EBC-A6DF-7C76-BCE1-5C247C3213B8}"/>
              </a:ext>
            </a:extLst>
          </p:cNvPr>
          <p:cNvPicPr>
            <a:picLocks noGrp="1" noChangeAspect="1"/>
          </p:cNvPicPr>
          <p:nvPr>
            <p:ph idx="1"/>
          </p:nvPr>
        </p:nvPicPr>
        <p:blipFill>
          <a:blip r:embed="rId2"/>
          <a:stretch>
            <a:fillRect/>
          </a:stretch>
        </p:blipFill>
        <p:spPr>
          <a:xfrm>
            <a:off x="1374514" y="2058537"/>
            <a:ext cx="10289131" cy="4491250"/>
          </a:xfrm>
        </p:spPr>
      </p:pic>
    </p:spTree>
    <p:extLst>
      <p:ext uri="{BB962C8B-B14F-4D97-AF65-F5344CB8AC3E}">
        <p14:creationId xmlns:p14="http://schemas.microsoft.com/office/powerpoint/2010/main" val="914924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5371-B8B1-DCAA-FCBA-C33441EED7A6}"/>
              </a:ext>
            </a:extLst>
          </p:cNvPr>
          <p:cNvSpPr>
            <a:spLocks noGrp="1"/>
          </p:cNvSpPr>
          <p:nvPr>
            <p:ph type="title"/>
          </p:nvPr>
        </p:nvSpPr>
        <p:spPr>
          <a:xfrm>
            <a:off x="1371600" y="685800"/>
            <a:ext cx="9601200" cy="985483"/>
          </a:xfrm>
        </p:spPr>
        <p:txBody>
          <a:bodyPr/>
          <a:lstStyle/>
          <a:p>
            <a:r>
              <a:rPr lang="en-US"/>
              <a:t>REFERENCES:-</a:t>
            </a:r>
          </a:p>
        </p:txBody>
      </p:sp>
      <p:sp>
        <p:nvSpPr>
          <p:cNvPr id="3" name="Content Placeholder 2">
            <a:extLst>
              <a:ext uri="{FF2B5EF4-FFF2-40B4-BE49-F238E27FC236}">
                <a16:creationId xmlns:a16="http://schemas.microsoft.com/office/drawing/2014/main" id="{14C19E4E-184F-295D-5E6F-4D410E0BF4A8}"/>
              </a:ext>
            </a:extLst>
          </p:cNvPr>
          <p:cNvSpPr>
            <a:spLocks noGrp="1"/>
          </p:cNvSpPr>
          <p:nvPr>
            <p:ph idx="1"/>
          </p:nvPr>
        </p:nvSpPr>
        <p:spPr>
          <a:xfrm>
            <a:off x="1371600" y="1922060"/>
            <a:ext cx="9601200" cy="4411638"/>
          </a:xfrm>
        </p:spPr>
        <p:txBody>
          <a:bodyPr vert="horz" lIns="91440" tIns="45720" rIns="91440" bIns="45720" rtlCol="0" anchor="t">
            <a:normAutofit fontScale="92500" lnSpcReduction="10000"/>
          </a:bodyPr>
          <a:lstStyle/>
          <a:p>
            <a:pPr marL="383540" indent="-383540"/>
            <a:r>
              <a:rPr lang="en-US">
                <a:latin typeface="Times New Roman"/>
                <a:ea typeface="+mn-lt"/>
                <a:cs typeface="+mn-lt"/>
              </a:rPr>
              <a:t>Swapnil Athavale and Mona Deshmukh. Dynamic hand gesture recognition for human computer interaction; a comparative study. International Journal of Engineering Research and General Science, 2(2):38–55, 2014. </a:t>
            </a:r>
          </a:p>
          <a:p>
            <a:pPr marL="383540" indent="-383540"/>
            <a:r>
              <a:rPr lang="en-US">
                <a:latin typeface="Times New Roman"/>
                <a:ea typeface="+mn-lt"/>
                <a:cs typeface="+mn-lt"/>
              </a:rPr>
              <a:t>GRS Murthy and RS Jadon. A review of vision based hand gestures recognition. International Journal of Information Technology and Knowledge Management, 2(2):405–410, 2009. </a:t>
            </a:r>
          </a:p>
          <a:p>
            <a:pPr marL="383540" indent="-383540"/>
            <a:r>
              <a:rPr lang="en-US">
                <a:latin typeface="Times New Roman"/>
                <a:ea typeface="+mn-lt"/>
                <a:cs typeface="+mn-lt"/>
              </a:rPr>
              <a:t>Ruchi Manish Gurav and Premanand K </a:t>
            </a:r>
            <a:r>
              <a:rPr lang="en-US" err="1">
                <a:latin typeface="Times New Roman"/>
                <a:ea typeface="+mn-lt"/>
                <a:cs typeface="+mn-lt"/>
              </a:rPr>
              <a:t>Kadbe</a:t>
            </a:r>
            <a:r>
              <a:rPr lang="en-US">
                <a:latin typeface="Times New Roman"/>
                <a:ea typeface="+mn-lt"/>
                <a:cs typeface="+mn-lt"/>
              </a:rPr>
              <a:t>. Real time finger tracking and contour detection for gesture recognition using </a:t>
            </a:r>
            <a:r>
              <a:rPr lang="en-US" err="1">
                <a:latin typeface="Times New Roman"/>
                <a:ea typeface="+mn-lt"/>
                <a:cs typeface="+mn-lt"/>
              </a:rPr>
              <a:t>opencv</a:t>
            </a:r>
            <a:r>
              <a:rPr lang="en-US">
                <a:latin typeface="Times New Roman"/>
                <a:ea typeface="+mn-lt"/>
                <a:cs typeface="+mn-lt"/>
              </a:rPr>
              <a:t>. In 2015 International Conference on Industrial Instrumentation and Control (ICIC), pages 974–977. IEEE, 2015. </a:t>
            </a:r>
          </a:p>
          <a:p>
            <a:pPr marL="383540" indent="-383540"/>
            <a:r>
              <a:rPr lang="en-US">
                <a:latin typeface="Times New Roman"/>
                <a:ea typeface="+mn-lt"/>
                <a:cs typeface="+mn-lt"/>
              </a:rPr>
              <a:t>Anupam Agrawal, Rohit Raj, and Shubha Porwal. Vision-based multimodal human-computer interaction using hand and head gestures. In 2013 IEEE Conference on Information &amp; Communication Technologies, pages 1288–1292. IEEE, 2013. </a:t>
            </a:r>
          </a:p>
          <a:p>
            <a:pPr marL="383540" indent="-383540"/>
            <a:r>
              <a:rPr lang="en-US">
                <a:latin typeface="Times New Roman"/>
                <a:ea typeface="+mn-lt"/>
                <a:cs typeface="+mn-lt"/>
              </a:rPr>
              <a:t>Vinayak S Kunder, Aakash A Bhardwaj, and Vipul D Tank. Sign language recognition system with speech output. [6] Malavika Suresh, Avigyan Sinha, and RP Aneesh. Real-time hand gesture recognition using deep learning. International Journal of Innovations and Implementations in Engineering, 1, 2019. </a:t>
            </a:r>
            <a:endParaRPr lang="en-US">
              <a:latin typeface="Times New Roman"/>
              <a:cs typeface="Times New Roman"/>
            </a:endParaRPr>
          </a:p>
        </p:txBody>
      </p:sp>
    </p:spTree>
    <p:extLst>
      <p:ext uri="{BB962C8B-B14F-4D97-AF65-F5344CB8AC3E}">
        <p14:creationId xmlns:p14="http://schemas.microsoft.com/office/powerpoint/2010/main" val="66626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C9D4-BFE6-42B4-6335-A5894E741CB6}"/>
              </a:ext>
            </a:extLst>
          </p:cNvPr>
          <p:cNvSpPr>
            <a:spLocks noGrp="1"/>
          </p:cNvSpPr>
          <p:nvPr>
            <p:ph type="title"/>
          </p:nvPr>
        </p:nvSpPr>
        <p:spPr>
          <a:xfrm>
            <a:off x="1371600" y="685800"/>
            <a:ext cx="9601200" cy="714004"/>
          </a:xfrm>
        </p:spPr>
        <p:txBody>
          <a:bodyPr/>
          <a:lstStyle/>
          <a:p>
            <a:r>
              <a:rPr lang="en-US"/>
              <a:t>ABSTRACT:-</a:t>
            </a:r>
          </a:p>
        </p:txBody>
      </p:sp>
      <p:sp>
        <p:nvSpPr>
          <p:cNvPr id="3" name="Content Placeholder 2">
            <a:extLst>
              <a:ext uri="{FF2B5EF4-FFF2-40B4-BE49-F238E27FC236}">
                <a16:creationId xmlns:a16="http://schemas.microsoft.com/office/drawing/2014/main" id="{A1FA5F4A-957E-A550-E068-DF5A06774EE8}"/>
              </a:ext>
            </a:extLst>
          </p:cNvPr>
          <p:cNvSpPr>
            <a:spLocks noGrp="1"/>
          </p:cNvSpPr>
          <p:nvPr>
            <p:ph idx="1"/>
          </p:nvPr>
        </p:nvSpPr>
        <p:spPr>
          <a:xfrm>
            <a:off x="1288256" y="1833562"/>
            <a:ext cx="10224654" cy="4612140"/>
          </a:xfrm>
        </p:spPr>
        <p:txBody>
          <a:bodyPr vert="horz" lIns="91440" tIns="45720" rIns="91440" bIns="45720" rtlCol="0" anchor="t">
            <a:noAutofit/>
          </a:bodyPr>
          <a:lstStyle/>
          <a:p>
            <a:pPr marL="383540" indent="-383540">
              <a:lnSpc>
                <a:spcPct val="100000"/>
              </a:lnSpc>
              <a:spcBef>
                <a:spcPts val="0"/>
              </a:spcBef>
              <a:spcAft>
                <a:spcPts val="0"/>
              </a:spcAft>
              <a:buChar char="•"/>
            </a:pPr>
            <a:r>
              <a:rPr lang="en-US" sz="2500">
                <a:solidFill>
                  <a:schemeClr val="tx1"/>
                </a:solidFill>
                <a:latin typeface="Times New Roman"/>
                <a:cs typeface="Calibri"/>
              </a:rPr>
              <a:t>The abstract for sign language to text detection using Python describes a computer vision technology that can recognize and translate sign language gestures into written text using the Python programming language. </a:t>
            </a:r>
            <a:endParaRPr lang="en-US" sz="2500">
              <a:solidFill>
                <a:schemeClr val="tx1"/>
              </a:solidFill>
            </a:endParaRPr>
          </a:p>
          <a:p>
            <a:pPr marL="383540" indent="-383540">
              <a:lnSpc>
                <a:spcPct val="100000"/>
              </a:lnSpc>
              <a:spcBef>
                <a:spcPts val="0"/>
              </a:spcBef>
              <a:spcAft>
                <a:spcPts val="0"/>
              </a:spcAft>
              <a:buChar char="•"/>
            </a:pPr>
            <a:r>
              <a:rPr lang="en-US" sz="2500">
                <a:solidFill>
                  <a:schemeClr val="tx1"/>
                </a:solidFill>
                <a:latin typeface="Times New Roman"/>
                <a:cs typeface="Calibri"/>
              </a:rPr>
              <a:t>The system uses a combination of machine learning algorithms and natural language processing algorithms to detect and classify different sign language gestures. </a:t>
            </a:r>
          </a:p>
          <a:p>
            <a:pPr marL="383540" indent="-383540">
              <a:lnSpc>
                <a:spcPct val="100000"/>
              </a:lnSpc>
              <a:spcBef>
                <a:spcPts val="0"/>
              </a:spcBef>
              <a:spcAft>
                <a:spcPts val="0"/>
              </a:spcAft>
              <a:buChar char="•"/>
            </a:pPr>
            <a:r>
              <a:rPr lang="en-US" sz="2500">
                <a:solidFill>
                  <a:schemeClr val="tx1"/>
                </a:solidFill>
                <a:latin typeface="Times New Roman"/>
                <a:cs typeface="Calibri"/>
              </a:rPr>
              <a:t>It is designed to be highly accurate and can handle different sign language dialects and variations. </a:t>
            </a:r>
          </a:p>
          <a:p>
            <a:pPr marL="383540" indent="-383540">
              <a:lnSpc>
                <a:spcPct val="100000"/>
              </a:lnSpc>
              <a:spcBef>
                <a:spcPts val="0"/>
              </a:spcBef>
              <a:spcAft>
                <a:spcPts val="0"/>
              </a:spcAft>
              <a:buChar char="•"/>
            </a:pPr>
            <a:r>
              <a:rPr lang="en-US" sz="2500">
                <a:solidFill>
                  <a:schemeClr val="tx1"/>
                </a:solidFill>
                <a:latin typeface="Times New Roman"/>
                <a:cs typeface="Calibri"/>
              </a:rPr>
              <a:t>This technology has the potential to improve communication and accessibility for deaf or hard-of-hearing individuals in various settings.</a:t>
            </a:r>
          </a:p>
          <a:p>
            <a:pPr marL="383540" indent="-383540">
              <a:lnSpc>
                <a:spcPct val="100000"/>
              </a:lnSpc>
            </a:pPr>
            <a:endParaRPr lang="en-US" sz="2500">
              <a:solidFill>
                <a:schemeClr val="tx1"/>
              </a:solidFill>
              <a:latin typeface="Times New Roman"/>
              <a:cs typeface="Times New Roman"/>
            </a:endParaRPr>
          </a:p>
        </p:txBody>
      </p:sp>
    </p:spTree>
    <p:extLst>
      <p:ext uri="{BB962C8B-B14F-4D97-AF65-F5344CB8AC3E}">
        <p14:creationId xmlns:p14="http://schemas.microsoft.com/office/powerpoint/2010/main" val="384029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0180-963C-B714-9D41-DE88447D0C7E}"/>
              </a:ext>
            </a:extLst>
          </p:cNvPr>
          <p:cNvSpPr>
            <a:spLocks noGrp="1"/>
          </p:cNvSpPr>
          <p:nvPr>
            <p:ph type="title"/>
          </p:nvPr>
        </p:nvSpPr>
        <p:spPr>
          <a:xfrm>
            <a:off x="1371600" y="685800"/>
            <a:ext cx="9601200" cy="763485"/>
          </a:xfrm>
        </p:spPr>
        <p:txBody>
          <a:bodyPr/>
          <a:lstStyle/>
          <a:p>
            <a:r>
              <a:rPr lang="en-US"/>
              <a:t>OBJECTIVE:-</a:t>
            </a:r>
          </a:p>
        </p:txBody>
      </p:sp>
      <p:sp>
        <p:nvSpPr>
          <p:cNvPr id="3" name="Content Placeholder 2">
            <a:extLst>
              <a:ext uri="{FF2B5EF4-FFF2-40B4-BE49-F238E27FC236}">
                <a16:creationId xmlns:a16="http://schemas.microsoft.com/office/drawing/2014/main" id="{5196BDD6-7CDA-DEC7-93BF-6FC0A267F191}"/>
              </a:ext>
            </a:extLst>
          </p:cNvPr>
          <p:cNvSpPr>
            <a:spLocks noGrp="1"/>
          </p:cNvSpPr>
          <p:nvPr>
            <p:ph idx="1"/>
          </p:nvPr>
        </p:nvSpPr>
        <p:spPr>
          <a:xfrm>
            <a:off x="1371600" y="1712026"/>
            <a:ext cx="9601200" cy="4709555"/>
          </a:xfrm>
        </p:spPr>
        <p:txBody>
          <a:bodyPr vert="horz" lIns="91440" tIns="45720" rIns="91440" bIns="45720" rtlCol="0" anchor="t">
            <a:normAutofit/>
          </a:bodyPr>
          <a:lstStyle/>
          <a:p>
            <a:pPr lvl="1">
              <a:lnSpc>
                <a:spcPct val="100000"/>
              </a:lnSpc>
              <a:spcBef>
                <a:spcPts val="0"/>
              </a:spcBef>
              <a:spcAft>
                <a:spcPts val="0"/>
              </a:spcAft>
              <a:buFont typeface="Wingdings,Sans-Serif" panose="020B0503020102020204" pitchFamily="34" charset="0"/>
              <a:buChar char="Ø"/>
            </a:pPr>
            <a:r>
              <a:rPr lang="en-US" i="0">
                <a:solidFill>
                  <a:schemeClr val="tx1"/>
                </a:solidFill>
                <a:latin typeface="Times New Roman"/>
                <a:cs typeface="Times New Roman"/>
              </a:rPr>
              <a:t>Developing an accurate and reliable machine learning model to detect and classify different sign language gestures based on video data input.</a:t>
            </a:r>
          </a:p>
          <a:p>
            <a:pPr marL="383540" indent="-383540">
              <a:lnSpc>
                <a:spcPct val="100000"/>
              </a:lnSpc>
              <a:spcBef>
                <a:spcPts val="0"/>
              </a:spcBef>
              <a:spcAft>
                <a:spcPts val="0"/>
              </a:spcAft>
              <a:buFont typeface="Wingdings,Sans-Serif" panose="020B0503020102020204" pitchFamily="34" charset="0"/>
              <a:buChar char="Ø"/>
            </a:pPr>
            <a:endParaRPr lang="en-US">
              <a:solidFill>
                <a:schemeClr val="tx1"/>
              </a:solidFill>
              <a:latin typeface="Times New Roman"/>
              <a:cs typeface="Times New Roman"/>
            </a:endParaRPr>
          </a:p>
          <a:p>
            <a:pPr lvl="1" indent="-383540">
              <a:lnSpc>
                <a:spcPct val="100000"/>
              </a:lnSpc>
              <a:spcBef>
                <a:spcPts val="0"/>
              </a:spcBef>
              <a:spcAft>
                <a:spcPts val="0"/>
              </a:spcAft>
              <a:buFont typeface="Wingdings,Sans-Serif" panose="020B0503020102020204" pitchFamily="34" charset="0"/>
              <a:buChar char="Ø"/>
            </a:pPr>
            <a:r>
              <a:rPr lang="en-US" i="0">
                <a:solidFill>
                  <a:schemeClr val="tx1"/>
                </a:solidFill>
                <a:latin typeface="Times New Roman"/>
                <a:cs typeface="Times New Roman"/>
              </a:rPr>
              <a:t>Implementing natural language processing algorithms to convert the recognized signs into written text in real-time.</a:t>
            </a:r>
          </a:p>
          <a:p>
            <a:pPr marL="383540" indent="-383540">
              <a:lnSpc>
                <a:spcPct val="100000"/>
              </a:lnSpc>
              <a:spcBef>
                <a:spcPts val="0"/>
              </a:spcBef>
              <a:spcAft>
                <a:spcPts val="0"/>
              </a:spcAft>
              <a:buFont typeface="Wingdings,Sans-Serif" panose="020B0503020102020204" pitchFamily="34" charset="0"/>
              <a:buChar char="Ø"/>
            </a:pPr>
            <a:endParaRPr lang="en-US">
              <a:solidFill>
                <a:schemeClr val="tx1"/>
              </a:solidFill>
              <a:latin typeface="Times New Roman"/>
              <a:cs typeface="Times New Roman"/>
            </a:endParaRPr>
          </a:p>
          <a:p>
            <a:pPr lvl="1" indent="-383540">
              <a:lnSpc>
                <a:spcPct val="100000"/>
              </a:lnSpc>
              <a:spcBef>
                <a:spcPts val="0"/>
              </a:spcBef>
              <a:spcAft>
                <a:spcPts val="0"/>
              </a:spcAft>
              <a:buFont typeface="Wingdings,Sans-Serif" panose="020B0503020102020204" pitchFamily="34" charset="0"/>
              <a:buChar char="Ø"/>
            </a:pPr>
            <a:r>
              <a:rPr lang="en-US" i="0">
                <a:solidFill>
                  <a:schemeClr val="tx1"/>
                </a:solidFill>
                <a:latin typeface="Times New Roman"/>
                <a:cs typeface="Times New Roman"/>
              </a:rPr>
              <a:t>Integrating the technology with a user-friendly interface to make it accessible and easy to use for individuals with varying levels of technical expertise.</a:t>
            </a:r>
          </a:p>
          <a:p>
            <a:pPr lvl="1" indent="-383540">
              <a:lnSpc>
                <a:spcPct val="100000"/>
              </a:lnSpc>
              <a:spcBef>
                <a:spcPts val="0"/>
              </a:spcBef>
              <a:spcAft>
                <a:spcPts val="0"/>
              </a:spcAft>
              <a:buFont typeface="Wingdings,Sans-Serif" panose="020B0503020102020204" pitchFamily="34" charset="0"/>
              <a:buChar char="Ø"/>
            </a:pPr>
            <a:endParaRPr lang="en-US" i="0">
              <a:solidFill>
                <a:schemeClr val="tx1"/>
              </a:solidFill>
              <a:latin typeface="Times New Roman"/>
              <a:cs typeface="Times New Roman"/>
            </a:endParaRPr>
          </a:p>
          <a:p>
            <a:pPr lvl="1" indent="-383540">
              <a:lnSpc>
                <a:spcPct val="100000"/>
              </a:lnSpc>
              <a:spcBef>
                <a:spcPts val="0"/>
              </a:spcBef>
              <a:spcAft>
                <a:spcPts val="0"/>
              </a:spcAft>
              <a:buFont typeface="Wingdings,Sans-Serif" panose="020B0503020102020204" pitchFamily="34" charset="0"/>
              <a:buChar char="Ø"/>
            </a:pPr>
            <a:r>
              <a:rPr lang="en-US" i="0">
                <a:solidFill>
                  <a:schemeClr val="tx1"/>
                </a:solidFill>
                <a:latin typeface="Times New Roman"/>
                <a:cs typeface="Times New Roman"/>
              </a:rPr>
              <a:t>Evaluating the performance of the system using standard evaluation metrics to ensure high accuracy and reliability.</a:t>
            </a:r>
          </a:p>
          <a:p>
            <a:pPr lvl="1" indent="-383540">
              <a:lnSpc>
                <a:spcPct val="100000"/>
              </a:lnSpc>
              <a:spcBef>
                <a:spcPts val="0"/>
              </a:spcBef>
              <a:spcAft>
                <a:spcPts val="0"/>
              </a:spcAft>
              <a:buFont typeface="Wingdings,Sans-Serif" panose="020B0503020102020204" pitchFamily="34" charset="0"/>
              <a:buChar char="Ø"/>
            </a:pPr>
            <a:endParaRPr lang="en-US" i="0">
              <a:solidFill>
                <a:schemeClr val="tx1"/>
              </a:solidFill>
              <a:latin typeface="Times New Roman"/>
              <a:cs typeface="Times New Roman"/>
            </a:endParaRPr>
          </a:p>
          <a:p>
            <a:pPr lvl="1" indent="-383540">
              <a:lnSpc>
                <a:spcPct val="100000"/>
              </a:lnSpc>
              <a:spcBef>
                <a:spcPts val="0"/>
              </a:spcBef>
              <a:spcAft>
                <a:spcPts val="0"/>
              </a:spcAft>
              <a:buFont typeface="Wingdings,Sans-Serif" panose="020B0503020102020204" pitchFamily="34" charset="0"/>
              <a:buChar char="Ø"/>
            </a:pPr>
            <a:r>
              <a:rPr lang="en-US" i="0">
                <a:solidFill>
                  <a:schemeClr val="tx1"/>
                </a:solidFill>
                <a:latin typeface="Times New Roman"/>
                <a:cs typeface="Times New Roman"/>
              </a:rPr>
              <a:t>Testing the system with different sign language dialects and variations to ensure its robustness and adaptability to different settings and contexts.</a:t>
            </a:r>
          </a:p>
        </p:txBody>
      </p:sp>
    </p:spTree>
    <p:extLst>
      <p:ext uri="{BB962C8B-B14F-4D97-AF65-F5344CB8AC3E}">
        <p14:creationId xmlns:p14="http://schemas.microsoft.com/office/powerpoint/2010/main" val="348567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8947-89F9-A4A5-5166-4C301299DC36}"/>
              </a:ext>
            </a:extLst>
          </p:cNvPr>
          <p:cNvSpPr>
            <a:spLocks noGrp="1"/>
          </p:cNvSpPr>
          <p:nvPr>
            <p:ph type="title"/>
          </p:nvPr>
        </p:nvSpPr>
        <p:spPr>
          <a:xfrm>
            <a:off x="1371600" y="685800"/>
            <a:ext cx="9601200" cy="783277"/>
          </a:xfrm>
        </p:spPr>
        <p:txBody>
          <a:bodyPr/>
          <a:lstStyle/>
          <a:p>
            <a:pPr algn="just"/>
            <a:r>
              <a:rPr lang="en-US"/>
              <a:t>LITERATURE SURVEY:-</a:t>
            </a:r>
          </a:p>
        </p:txBody>
      </p:sp>
      <p:sp>
        <p:nvSpPr>
          <p:cNvPr id="3" name="Content Placeholder 2">
            <a:extLst>
              <a:ext uri="{FF2B5EF4-FFF2-40B4-BE49-F238E27FC236}">
                <a16:creationId xmlns:a16="http://schemas.microsoft.com/office/drawing/2014/main" id="{0D199D27-2289-16BF-C6D4-2F22CBBEF4A8}"/>
              </a:ext>
            </a:extLst>
          </p:cNvPr>
          <p:cNvSpPr>
            <a:spLocks noGrp="1"/>
          </p:cNvSpPr>
          <p:nvPr>
            <p:ph idx="1"/>
          </p:nvPr>
        </p:nvSpPr>
        <p:spPr>
          <a:xfrm>
            <a:off x="1371600" y="1603169"/>
            <a:ext cx="9601200" cy="4511633"/>
          </a:xfrm>
        </p:spPr>
        <p:txBody>
          <a:bodyPr vert="horz" lIns="91440" tIns="45720" rIns="91440" bIns="45720" rtlCol="0" anchor="t">
            <a:normAutofit lnSpcReduction="10000"/>
          </a:bodyPr>
          <a:lstStyle/>
          <a:p>
            <a:pPr marL="383540" indent="-383540">
              <a:lnSpc>
                <a:spcPct val="100000"/>
              </a:lnSpc>
              <a:spcBef>
                <a:spcPts val="0"/>
              </a:spcBef>
              <a:spcAft>
                <a:spcPts val="0"/>
              </a:spcAft>
              <a:buAutoNum type="arabicParenR"/>
            </a:pPr>
            <a:r>
              <a:rPr lang="en-US" sz="1800">
                <a:solidFill>
                  <a:schemeClr val="tx1"/>
                </a:solidFill>
                <a:latin typeface="Times New Roman"/>
                <a:cs typeface="Times New Roman"/>
              </a:rPr>
              <a:t>"Real-time American Sign Language Recognition Using Deep Learning Models" by S. Sharma and S. Bharti. This paper proposes a real-time sign language recognition system that uses a combination of CNN and long short-term memory (LSTM) networks to classify hand gestures. The system achieved high accuracy and was implemented in Python using TensorFlow and Keras libraries.</a:t>
            </a:r>
            <a:endParaRPr lang="en-US" sz="1800">
              <a:solidFill>
                <a:srgbClr val="000000"/>
              </a:solidFill>
              <a:latin typeface="Times New Roman"/>
              <a:cs typeface="Times New Roman"/>
            </a:endParaRPr>
          </a:p>
          <a:p>
            <a:pPr marL="383540" indent="-383540">
              <a:lnSpc>
                <a:spcPct val="100000"/>
              </a:lnSpc>
              <a:spcBef>
                <a:spcPts val="0"/>
              </a:spcBef>
              <a:spcAft>
                <a:spcPts val="0"/>
              </a:spcAft>
              <a:buAutoNum type="arabicParenR"/>
            </a:pPr>
            <a:endParaRPr lang="en-US" sz="1800">
              <a:solidFill>
                <a:srgbClr val="000000"/>
              </a:solidFill>
              <a:latin typeface="Times New Roman"/>
              <a:cs typeface="Times New Roman"/>
            </a:endParaRPr>
          </a:p>
          <a:p>
            <a:pPr marL="383540" indent="-383540">
              <a:lnSpc>
                <a:spcPct val="100000"/>
              </a:lnSpc>
              <a:spcBef>
                <a:spcPts val="0"/>
              </a:spcBef>
              <a:spcAft>
                <a:spcPts val="0"/>
              </a:spcAft>
              <a:buAutoNum type="arabicParenR"/>
            </a:pPr>
            <a:r>
              <a:rPr lang="en-US" sz="1800">
                <a:solidFill>
                  <a:schemeClr val="tx1"/>
                </a:solidFill>
                <a:latin typeface="Times New Roman"/>
                <a:cs typeface="Times New Roman"/>
              </a:rPr>
              <a:t>"A Comparative Study of Sign Language Recognition using Neural Networks" by N. V. Soumya and V. V. Krishna. This paper presents a comparative study of various neural network architectures, such as CNN, RNN, and deep belief networks (DBN), for sign language recognition. The study evaluated the performance of these models using the American Sign Language dataset and implemented the models using Python and the TensorFlow library.</a:t>
            </a:r>
            <a:endParaRPr lang="en-US" sz="1800">
              <a:solidFill>
                <a:srgbClr val="000000"/>
              </a:solidFill>
              <a:latin typeface="Times New Roman"/>
              <a:cs typeface="Times New Roman"/>
            </a:endParaRPr>
          </a:p>
          <a:p>
            <a:pPr marL="383540" indent="-383540">
              <a:lnSpc>
                <a:spcPct val="100000"/>
              </a:lnSpc>
              <a:spcBef>
                <a:spcPts val="0"/>
              </a:spcBef>
              <a:spcAft>
                <a:spcPts val="0"/>
              </a:spcAft>
              <a:buAutoNum type="arabicParenR"/>
            </a:pPr>
            <a:endParaRPr lang="en-US" sz="1800">
              <a:solidFill>
                <a:srgbClr val="000000"/>
              </a:solidFill>
              <a:latin typeface="Times New Roman"/>
              <a:cs typeface="Times New Roman"/>
            </a:endParaRPr>
          </a:p>
          <a:p>
            <a:pPr marL="383540" indent="-383540">
              <a:lnSpc>
                <a:spcPct val="100000"/>
              </a:lnSpc>
              <a:spcBef>
                <a:spcPts val="0"/>
              </a:spcBef>
              <a:spcAft>
                <a:spcPts val="0"/>
              </a:spcAft>
              <a:buAutoNum type="arabicParenR"/>
            </a:pPr>
            <a:r>
              <a:rPr lang="en-US" sz="1800">
                <a:solidFill>
                  <a:schemeClr val="tx1"/>
                </a:solidFill>
                <a:latin typeface="Times New Roman"/>
                <a:cs typeface="Times New Roman"/>
              </a:rPr>
              <a:t>"A Real-time System for Recognition of American Sign Language Gestures Using Python" by J. E. Guerrero, M. A. Roa, and J. A. Cruz-Ledesma. This paper presents a real-time sign language recognition system that uses skin color detection and contour analysis to segment hand regions and a support vector machine (SVM) classifier to recognize the gestures. The system achieved high accuracy and was implemented in Python using OpenCV and scikit-learn libraries.</a:t>
            </a:r>
            <a:endParaRPr lang="en-US" sz="1800">
              <a:solidFill>
                <a:srgbClr val="000000"/>
              </a:solidFill>
              <a:latin typeface="Times New Roman"/>
              <a:cs typeface="Times New Roman"/>
            </a:endParaRPr>
          </a:p>
          <a:p>
            <a:pPr marL="383540" indent="-383540">
              <a:lnSpc>
                <a:spcPct val="100000"/>
              </a:lnSpc>
              <a:buAutoNum type="arabicParenR"/>
            </a:pPr>
            <a:endParaRPr lang="en-US" sz="1800">
              <a:solidFill>
                <a:srgbClr val="000000"/>
              </a:solidFill>
              <a:latin typeface="Times New Roman"/>
              <a:cs typeface="Times New Roman"/>
            </a:endParaRPr>
          </a:p>
          <a:p>
            <a:pPr marL="383540" indent="-383540"/>
            <a:endParaRPr lang="en-US"/>
          </a:p>
        </p:txBody>
      </p:sp>
    </p:spTree>
    <p:extLst>
      <p:ext uri="{BB962C8B-B14F-4D97-AF65-F5344CB8AC3E}">
        <p14:creationId xmlns:p14="http://schemas.microsoft.com/office/powerpoint/2010/main" val="163155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6A3B-B548-EDA7-753A-F803CD4B9E59}"/>
              </a:ext>
            </a:extLst>
          </p:cNvPr>
          <p:cNvSpPr>
            <a:spLocks noGrp="1"/>
          </p:cNvSpPr>
          <p:nvPr>
            <p:ph type="title"/>
          </p:nvPr>
        </p:nvSpPr>
        <p:spPr>
          <a:xfrm>
            <a:off x="1371600" y="685800"/>
            <a:ext cx="9601200" cy="803512"/>
          </a:xfrm>
        </p:spPr>
        <p:txBody>
          <a:bodyPr>
            <a:normAutofit/>
          </a:bodyPr>
          <a:lstStyle/>
          <a:p>
            <a:r>
              <a:rPr lang="en-US"/>
              <a:t>EXISTING METHODOLOGY:-</a:t>
            </a:r>
          </a:p>
        </p:txBody>
      </p:sp>
      <p:sp>
        <p:nvSpPr>
          <p:cNvPr id="21" name="Content Placeholder 20">
            <a:extLst>
              <a:ext uri="{FF2B5EF4-FFF2-40B4-BE49-F238E27FC236}">
                <a16:creationId xmlns:a16="http://schemas.microsoft.com/office/drawing/2014/main" id="{FFA953CF-2A8A-B674-89B8-C4893F21C9E9}"/>
              </a:ext>
            </a:extLst>
          </p:cNvPr>
          <p:cNvSpPr>
            <a:spLocks noGrp="1"/>
          </p:cNvSpPr>
          <p:nvPr>
            <p:ph idx="1"/>
          </p:nvPr>
        </p:nvSpPr>
        <p:spPr>
          <a:xfrm>
            <a:off x="1371600" y="1850572"/>
            <a:ext cx="9601200" cy="4016828"/>
          </a:xfrm>
        </p:spPr>
        <p:txBody>
          <a:bodyPr vert="horz" lIns="91440" tIns="45720" rIns="91440" bIns="45720" rtlCol="0" anchor="t">
            <a:normAutofit fontScale="92500" lnSpcReduction="10000"/>
          </a:bodyPr>
          <a:lstStyle/>
          <a:p>
            <a:pPr marL="383540" indent="-383540">
              <a:lnSpc>
                <a:spcPct val="100000"/>
              </a:lnSpc>
              <a:spcBef>
                <a:spcPts val="0"/>
              </a:spcBef>
              <a:spcAft>
                <a:spcPts val="0"/>
              </a:spcAft>
              <a:buChar char="•"/>
            </a:pPr>
            <a:r>
              <a:rPr lang="en-US">
                <a:solidFill>
                  <a:schemeClr val="tx1"/>
                </a:solidFill>
                <a:latin typeface="Times New Roman"/>
                <a:cs typeface="Times New Roman"/>
              </a:rPr>
              <a:t>Convolutional Neural Networks (CNN) are a widely used deep learning architecture for image recognition and classification.</a:t>
            </a:r>
            <a:endParaRPr lang="en-US">
              <a:solidFill>
                <a:schemeClr val="tx1"/>
              </a:solidFill>
            </a:endParaRPr>
          </a:p>
          <a:p>
            <a:pPr marL="0" indent="0">
              <a:lnSpc>
                <a:spcPct val="100000"/>
              </a:lnSpc>
              <a:spcBef>
                <a:spcPts val="0"/>
              </a:spcBef>
              <a:spcAft>
                <a:spcPts val="0"/>
              </a:spcAft>
              <a:buNone/>
            </a:pPr>
            <a:endParaRPr lang="en-US">
              <a:solidFill>
                <a:schemeClr val="tx1"/>
              </a:solidFill>
              <a:latin typeface="Times New Roman"/>
              <a:cs typeface="Times New Roman"/>
            </a:endParaRPr>
          </a:p>
          <a:p>
            <a:pPr marL="383540" indent="-383540">
              <a:lnSpc>
                <a:spcPct val="100000"/>
              </a:lnSpc>
              <a:spcBef>
                <a:spcPts val="0"/>
              </a:spcBef>
              <a:spcAft>
                <a:spcPts val="0"/>
              </a:spcAft>
              <a:buChar char="•"/>
            </a:pPr>
            <a:r>
              <a:rPr lang="en-US">
                <a:solidFill>
                  <a:schemeClr val="tx1"/>
                </a:solidFill>
                <a:latin typeface="Times New Roman"/>
                <a:cs typeface="Times New Roman"/>
              </a:rPr>
              <a:t>Recurrent Neural Networks (RNN) are used to analyze sequences of data, making them suitable for recognizing sign language gestures that involve motion.</a:t>
            </a:r>
          </a:p>
          <a:p>
            <a:pPr marL="0" indent="0">
              <a:lnSpc>
                <a:spcPct val="100000"/>
              </a:lnSpc>
              <a:spcBef>
                <a:spcPts val="0"/>
              </a:spcBef>
              <a:spcAft>
                <a:spcPts val="0"/>
              </a:spcAft>
              <a:buNone/>
            </a:pPr>
            <a:endParaRPr lang="en-US">
              <a:solidFill>
                <a:schemeClr val="tx1"/>
              </a:solidFill>
              <a:latin typeface="Times New Roman"/>
              <a:cs typeface="Times New Roman"/>
            </a:endParaRPr>
          </a:p>
          <a:p>
            <a:pPr marL="383540" indent="-383540">
              <a:lnSpc>
                <a:spcPct val="100000"/>
              </a:lnSpc>
              <a:spcBef>
                <a:spcPts val="0"/>
              </a:spcBef>
              <a:spcAft>
                <a:spcPts val="0"/>
              </a:spcAft>
              <a:buChar char="•"/>
            </a:pPr>
            <a:r>
              <a:rPr lang="en-US">
                <a:solidFill>
                  <a:schemeClr val="tx1"/>
                </a:solidFill>
                <a:latin typeface="Times New Roman"/>
                <a:cs typeface="Times New Roman"/>
              </a:rPr>
              <a:t>Region-Based Convolutional Neural Networks (R-CNN) are a variant of CNNs that can localize objects within an image. </a:t>
            </a:r>
          </a:p>
          <a:p>
            <a:pPr marL="383540" indent="-383540">
              <a:lnSpc>
                <a:spcPct val="100000"/>
              </a:lnSpc>
              <a:spcBef>
                <a:spcPts val="0"/>
              </a:spcBef>
              <a:spcAft>
                <a:spcPts val="0"/>
              </a:spcAft>
              <a:buChar char="•"/>
            </a:pPr>
            <a:endParaRPr lang="en-US">
              <a:solidFill>
                <a:schemeClr val="tx1"/>
              </a:solidFill>
              <a:latin typeface="Times New Roman"/>
              <a:cs typeface="Times New Roman"/>
            </a:endParaRPr>
          </a:p>
          <a:p>
            <a:pPr marL="383540" indent="-383540">
              <a:lnSpc>
                <a:spcPct val="100000"/>
              </a:lnSpc>
              <a:spcBef>
                <a:spcPts val="0"/>
              </a:spcBef>
              <a:spcAft>
                <a:spcPts val="0"/>
              </a:spcAft>
              <a:buChar char="•"/>
            </a:pPr>
            <a:r>
              <a:rPr lang="en-US">
                <a:solidFill>
                  <a:schemeClr val="tx1"/>
                </a:solidFill>
                <a:latin typeface="Times New Roman"/>
                <a:cs typeface="Times New Roman"/>
              </a:rPr>
              <a:t>Support Vector Machines (SVM) are a machine learning algorithm that can be used for classification tasks. </a:t>
            </a:r>
          </a:p>
          <a:p>
            <a:pPr marL="383540" indent="-383540">
              <a:lnSpc>
                <a:spcPct val="100000"/>
              </a:lnSpc>
              <a:spcBef>
                <a:spcPts val="0"/>
              </a:spcBef>
              <a:spcAft>
                <a:spcPts val="0"/>
              </a:spcAft>
              <a:buChar char="•"/>
            </a:pPr>
            <a:endParaRPr lang="en-US">
              <a:solidFill>
                <a:schemeClr val="tx1"/>
              </a:solidFill>
              <a:latin typeface="Times New Roman"/>
              <a:cs typeface="Times New Roman"/>
            </a:endParaRPr>
          </a:p>
          <a:p>
            <a:pPr marL="383540" indent="-383540">
              <a:lnSpc>
                <a:spcPct val="100000"/>
              </a:lnSpc>
              <a:spcBef>
                <a:spcPts val="0"/>
              </a:spcBef>
              <a:spcAft>
                <a:spcPts val="0"/>
              </a:spcAft>
              <a:buChar char="•"/>
            </a:pPr>
            <a:r>
              <a:rPr lang="en-US">
                <a:solidFill>
                  <a:schemeClr val="tx1"/>
                </a:solidFill>
                <a:latin typeface="Times New Roman"/>
                <a:cs typeface="Times New Roman"/>
              </a:rPr>
              <a:t>OpenCV and scikit-learn libraries provide various tools for image and video processing, including color detection, contour analysis, and machine learning algorithms. These libraries can be used to implement sign language recognition systems in Python.</a:t>
            </a:r>
          </a:p>
          <a:p>
            <a:pPr marL="383540" indent="-383540"/>
            <a:endParaRPr lang="en-US">
              <a:solidFill>
                <a:schemeClr val="tx1"/>
              </a:solidFill>
              <a:latin typeface="Times New Roman"/>
              <a:cs typeface="Times New Roman"/>
            </a:endParaRPr>
          </a:p>
        </p:txBody>
      </p:sp>
    </p:spTree>
    <p:extLst>
      <p:ext uri="{BB962C8B-B14F-4D97-AF65-F5344CB8AC3E}">
        <p14:creationId xmlns:p14="http://schemas.microsoft.com/office/powerpoint/2010/main" val="242181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49ED-4ED5-C357-27AA-B4B3A588382D}"/>
              </a:ext>
            </a:extLst>
          </p:cNvPr>
          <p:cNvSpPr>
            <a:spLocks noGrp="1"/>
          </p:cNvSpPr>
          <p:nvPr>
            <p:ph type="title"/>
          </p:nvPr>
        </p:nvSpPr>
        <p:spPr>
          <a:xfrm>
            <a:off x="1371600" y="685800"/>
            <a:ext cx="4643252" cy="644732"/>
          </a:xfrm>
        </p:spPr>
        <p:txBody>
          <a:bodyPr>
            <a:normAutofit fontScale="90000"/>
          </a:bodyPr>
          <a:lstStyle/>
          <a:p>
            <a:r>
              <a:rPr lang="en-US" dirty="0"/>
              <a:t>BLOCK DIAGRAM:-</a:t>
            </a:r>
          </a:p>
        </p:txBody>
      </p:sp>
      <p:sp>
        <p:nvSpPr>
          <p:cNvPr id="4" name="Rectangle 3">
            <a:extLst>
              <a:ext uri="{FF2B5EF4-FFF2-40B4-BE49-F238E27FC236}">
                <a16:creationId xmlns:a16="http://schemas.microsoft.com/office/drawing/2014/main" id="{F9D69BEA-756F-3960-8D14-47892D3C6065}"/>
              </a:ext>
            </a:extLst>
          </p:cNvPr>
          <p:cNvSpPr/>
          <p:nvPr/>
        </p:nvSpPr>
        <p:spPr>
          <a:xfrm>
            <a:off x="1382058" y="1699559"/>
            <a:ext cx="2429773" cy="1063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DATABASE </a:t>
            </a:r>
            <a:endParaRPr lang="en-US" dirty="0">
              <a:solidFill>
                <a:schemeClr val="tx1"/>
              </a:solidFill>
            </a:endParaRPr>
          </a:p>
          <a:p>
            <a:pPr algn="ctr"/>
            <a:r>
              <a:rPr lang="en-US" b="1">
                <a:solidFill>
                  <a:schemeClr val="tx1"/>
                </a:solidFill>
              </a:rPr>
              <a:t>CREATION</a:t>
            </a:r>
            <a:endParaRPr lang="en-US">
              <a:solidFill>
                <a:schemeClr val="tx1"/>
              </a:solidFill>
            </a:endParaRPr>
          </a:p>
        </p:txBody>
      </p:sp>
      <p:sp>
        <p:nvSpPr>
          <p:cNvPr id="5" name="Rectangle 4">
            <a:extLst>
              <a:ext uri="{FF2B5EF4-FFF2-40B4-BE49-F238E27FC236}">
                <a16:creationId xmlns:a16="http://schemas.microsoft.com/office/drawing/2014/main" id="{83B0A1FB-5EA0-AAA9-D9C4-05ACBFC7A92A}"/>
              </a:ext>
            </a:extLst>
          </p:cNvPr>
          <p:cNvSpPr/>
          <p:nvPr/>
        </p:nvSpPr>
        <p:spPr>
          <a:xfrm>
            <a:off x="1382057" y="5092615"/>
            <a:ext cx="2429773" cy="1063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SIGNS INTO TEXT</a:t>
            </a:r>
          </a:p>
        </p:txBody>
      </p:sp>
      <p:sp>
        <p:nvSpPr>
          <p:cNvPr id="6" name="Rectangle 5">
            <a:extLst>
              <a:ext uri="{FF2B5EF4-FFF2-40B4-BE49-F238E27FC236}">
                <a16:creationId xmlns:a16="http://schemas.microsoft.com/office/drawing/2014/main" id="{B5E569D6-8CC2-E64C-49A9-8EF4C3DF5470}"/>
              </a:ext>
            </a:extLst>
          </p:cNvPr>
          <p:cNvSpPr/>
          <p:nvPr/>
        </p:nvSpPr>
        <p:spPr>
          <a:xfrm>
            <a:off x="4875756" y="1699559"/>
            <a:ext cx="2429773" cy="1063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IMAGE</a:t>
            </a:r>
          </a:p>
          <a:p>
            <a:pPr algn="ctr"/>
            <a:r>
              <a:rPr lang="en-US" b="1" dirty="0">
                <a:solidFill>
                  <a:schemeClr val="tx1"/>
                </a:solidFill>
              </a:rPr>
              <a:t>PREPROCESSING</a:t>
            </a:r>
          </a:p>
        </p:txBody>
      </p:sp>
      <p:sp>
        <p:nvSpPr>
          <p:cNvPr id="7" name="Rectangle 6">
            <a:extLst>
              <a:ext uri="{FF2B5EF4-FFF2-40B4-BE49-F238E27FC236}">
                <a16:creationId xmlns:a16="http://schemas.microsoft.com/office/drawing/2014/main" id="{F0172152-084F-D734-2B3D-3D9C4E99AD08}"/>
              </a:ext>
            </a:extLst>
          </p:cNvPr>
          <p:cNvSpPr/>
          <p:nvPr/>
        </p:nvSpPr>
        <p:spPr>
          <a:xfrm>
            <a:off x="8728887" y="1699558"/>
            <a:ext cx="2429773" cy="1063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HAND</a:t>
            </a:r>
            <a:endParaRPr lang="en-US" dirty="0">
              <a:solidFill>
                <a:schemeClr val="tx1"/>
              </a:solidFill>
            </a:endParaRPr>
          </a:p>
          <a:p>
            <a:pPr algn="ctr"/>
            <a:r>
              <a:rPr lang="en-US" b="1" dirty="0">
                <a:solidFill>
                  <a:schemeClr val="tx1"/>
                </a:solidFill>
              </a:rPr>
              <a:t>EXTRACTIONS</a:t>
            </a:r>
            <a:endParaRPr lang="en-US" dirty="0">
              <a:solidFill>
                <a:schemeClr val="tx1"/>
              </a:solidFill>
            </a:endParaRPr>
          </a:p>
        </p:txBody>
      </p:sp>
      <p:sp>
        <p:nvSpPr>
          <p:cNvPr id="8" name="Rectangle 7">
            <a:extLst>
              <a:ext uri="{FF2B5EF4-FFF2-40B4-BE49-F238E27FC236}">
                <a16:creationId xmlns:a16="http://schemas.microsoft.com/office/drawing/2014/main" id="{F6EA35BB-89B7-E776-59C0-44E1D88F85C8}"/>
              </a:ext>
            </a:extLst>
          </p:cNvPr>
          <p:cNvSpPr/>
          <p:nvPr/>
        </p:nvSpPr>
        <p:spPr>
          <a:xfrm>
            <a:off x="7305529" y="5092615"/>
            <a:ext cx="2429773" cy="1063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CLASSIFICATIONS </a:t>
            </a:r>
            <a:endParaRPr lang="en-US" dirty="0">
              <a:solidFill>
                <a:schemeClr val="tx1"/>
              </a:solidFill>
            </a:endParaRPr>
          </a:p>
        </p:txBody>
      </p:sp>
      <p:sp>
        <p:nvSpPr>
          <p:cNvPr id="10" name="Rectangle: Rounded Corners 9">
            <a:extLst>
              <a:ext uri="{FF2B5EF4-FFF2-40B4-BE49-F238E27FC236}">
                <a16:creationId xmlns:a16="http://schemas.microsoft.com/office/drawing/2014/main" id="{BDAA32AD-FF81-7C03-BD00-83EF19A3E99A}"/>
              </a:ext>
            </a:extLst>
          </p:cNvPr>
          <p:cNvSpPr/>
          <p:nvPr/>
        </p:nvSpPr>
        <p:spPr>
          <a:xfrm>
            <a:off x="6903670" y="3143285"/>
            <a:ext cx="4629509" cy="15671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SHAPE(RT)</a:t>
            </a:r>
          </a:p>
          <a:p>
            <a:pPr lvl="1"/>
            <a:r>
              <a:rPr lang="en-US" b="1" dirty="0">
                <a:solidFill>
                  <a:schemeClr val="tx1"/>
                </a:solidFill>
              </a:rPr>
              <a:t>+</a:t>
            </a:r>
          </a:p>
          <a:p>
            <a:r>
              <a:rPr lang="en-US" b="1" dirty="0">
                <a:solidFill>
                  <a:schemeClr val="tx1"/>
                </a:solidFill>
              </a:rPr>
              <a:t>TEXTURE(GF)</a:t>
            </a:r>
          </a:p>
          <a:p>
            <a:pPr lvl="1"/>
            <a:r>
              <a:rPr lang="en-US" b="1" dirty="0">
                <a:solidFill>
                  <a:schemeClr val="tx1"/>
                </a:solidFill>
              </a:rPr>
              <a:t>+</a:t>
            </a:r>
          </a:p>
          <a:p>
            <a:pPr lvl="1"/>
            <a:r>
              <a:rPr lang="en-US" b="1" dirty="0">
                <a:solidFill>
                  <a:schemeClr val="tx1"/>
                </a:solidFill>
              </a:rPr>
              <a:t>PCA</a:t>
            </a:r>
          </a:p>
        </p:txBody>
      </p:sp>
      <p:sp>
        <p:nvSpPr>
          <p:cNvPr id="9" name="Rectangle 8">
            <a:extLst>
              <a:ext uri="{FF2B5EF4-FFF2-40B4-BE49-F238E27FC236}">
                <a16:creationId xmlns:a16="http://schemas.microsoft.com/office/drawing/2014/main" id="{36146AA8-A4BA-0F42-EC00-D762E6D43631}"/>
              </a:ext>
            </a:extLst>
          </p:cNvPr>
          <p:cNvSpPr/>
          <p:nvPr/>
        </p:nvSpPr>
        <p:spPr>
          <a:xfrm>
            <a:off x="8973302" y="3338577"/>
            <a:ext cx="2429773" cy="1063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FEATURE EXTRACTION &amp; OPTIMIZATION</a:t>
            </a:r>
          </a:p>
        </p:txBody>
      </p:sp>
      <p:cxnSp>
        <p:nvCxnSpPr>
          <p:cNvPr id="11" name="Straight Arrow Connector 10">
            <a:extLst>
              <a:ext uri="{FF2B5EF4-FFF2-40B4-BE49-F238E27FC236}">
                <a16:creationId xmlns:a16="http://schemas.microsoft.com/office/drawing/2014/main" id="{46CAA88D-DE4E-74CE-D7B3-3A4D6847A0D4}"/>
              </a:ext>
            </a:extLst>
          </p:cNvPr>
          <p:cNvCxnSpPr/>
          <p:nvPr/>
        </p:nvCxnSpPr>
        <p:spPr>
          <a:xfrm>
            <a:off x="3812875" y="2209800"/>
            <a:ext cx="1058174" cy="230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5BF5EED-5AAF-3606-46D9-6A10BBF64594}"/>
              </a:ext>
            </a:extLst>
          </p:cNvPr>
          <p:cNvCxnSpPr>
            <a:cxnSpLocks/>
          </p:cNvCxnSpPr>
          <p:nvPr/>
        </p:nvCxnSpPr>
        <p:spPr>
          <a:xfrm flipH="1" flipV="1">
            <a:off x="3835878" y="5625861"/>
            <a:ext cx="3456317" cy="57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2CFBD33-782F-91AE-51FC-A48A577BA4D7}"/>
              </a:ext>
            </a:extLst>
          </p:cNvPr>
          <p:cNvCxnSpPr>
            <a:cxnSpLocks/>
          </p:cNvCxnSpPr>
          <p:nvPr/>
        </p:nvCxnSpPr>
        <p:spPr>
          <a:xfrm>
            <a:off x="7306573" y="2209800"/>
            <a:ext cx="1417607" cy="230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12B61C62-9BB4-4535-FA55-BE7A80D6C4DC}"/>
              </a:ext>
            </a:extLst>
          </p:cNvPr>
          <p:cNvCxnSpPr>
            <a:cxnSpLocks/>
          </p:cNvCxnSpPr>
          <p:nvPr/>
        </p:nvCxnSpPr>
        <p:spPr>
          <a:xfrm flipH="1">
            <a:off x="9471803" y="2756139"/>
            <a:ext cx="5750" cy="396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5DCE1AE-5BCD-A18C-86E1-1E2DFBE0F11D}"/>
              </a:ext>
            </a:extLst>
          </p:cNvPr>
          <p:cNvCxnSpPr>
            <a:cxnSpLocks/>
          </p:cNvCxnSpPr>
          <p:nvPr/>
        </p:nvCxnSpPr>
        <p:spPr>
          <a:xfrm flipH="1">
            <a:off x="8522897" y="4711460"/>
            <a:ext cx="5750" cy="396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0045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2F4F-E632-3621-C972-240794DA35BF}"/>
              </a:ext>
            </a:extLst>
          </p:cNvPr>
          <p:cNvSpPr>
            <a:spLocks noGrp="1"/>
          </p:cNvSpPr>
          <p:nvPr>
            <p:ph type="title"/>
          </p:nvPr>
        </p:nvSpPr>
        <p:spPr>
          <a:xfrm>
            <a:off x="1371600" y="685800"/>
            <a:ext cx="9601200" cy="1485900"/>
          </a:xfrm>
        </p:spPr>
        <p:txBody>
          <a:bodyPr>
            <a:normAutofit/>
          </a:bodyPr>
          <a:lstStyle/>
          <a:p>
            <a:r>
              <a:rPr lang="en-US"/>
              <a:t>PROPOSED METHODOLOGY:-</a:t>
            </a:r>
          </a:p>
        </p:txBody>
      </p:sp>
      <p:sp>
        <p:nvSpPr>
          <p:cNvPr id="27" name="Content Placeholder 26">
            <a:extLst>
              <a:ext uri="{FF2B5EF4-FFF2-40B4-BE49-F238E27FC236}">
                <a16:creationId xmlns:a16="http://schemas.microsoft.com/office/drawing/2014/main" id="{694F90BF-66A6-6A5C-5387-1DC116DB5CCF}"/>
              </a:ext>
            </a:extLst>
          </p:cNvPr>
          <p:cNvSpPr>
            <a:spLocks noGrp="1"/>
          </p:cNvSpPr>
          <p:nvPr>
            <p:ph idx="1"/>
          </p:nvPr>
        </p:nvSpPr>
        <p:spPr>
          <a:xfrm>
            <a:off x="1371600" y="1751611"/>
            <a:ext cx="10254342" cy="4699659"/>
          </a:xfrm>
        </p:spPr>
        <p:txBody>
          <a:bodyPr vert="horz" lIns="91440" tIns="45720" rIns="91440" bIns="45720" rtlCol="0" anchor="t">
            <a:noAutofit/>
          </a:bodyPr>
          <a:lstStyle/>
          <a:p>
            <a:pPr marL="383540" indent="-383540">
              <a:lnSpc>
                <a:spcPct val="100000"/>
              </a:lnSpc>
              <a:spcBef>
                <a:spcPts val="0"/>
              </a:spcBef>
              <a:spcAft>
                <a:spcPts val="0"/>
              </a:spcAft>
              <a:buChar char="•"/>
            </a:pPr>
            <a:r>
              <a:rPr lang="en-US">
                <a:solidFill>
                  <a:schemeClr val="tx1"/>
                </a:solidFill>
                <a:latin typeface="Times New Roman"/>
                <a:cs typeface="Calibri"/>
              </a:rPr>
              <a:t>Collect a large dataset of sign language videos with corresponding text labels. Preprocess the video data by extracting frames and resizing them to a standard size. </a:t>
            </a:r>
            <a:endParaRPr lang="en-US">
              <a:solidFill>
                <a:schemeClr val="tx1"/>
              </a:solidFill>
            </a:endParaRPr>
          </a:p>
          <a:p>
            <a:pPr marL="383540" indent="-383540">
              <a:lnSpc>
                <a:spcPct val="100000"/>
              </a:lnSpc>
              <a:spcBef>
                <a:spcPts val="0"/>
              </a:spcBef>
              <a:spcAft>
                <a:spcPts val="0"/>
              </a:spcAft>
              <a:buChar char="•"/>
            </a:pPr>
            <a:endParaRPr lang="en-US">
              <a:solidFill>
                <a:schemeClr val="tx1"/>
              </a:solidFill>
              <a:latin typeface="Times New Roman"/>
              <a:cs typeface="Calibri"/>
            </a:endParaRPr>
          </a:p>
          <a:p>
            <a:pPr marL="383540" indent="-383540">
              <a:lnSpc>
                <a:spcPct val="100000"/>
              </a:lnSpc>
              <a:spcBef>
                <a:spcPts val="0"/>
              </a:spcBef>
              <a:spcAft>
                <a:spcPts val="0"/>
              </a:spcAft>
              <a:buChar char="•"/>
            </a:pPr>
            <a:r>
              <a:rPr lang="en-US">
                <a:solidFill>
                  <a:schemeClr val="tx1"/>
                </a:solidFill>
                <a:latin typeface="Times New Roman"/>
                <a:cs typeface="Calibri"/>
              </a:rPr>
              <a:t>Use a pre-trained hand detection model, such as Haar Cascades or YOLO, to detect and track hand regions in the video frames. Extract features from the hand regions, such as histogram of oriented gradients (HOG) or local binary patterns (LBP). </a:t>
            </a:r>
            <a:endParaRPr lang="en-US">
              <a:solidFill>
                <a:schemeClr val="tx1"/>
              </a:solidFill>
              <a:latin typeface="Franklin Gothic Book" panose="020B0503020102020204"/>
              <a:cs typeface="Calibri"/>
            </a:endParaRPr>
          </a:p>
          <a:p>
            <a:pPr marL="383540" indent="-383540">
              <a:lnSpc>
                <a:spcPct val="100000"/>
              </a:lnSpc>
              <a:spcBef>
                <a:spcPts val="0"/>
              </a:spcBef>
              <a:spcAft>
                <a:spcPts val="0"/>
              </a:spcAft>
              <a:buChar char="•"/>
            </a:pPr>
            <a:endParaRPr lang="en-US">
              <a:solidFill>
                <a:schemeClr val="tx1"/>
              </a:solidFill>
              <a:latin typeface="Times New Roman"/>
              <a:cs typeface="Calibri"/>
            </a:endParaRPr>
          </a:p>
          <a:p>
            <a:pPr marL="383540" indent="-383540">
              <a:lnSpc>
                <a:spcPct val="100000"/>
              </a:lnSpc>
              <a:spcBef>
                <a:spcPts val="0"/>
              </a:spcBef>
              <a:spcAft>
                <a:spcPts val="0"/>
              </a:spcAft>
              <a:buChar char="•"/>
            </a:pPr>
            <a:r>
              <a:rPr lang="en-US">
                <a:solidFill>
                  <a:schemeClr val="tx1"/>
                </a:solidFill>
                <a:latin typeface="Times New Roman"/>
                <a:cs typeface="Calibri"/>
              </a:rPr>
              <a:t>Train a deep learning model, such as CNN or LSTM, to classify the sign language gestures based on the extracted features. Use NLP techniques, such as tokenization, stemming, and part-of-speech tagging, to convert the recognized sign language gestures into written text. </a:t>
            </a:r>
            <a:endParaRPr lang="en-US">
              <a:solidFill>
                <a:schemeClr val="tx1"/>
              </a:solidFill>
            </a:endParaRPr>
          </a:p>
          <a:p>
            <a:pPr marL="383540" indent="-383540">
              <a:lnSpc>
                <a:spcPct val="100000"/>
              </a:lnSpc>
              <a:spcBef>
                <a:spcPts val="0"/>
              </a:spcBef>
              <a:spcAft>
                <a:spcPts val="0"/>
              </a:spcAft>
              <a:buChar char="•"/>
            </a:pPr>
            <a:endParaRPr lang="en-US">
              <a:solidFill>
                <a:schemeClr val="tx1"/>
              </a:solidFill>
              <a:latin typeface="Times New Roman"/>
              <a:cs typeface="Calibri"/>
            </a:endParaRPr>
          </a:p>
          <a:p>
            <a:pPr marL="383540" indent="-383540">
              <a:lnSpc>
                <a:spcPct val="100000"/>
              </a:lnSpc>
              <a:spcBef>
                <a:spcPts val="0"/>
              </a:spcBef>
              <a:spcAft>
                <a:spcPts val="0"/>
              </a:spcAft>
              <a:buChar char="•"/>
            </a:pPr>
            <a:r>
              <a:rPr lang="en-US">
                <a:solidFill>
                  <a:schemeClr val="tx1"/>
                </a:solidFill>
                <a:latin typeface="Times New Roman"/>
                <a:cs typeface="Calibri"/>
              </a:rPr>
              <a:t>Develop a user-friendly interface that allows users to input video data and receive the corresponding text output in real-time. Evaluate the performance of the system using standard evaluation metrics, such as accuracy, precision</a:t>
            </a:r>
          </a:p>
          <a:p>
            <a:pPr marL="383540" indent="-383540"/>
            <a:endParaRPr lang="en-US">
              <a:solidFill>
                <a:schemeClr val="tx1"/>
              </a:solidFill>
              <a:latin typeface="Times New Roman"/>
              <a:cs typeface="Times New Roman"/>
            </a:endParaRPr>
          </a:p>
        </p:txBody>
      </p:sp>
    </p:spTree>
    <p:extLst>
      <p:ext uri="{BB962C8B-B14F-4D97-AF65-F5344CB8AC3E}">
        <p14:creationId xmlns:p14="http://schemas.microsoft.com/office/powerpoint/2010/main" val="282157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61C7B3-F195-9948-D018-1B747ACF41FF}"/>
              </a:ext>
            </a:extLst>
          </p:cNvPr>
          <p:cNvSpPr>
            <a:spLocks noGrp="1"/>
          </p:cNvSpPr>
          <p:nvPr>
            <p:ph type="title"/>
          </p:nvPr>
        </p:nvSpPr>
        <p:spPr>
          <a:xfrm>
            <a:off x="1371600" y="685800"/>
            <a:ext cx="9601200" cy="894498"/>
          </a:xfrm>
        </p:spPr>
        <p:txBody>
          <a:bodyPr/>
          <a:lstStyle/>
          <a:p>
            <a:r>
              <a:rPr lang="en-US"/>
              <a:t>BLOCK DIAGRAM:-</a:t>
            </a:r>
          </a:p>
        </p:txBody>
      </p:sp>
      <p:sp>
        <p:nvSpPr>
          <p:cNvPr id="6" name="Rectangle 5">
            <a:extLst>
              <a:ext uri="{FF2B5EF4-FFF2-40B4-BE49-F238E27FC236}">
                <a16:creationId xmlns:a16="http://schemas.microsoft.com/office/drawing/2014/main" id="{D51518F9-9635-C4F8-DA8E-333EE7EBD9E9}"/>
              </a:ext>
            </a:extLst>
          </p:cNvPr>
          <p:cNvSpPr/>
          <p:nvPr/>
        </p:nvSpPr>
        <p:spPr>
          <a:xfrm>
            <a:off x="1620486" y="1818408"/>
            <a:ext cx="1860467" cy="73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95000"/>
                  <a:lumOff val="5000"/>
                </a:schemeClr>
              </a:solidFill>
            </a:endParaRPr>
          </a:p>
          <a:p>
            <a:pPr algn="ctr"/>
            <a:r>
              <a:rPr lang="en-US" b="1">
                <a:solidFill>
                  <a:schemeClr val="tx1">
                    <a:lumMod val="95000"/>
                    <a:lumOff val="5000"/>
                  </a:schemeClr>
                </a:solidFill>
              </a:rPr>
              <a:t>USER</a:t>
            </a:r>
            <a:endParaRPr lang="en-US">
              <a:solidFill>
                <a:schemeClr val="tx1">
                  <a:lumMod val="95000"/>
                  <a:lumOff val="5000"/>
                </a:schemeClr>
              </a:solidFill>
            </a:endParaRPr>
          </a:p>
          <a:p>
            <a:pPr algn="ctr"/>
            <a:endParaRPr lang="en-US" b="1">
              <a:solidFill>
                <a:schemeClr val="tx1">
                  <a:lumMod val="95000"/>
                  <a:lumOff val="5000"/>
                </a:schemeClr>
              </a:solidFill>
            </a:endParaRPr>
          </a:p>
        </p:txBody>
      </p:sp>
      <p:sp>
        <p:nvSpPr>
          <p:cNvPr id="8" name="Rectangle 7">
            <a:extLst>
              <a:ext uri="{FF2B5EF4-FFF2-40B4-BE49-F238E27FC236}">
                <a16:creationId xmlns:a16="http://schemas.microsoft.com/office/drawing/2014/main" id="{F6214BFB-771D-E360-1CB5-5012A518EF81}"/>
              </a:ext>
            </a:extLst>
          </p:cNvPr>
          <p:cNvSpPr/>
          <p:nvPr/>
        </p:nvSpPr>
        <p:spPr>
          <a:xfrm>
            <a:off x="6172694" y="1818408"/>
            <a:ext cx="1860467" cy="73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lumMod val="95000"/>
                  <a:lumOff val="5000"/>
                </a:schemeClr>
              </a:solidFill>
            </a:endParaRPr>
          </a:p>
          <a:p>
            <a:pPr algn="ctr"/>
            <a:r>
              <a:rPr lang="en-US" b="1">
                <a:solidFill>
                  <a:schemeClr val="tx1">
                    <a:lumMod val="95000"/>
                    <a:lumOff val="5000"/>
                  </a:schemeClr>
                </a:solidFill>
              </a:rPr>
              <a:t>CAMERA</a:t>
            </a:r>
          </a:p>
          <a:p>
            <a:pPr algn="ctr"/>
            <a:endParaRPr lang="en-US" b="1">
              <a:solidFill>
                <a:schemeClr val="tx1">
                  <a:lumMod val="95000"/>
                  <a:lumOff val="5000"/>
                </a:schemeClr>
              </a:solidFill>
            </a:endParaRPr>
          </a:p>
        </p:txBody>
      </p:sp>
      <p:sp>
        <p:nvSpPr>
          <p:cNvPr id="9" name="Rectangle 8">
            <a:extLst>
              <a:ext uri="{FF2B5EF4-FFF2-40B4-BE49-F238E27FC236}">
                <a16:creationId xmlns:a16="http://schemas.microsoft.com/office/drawing/2014/main" id="{A5DB19EE-BAFB-00E4-A5BE-C2871F77ED39}"/>
              </a:ext>
            </a:extLst>
          </p:cNvPr>
          <p:cNvSpPr/>
          <p:nvPr/>
        </p:nvSpPr>
        <p:spPr>
          <a:xfrm>
            <a:off x="6172694" y="3144486"/>
            <a:ext cx="1860467" cy="73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lumMod val="95000"/>
                  <a:lumOff val="5000"/>
                </a:schemeClr>
              </a:solidFill>
            </a:endParaRPr>
          </a:p>
          <a:p>
            <a:pPr algn="ctr"/>
            <a:r>
              <a:rPr lang="en-US" b="1">
                <a:solidFill>
                  <a:schemeClr val="tx1">
                    <a:lumMod val="95000"/>
                    <a:lumOff val="5000"/>
                  </a:schemeClr>
                </a:solidFill>
              </a:rPr>
              <a:t>OPEN CV</a:t>
            </a:r>
          </a:p>
          <a:p>
            <a:pPr algn="ctr"/>
            <a:endParaRPr lang="en-US" b="1">
              <a:solidFill>
                <a:schemeClr val="tx1">
                  <a:lumMod val="95000"/>
                  <a:lumOff val="5000"/>
                </a:schemeClr>
              </a:solidFill>
            </a:endParaRPr>
          </a:p>
        </p:txBody>
      </p:sp>
      <p:sp>
        <p:nvSpPr>
          <p:cNvPr id="11" name="Oval 10">
            <a:extLst>
              <a:ext uri="{FF2B5EF4-FFF2-40B4-BE49-F238E27FC236}">
                <a16:creationId xmlns:a16="http://schemas.microsoft.com/office/drawing/2014/main" id="{B3398644-DEFA-C8B3-E4D8-C442DBED9850}"/>
              </a:ext>
            </a:extLst>
          </p:cNvPr>
          <p:cNvSpPr/>
          <p:nvPr/>
        </p:nvSpPr>
        <p:spPr>
          <a:xfrm>
            <a:off x="6172695" y="4651169"/>
            <a:ext cx="2068285" cy="14745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95000"/>
                    <a:lumOff val="5000"/>
                  </a:schemeClr>
                </a:solidFill>
              </a:rPr>
              <a:t>TRANSFORM TO FRAMES</a:t>
            </a:r>
          </a:p>
        </p:txBody>
      </p:sp>
      <p:sp>
        <p:nvSpPr>
          <p:cNvPr id="12" name="Oval 11">
            <a:extLst>
              <a:ext uri="{FF2B5EF4-FFF2-40B4-BE49-F238E27FC236}">
                <a16:creationId xmlns:a16="http://schemas.microsoft.com/office/drawing/2014/main" id="{D38A369B-DDCB-EF0F-A1D4-E1C4DE95EB16}"/>
              </a:ext>
            </a:extLst>
          </p:cNvPr>
          <p:cNvSpPr/>
          <p:nvPr/>
        </p:nvSpPr>
        <p:spPr>
          <a:xfrm>
            <a:off x="9784773" y="5264727"/>
            <a:ext cx="1959427" cy="14745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lumMod val="95000"/>
                    <a:lumOff val="5000"/>
                  </a:schemeClr>
                </a:solidFill>
              </a:rPr>
              <a:t>PREDICTING GUESTURE</a:t>
            </a:r>
            <a:endParaRPr lang="en-US" dirty="0"/>
          </a:p>
        </p:txBody>
      </p:sp>
      <p:sp>
        <p:nvSpPr>
          <p:cNvPr id="13" name="Oval 12">
            <a:extLst>
              <a:ext uri="{FF2B5EF4-FFF2-40B4-BE49-F238E27FC236}">
                <a16:creationId xmlns:a16="http://schemas.microsoft.com/office/drawing/2014/main" id="{A0EF0E72-645B-C08A-290B-66079E6971D4}"/>
              </a:ext>
            </a:extLst>
          </p:cNvPr>
          <p:cNvSpPr/>
          <p:nvPr/>
        </p:nvSpPr>
        <p:spPr>
          <a:xfrm>
            <a:off x="9784773" y="1771402"/>
            <a:ext cx="1603169" cy="14745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lumMod val="95000"/>
                    <a:lumOff val="5000"/>
                  </a:schemeClr>
                </a:solidFill>
              </a:rPr>
              <a:t>EXTRACT HAND</a:t>
            </a:r>
            <a:endParaRPr lang="en-US"/>
          </a:p>
        </p:txBody>
      </p:sp>
      <p:cxnSp>
        <p:nvCxnSpPr>
          <p:cNvPr id="14" name="Straight Arrow Connector 13">
            <a:extLst>
              <a:ext uri="{FF2B5EF4-FFF2-40B4-BE49-F238E27FC236}">
                <a16:creationId xmlns:a16="http://schemas.microsoft.com/office/drawing/2014/main" id="{084B8416-A50D-799B-7857-8AEE57A69EA1}"/>
              </a:ext>
            </a:extLst>
          </p:cNvPr>
          <p:cNvCxnSpPr/>
          <p:nvPr/>
        </p:nvCxnSpPr>
        <p:spPr>
          <a:xfrm>
            <a:off x="3481450" y="2180111"/>
            <a:ext cx="2685802" cy="39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CBEE1A29-4B8E-D936-DE26-E104824CA75D}"/>
              </a:ext>
            </a:extLst>
          </p:cNvPr>
          <p:cNvSpPr/>
          <p:nvPr/>
        </p:nvSpPr>
        <p:spPr>
          <a:xfrm>
            <a:off x="9656123" y="3985654"/>
            <a:ext cx="1860467" cy="73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solidFill>
                <a:schemeClr val="tx1">
                  <a:lumMod val="95000"/>
                  <a:lumOff val="5000"/>
                </a:schemeClr>
              </a:solidFill>
            </a:endParaRPr>
          </a:p>
          <a:p>
            <a:pPr algn="ctr"/>
            <a:r>
              <a:rPr lang="en-US" b="1" dirty="0">
                <a:solidFill>
                  <a:schemeClr val="tx1">
                    <a:lumMod val="95000"/>
                    <a:lumOff val="5000"/>
                  </a:schemeClr>
                </a:solidFill>
              </a:rPr>
              <a:t>CNN + PYAUDIO</a:t>
            </a:r>
          </a:p>
          <a:p>
            <a:pPr algn="ctr"/>
            <a:endParaRPr lang="en-US" b="1" dirty="0">
              <a:solidFill>
                <a:schemeClr val="tx1">
                  <a:lumMod val="95000"/>
                  <a:lumOff val="5000"/>
                </a:schemeClr>
              </a:solidFill>
            </a:endParaRPr>
          </a:p>
        </p:txBody>
      </p:sp>
      <p:cxnSp>
        <p:nvCxnSpPr>
          <p:cNvPr id="16" name="Straight Arrow Connector 15">
            <a:extLst>
              <a:ext uri="{FF2B5EF4-FFF2-40B4-BE49-F238E27FC236}">
                <a16:creationId xmlns:a16="http://schemas.microsoft.com/office/drawing/2014/main" id="{990F9C33-1B56-7611-5395-E9EFCF398D63}"/>
              </a:ext>
            </a:extLst>
          </p:cNvPr>
          <p:cNvCxnSpPr>
            <a:cxnSpLocks/>
          </p:cNvCxnSpPr>
          <p:nvPr/>
        </p:nvCxnSpPr>
        <p:spPr>
          <a:xfrm flipH="1">
            <a:off x="10551225" y="3238995"/>
            <a:ext cx="15835" cy="736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49DE295F-8CAB-55C0-183B-C11687CD667B}"/>
              </a:ext>
            </a:extLst>
          </p:cNvPr>
          <p:cNvCxnSpPr>
            <a:cxnSpLocks/>
          </p:cNvCxnSpPr>
          <p:nvPr/>
        </p:nvCxnSpPr>
        <p:spPr>
          <a:xfrm>
            <a:off x="10606644" y="4723411"/>
            <a:ext cx="13853" cy="528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322BD0E-A78E-62E4-5203-FBB6335FB2E4}"/>
              </a:ext>
            </a:extLst>
          </p:cNvPr>
          <p:cNvCxnSpPr>
            <a:cxnSpLocks/>
          </p:cNvCxnSpPr>
          <p:nvPr/>
        </p:nvCxnSpPr>
        <p:spPr>
          <a:xfrm flipH="1">
            <a:off x="7097484" y="3882241"/>
            <a:ext cx="15835" cy="736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AFD4529-E942-6E67-838E-BF18DD948533}"/>
              </a:ext>
            </a:extLst>
          </p:cNvPr>
          <p:cNvCxnSpPr>
            <a:cxnSpLocks/>
          </p:cNvCxnSpPr>
          <p:nvPr/>
        </p:nvCxnSpPr>
        <p:spPr>
          <a:xfrm flipH="1">
            <a:off x="7097485" y="2556164"/>
            <a:ext cx="15835" cy="528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8C42E596-C11A-2908-9761-B966DA1A7E8B}"/>
              </a:ext>
            </a:extLst>
          </p:cNvPr>
          <p:cNvCxnSpPr/>
          <p:nvPr/>
        </p:nvCxnSpPr>
        <p:spPr>
          <a:xfrm>
            <a:off x="8073242" y="3565565"/>
            <a:ext cx="1715985" cy="24384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612C3AC-A218-7AB8-41F3-552A8CDFB440}"/>
              </a:ext>
            </a:extLst>
          </p:cNvPr>
          <p:cNvCxnSpPr/>
          <p:nvPr/>
        </p:nvCxnSpPr>
        <p:spPr>
          <a:xfrm flipH="1" flipV="1">
            <a:off x="2381374" y="3504581"/>
            <a:ext cx="3786249" cy="1583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9041EA6-1C72-C3FF-1BBC-C9B3629ABC51}"/>
              </a:ext>
            </a:extLst>
          </p:cNvPr>
          <p:cNvCxnSpPr>
            <a:cxnSpLocks/>
          </p:cNvCxnSpPr>
          <p:nvPr/>
        </p:nvCxnSpPr>
        <p:spPr>
          <a:xfrm flipV="1">
            <a:off x="2422567" y="2560122"/>
            <a:ext cx="3958" cy="946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6D3637E-F06A-BADC-195D-0C9B8056D100}"/>
              </a:ext>
            </a:extLst>
          </p:cNvPr>
          <p:cNvCxnSpPr>
            <a:cxnSpLocks/>
          </p:cNvCxnSpPr>
          <p:nvPr/>
        </p:nvCxnSpPr>
        <p:spPr>
          <a:xfrm flipH="1" flipV="1">
            <a:off x="2450534" y="5355151"/>
            <a:ext cx="3707080" cy="4552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85CD7A52-3F54-B2C6-F363-580D67C502DC}"/>
              </a:ext>
            </a:extLst>
          </p:cNvPr>
          <p:cNvCxnSpPr>
            <a:cxnSpLocks/>
          </p:cNvCxnSpPr>
          <p:nvPr/>
        </p:nvCxnSpPr>
        <p:spPr>
          <a:xfrm flipH="1" flipV="1">
            <a:off x="2401165" y="3672816"/>
            <a:ext cx="25731" cy="170806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5156ADD-4D7A-8FB9-AFB2-AB6ED9CED4E5}"/>
              </a:ext>
            </a:extLst>
          </p:cNvPr>
          <p:cNvCxnSpPr>
            <a:cxnSpLocks/>
          </p:cNvCxnSpPr>
          <p:nvPr/>
        </p:nvCxnSpPr>
        <p:spPr>
          <a:xfrm flipV="1">
            <a:off x="2373087" y="3668486"/>
            <a:ext cx="3853542" cy="59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D9B2349D-585F-0F68-43F2-DA4A0A8D7B33}"/>
              </a:ext>
            </a:extLst>
          </p:cNvPr>
          <p:cNvCxnSpPr>
            <a:cxnSpLocks/>
          </p:cNvCxnSpPr>
          <p:nvPr/>
        </p:nvCxnSpPr>
        <p:spPr>
          <a:xfrm flipV="1">
            <a:off x="8053450" y="2550226"/>
            <a:ext cx="1765465" cy="85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1964A42C-A524-A0CB-C3CE-C14F00A2B971}"/>
              </a:ext>
            </a:extLst>
          </p:cNvPr>
          <p:cNvSpPr txBox="1"/>
          <p:nvPr/>
        </p:nvSpPr>
        <p:spPr>
          <a:xfrm>
            <a:off x="3813958" y="1821378"/>
            <a:ext cx="17441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GESTURES</a:t>
            </a:r>
          </a:p>
        </p:txBody>
      </p:sp>
      <p:sp>
        <p:nvSpPr>
          <p:cNvPr id="31" name="TextBox 30">
            <a:extLst>
              <a:ext uri="{FF2B5EF4-FFF2-40B4-BE49-F238E27FC236}">
                <a16:creationId xmlns:a16="http://schemas.microsoft.com/office/drawing/2014/main" id="{F5C6E53D-020A-4629-C631-A1ACCF980953}"/>
              </a:ext>
            </a:extLst>
          </p:cNvPr>
          <p:cNvSpPr txBox="1"/>
          <p:nvPr/>
        </p:nvSpPr>
        <p:spPr>
          <a:xfrm>
            <a:off x="3237015" y="3192977"/>
            <a:ext cx="2027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PREDICTED LABEL</a:t>
            </a:r>
          </a:p>
        </p:txBody>
      </p:sp>
      <p:sp>
        <p:nvSpPr>
          <p:cNvPr id="32" name="TextBox 31">
            <a:extLst>
              <a:ext uri="{FF2B5EF4-FFF2-40B4-BE49-F238E27FC236}">
                <a16:creationId xmlns:a16="http://schemas.microsoft.com/office/drawing/2014/main" id="{9388CDF4-F14D-8FF8-E91A-8FADE4D2F3D2}"/>
              </a:ext>
            </a:extLst>
          </p:cNvPr>
          <p:cNvSpPr txBox="1"/>
          <p:nvPr/>
        </p:nvSpPr>
        <p:spPr>
          <a:xfrm rot="-1620000">
            <a:off x="8222170" y="2604858"/>
            <a:ext cx="14176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HISTOGRAM</a:t>
            </a:r>
          </a:p>
        </p:txBody>
      </p:sp>
      <p:sp>
        <p:nvSpPr>
          <p:cNvPr id="33" name="TextBox 32">
            <a:extLst>
              <a:ext uri="{FF2B5EF4-FFF2-40B4-BE49-F238E27FC236}">
                <a16:creationId xmlns:a16="http://schemas.microsoft.com/office/drawing/2014/main" id="{3CF6609D-660F-33AE-B6EE-1C9392D5EF8B}"/>
              </a:ext>
            </a:extLst>
          </p:cNvPr>
          <p:cNvSpPr txBox="1"/>
          <p:nvPr/>
        </p:nvSpPr>
        <p:spPr>
          <a:xfrm>
            <a:off x="3476501" y="5304807"/>
            <a:ext cx="17441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FRAMES</a:t>
            </a:r>
          </a:p>
        </p:txBody>
      </p:sp>
    </p:spTree>
    <p:extLst>
      <p:ext uri="{BB962C8B-B14F-4D97-AF65-F5344CB8AC3E}">
        <p14:creationId xmlns:p14="http://schemas.microsoft.com/office/powerpoint/2010/main" val="118297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80BF-8739-AA3F-6752-E3EC31506C4B}"/>
              </a:ext>
            </a:extLst>
          </p:cNvPr>
          <p:cNvSpPr>
            <a:spLocks noGrp="1"/>
          </p:cNvSpPr>
          <p:nvPr>
            <p:ph type="title"/>
          </p:nvPr>
        </p:nvSpPr>
        <p:spPr>
          <a:xfrm>
            <a:off x="1371600" y="685800"/>
            <a:ext cx="9589827" cy="701154"/>
          </a:xfrm>
        </p:spPr>
        <p:txBody>
          <a:bodyPr/>
          <a:lstStyle/>
          <a:p>
            <a:r>
              <a:rPr lang="en-US">
                <a:ea typeface="+mj-lt"/>
                <a:cs typeface="+mj-lt"/>
              </a:rPr>
              <a:t>COMPARISON:-</a:t>
            </a:r>
            <a:endParaRPr lang="en-US"/>
          </a:p>
        </p:txBody>
      </p:sp>
      <p:sp>
        <p:nvSpPr>
          <p:cNvPr id="5" name="Text Placeholder 4">
            <a:extLst>
              <a:ext uri="{FF2B5EF4-FFF2-40B4-BE49-F238E27FC236}">
                <a16:creationId xmlns:a16="http://schemas.microsoft.com/office/drawing/2014/main" id="{45B62D6A-3CA0-44B8-4EAB-D7789C2ED918}"/>
              </a:ext>
            </a:extLst>
          </p:cNvPr>
          <p:cNvSpPr>
            <a:spLocks noGrp="1"/>
          </p:cNvSpPr>
          <p:nvPr>
            <p:ph type="body" idx="1"/>
          </p:nvPr>
        </p:nvSpPr>
        <p:spPr>
          <a:xfrm>
            <a:off x="1371600" y="1601610"/>
            <a:ext cx="4443984" cy="823912"/>
          </a:xfrm>
        </p:spPr>
        <p:txBody>
          <a:bodyPr/>
          <a:lstStyle/>
          <a:p>
            <a:r>
              <a:rPr lang="en-US"/>
              <a:t>Similarities:</a:t>
            </a:r>
          </a:p>
        </p:txBody>
      </p:sp>
      <p:sp>
        <p:nvSpPr>
          <p:cNvPr id="3" name="Content Placeholder 2">
            <a:extLst>
              <a:ext uri="{FF2B5EF4-FFF2-40B4-BE49-F238E27FC236}">
                <a16:creationId xmlns:a16="http://schemas.microsoft.com/office/drawing/2014/main" id="{FAA3C671-D555-9AB1-9003-1CF262D38477}"/>
              </a:ext>
            </a:extLst>
          </p:cNvPr>
          <p:cNvSpPr>
            <a:spLocks noGrp="1"/>
          </p:cNvSpPr>
          <p:nvPr>
            <p:ph sz="half" idx="2"/>
          </p:nvPr>
        </p:nvSpPr>
        <p:spPr>
          <a:xfrm>
            <a:off x="1371600" y="2702431"/>
            <a:ext cx="4739685" cy="3358313"/>
          </a:xfrm>
        </p:spPr>
        <p:txBody>
          <a:bodyPr vert="horz" lIns="91440" tIns="45720" rIns="91440" bIns="45720" rtlCol="0" anchor="t">
            <a:normAutofit/>
          </a:bodyPr>
          <a:lstStyle/>
          <a:p>
            <a:pPr marL="383540" indent="-383540"/>
            <a:r>
              <a:rPr lang="en-US">
                <a:latin typeface="Times New Roman"/>
                <a:ea typeface="+mn-lt"/>
                <a:cs typeface="+mn-lt"/>
              </a:rPr>
              <a:t>Both methodologies involve data preprocessing, feature extraction, and model training using machine learning and deep learning algorithms.</a:t>
            </a:r>
            <a:endParaRPr lang="en-US">
              <a:latin typeface="Times New Roman"/>
              <a:cs typeface="Times New Roman"/>
            </a:endParaRPr>
          </a:p>
          <a:p>
            <a:pPr marL="383540" indent="-383540"/>
            <a:r>
              <a:rPr lang="en-US">
                <a:latin typeface="Times New Roman"/>
                <a:ea typeface="+mn-lt"/>
                <a:cs typeface="+mn-lt"/>
              </a:rPr>
              <a:t>Both methodologies aim to recognize sign language gestures and translate them into written text using NLP techniques.</a:t>
            </a:r>
            <a:endParaRPr lang="en-US">
              <a:latin typeface="Times New Roman"/>
              <a:cs typeface="Times New Roman"/>
            </a:endParaRPr>
          </a:p>
          <a:p>
            <a:pPr marL="383540" indent="-383540"/>
            <a:r>
              <a:rPr lang="en-US">
                <a:latin typeface="Times New Roman"/>
                <a:ea typeface="+mn-lt"/>
                <a:cs typeface="+mn-lt"/>
              </a:rPr>
              <a:t>Both methodologies require a user interface for input and output.</a:t>
            </a:r>
            <a:endParaRPr lang="en-US">
              <a:latin typeface="Times New Roman"/>
              <a:cs typeface="Times New Roman"/>
            </a:endParaRPr>
          </a:p>
          <a:p>
            <a:pPr marL="383540" indent="-383540"/>
            <a:endParaRPr lang="en-US">
              <a:latin typeface="Times New Roman"/>
              <a:cs typeface="Times New Roman"/>
            </a:endParaRPr>
          </a:p>
        </p:txBody>
      </p:sp>
      <p:sp>
        <p:nvSpPr>
          <p:cNvPr id="6" name="Text Placeholder 5">
            <a:extLst>
              <a:ext uri="{FF2B5EF4-FFF2-40B4-BE49-F238E27FC236}">
                <a16:creationId xmlns:a16="http://schemas.microsoft.com/office/drawing/2014/main" id="{15AD78D9-1038-66EA-589A-03E4F1A38A07}"/>
              </a:ext>
            </a:extLst>
          </p:cNvPr>
          <p:cNvSpPr>
            <a:spLocks noGrp="1"/>
          </p:cNvSpPr>
          <p:nvPr>
            <p:ph type="body" sz="quarter" idx="3"/>
          </p:nvPr>
        </p:nvSpPr>
        <p:spPr>
          <a:xfrm>
            <a:off x="6525014" y="1601610"/>
            <a:ext cx="4443984" cy="823912"/>
          </a:xfrm>
        </p:spPr>
        <p:txBody>
          <a:bodyPr/>
          <a:lstStyle/>
          <a:p>
            <a:r>
              <a:rPr lang="en-US"/>
              <a:t>Differences:</a:t>
            </a:r>
          </a:p>
        </p:txBody>
      </p:sp>
      <p:sp>
        <p:nvSpPr>
          <p:cNvPr id="22" name="Content Placeholder 21">
            <a:extLst>
              <a:ext uri="{FF2B5EF4-FFF2-40B4-BE49-F238E27FC236}">
                <a16:creationId xmlns:a16="http://schemas.microsoft.com/office/drawing/2014/main" id="{3784FC1B-BA4F-3C2A-86EC-F87650532421}"/>
              </a:ext>
            </a:extLst>
          </p:cNvPr>
          <p:cNvSpPr>
            <a:spLocks noGrp="1"/>
          </p:cNvSpPr>
          <p:nvPr>
            <p:ph sz="quarter" idx="4"/>
          </p:nvPr>
        </p:nvSpPr>
        <p:spPr>
          <a:xfrm>
            <a:off x="6327092" y="2572896"/>
            <a:ext cx="5492970" cy="3799204"/>
          </a:xfrm>
        </p:spPr>
        <p:txBody>
          <a:bodyPr vert="horz" lIns="91440" tIns="45720" rIns="91440" bIns="45720" rtlCol="0" anchor="t">
            <a:noAutofit/>
          </a:bodyPr>
          <a:lstStyle/>
          <a:p>
            <a:pPr marL="383540" indent="-383540">
              <a:lnSpc>
                <a:spcPct val="100000"/>
              </a:lnSpc>
              <a:spcBef>
                <a:spcPts val="0"/>
              </a:spcBef>
              <a:spcAft>
                <a:spcPts val="0"/>
              </a:spcAft>
              <a:buFont typeface="Wingdings" panose="020B0503020102020204" pitchFamily="34" charset="0"/>
              <a:buChar char="§"/>
            </a:pPr>
            <a:r>
              <a:rPr lang="en-US" sz="1800">
                <a:solidFill>
                  <a:schemeClr val="tx1"/>
                </a:solidFill>
                <a:latin typeface="Times New Roman"/>
                <a:cs typeface="Calibri"/>
              </a:rPr>
              <a:t>The proposed methodology includes hand detection and tracking as a separate step, while the existing methodology may use skin color detection and contour analysis to extract hand regions without hand detection.</a:t>
            </a:r>
          </a:p>
          <a:p>
            <a:pPr marL="383540" indent="-383540">
              <a:lnSpc>
                <a:spcPct val="100000"/>
              </a:lnSpc>
              <a:spcBef>
                <a:spcPts val="0"/>
              </a:spcBef>
              <a:spcAft>
                <a:spcPts val="0"/>
              </a:spcAft>
              <a:buFont typeface="Wingdings" panose="020B0503020102020204" pitchFamily="34" charset="0"/>
              <a:buChar char="§"/>
            </a:pPr>
            <a:r>
              <a:rPr lang="en-US" sz="1800">
                <a:solidFill>
                  <a:schemeClr val="tx1"/>
                </a:solidFill>
                <a:latin typeface="Times New Roman"/>
                <a:cs typeface="Calibri"/>
              </a:rPr>
              <a:t>The proposed methodology emphasizes the use of deep learning models, such as CNN and LSTM, for classification, while the existing methodology may also use SVM and R-CNN models.</a:t>
            </a:r>
          </a:p>
          <a:p>
            <a:pPr marL="383540" indent="-383540">
              <a:lnSpc>
                <a:spcPct val="100000"/>
              </a:lnSpc>
              <a:spcBef>
                <a:spcPts val="0"/>
              </a:spcBef>
              <a:spcAft>
                <a:spcPts val="0"/>
              </a:spcAft>
              <a:buFont typeface="Wingdings" panose="020B0503020102020204" pitchFamily="34" charset="0"/>
              <a:buChar char="§"/>
            </a:pPr>
            <a:r>
              <a:rPr lang="en-US" sz="1800">
                <a:solidFill>
                  <a:schemeClr val="tx1"/>
                </a:solidFill>
                <a:latin typeface="Times New Roman"/>
                <a:cs typeface="Calibri"/>
              </a:rPr>
              <a:t>The proposed methodology explicitly includes NLP techniques for text conversion, while the existing methodology may use template matching or pattern recognition for gesture recognition.</a:t>
            </a:r>
          </a:p>
        </p:txBody>
      </p:sp>
    </p:spTree>
    <p:extLst>
      <p:ext uri="{BB962C8B-B14F-4D97-AF65-F5344CB8AC3E}">
        <p14:creationId xmlns:p14="http://schemas.microsoft.com/office/powerpoint/2010/main" val="225799864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4</TotalTime>
  <Words>1197</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Gungsuh</vt:lpstr>
      <vt:lpstr>Franklin Gothic Book</vt:lpstr>
      <vt:lpstr>Times New Roman</vt:lpstr>
      <vt:lpstr>Wingdings</vt:lpstr>
      <vt:lpstr>Wingdings,Sans-Serif</vt:lpstr>
      <vt:lpstr>Crop</vt:lpstr>
      <vt:lpstr>SIGN LANGUAGE DETECTION USING ML</vt:lpstr>
      <vt:lpstr>ABSTRACT:-</vt:lpstr>
      <vt:lpstr>OBJECTIVE:-</vt:lpstr>
      <vt:lpstr>LITERATURE SURVEY:-</vt:lpstr>
      <vt:lpstr>EXISTING METHODOLOGY:-</vt:lpstr>
      <vt:lpstr>BLOCK DIAGRAM:-</vt:lpstr>
      <vt:lpstr>PROPOSED METHODOLOGY:-</vt:lpstr>
      <vt:lpstr>BLOCK DIAGRAM:-</vt:lpstr>
      <vt:lpstr>COMPARISON:-</vt:lpstr>
      <vt:lpstr>WORKING MODEL LIVE DEMO:-  TRAINING:</vt:lpstr>
      <vt:lpstr>TESTING:-</vt:lpstr>
      <vt:lpstr>ADVANTAGES:-</vt:lpstr>
      <vt:lpstr>TIMELINE CHART OF WORK COMPLETION:-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paul</dc:creator>
  <cp:lastModifiedBy>Hayden paul</cp:lastModifiedBy>
  <cp:revision>86</cp:revision>
  <dcterms:created xsi:type="dcterms:W3CDTF">2023-04-04T13:59:03Z</dcterms:created>
  <dcterms:modified xsi:type="dcterms:W3CDTF">2023-05-09T08:27:27Z</dcterms:modified>
</cp:coreProperties>
</file>