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5" r:id="rId27"/>
    <p:sldId id="284" r:id="rId28"/>
    <p:sldId id="286" r:id="rId29"/>
    <p:sldId id="287" r:id="rId30"/>
    <p:sldId id="288" r:id="rId31"/>
    <p:sldId id="289" r:id="rId32"/>
    <p:sldId id="290" r:id="rId33"/>
    <p:sldId id="291" r:id="rId34"/>
    <p:sldId id="281" r:id="rId35"/>
    <p:sldId id="282" r:id="rId36"/>
    <p:sldId id="283" r:id="rId37"/>
  </p:sldIdLst>
  <p:sldSz cx="18288000" cy="10287000"/>
  <p:notesSz cx="6858000" cy="9144000"/>
  <p:embeddedFontLst>
    <p:embeddedFont>
      <p:font typeface="Helvetica Neue" panose="020B0604020202020204" charset="0"/>
      <p:regular r:id="rId39"/>
      <p:bold r:id="rId40"/>
      <p:italic r:id="rId41"/>
      <p:boldItalic r:id="rId42"/>
    </p:embeddedFont>
    <p:embeddedFont>
      <p:font typeface="Public Sans" panose="020B060402020202020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74"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70E607-E2B2-42AD-AE11-BBDF66A49054}">
  <a:tblStyle styleId="{9470E607-E2B2-42AD-AE11-BBDF66A49054}"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7" d="100"/>
          <a:sy n="37" d="100"/>
        </p:scale>
        <p:origin x="988" y="52"/>
      </p:cViewPr>
      <p:guideLst>
        <p:guide orient="horz" pos="217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6b408ac12c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6b408ac12c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6b408ac12c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g26b408ac12c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6b408ac12c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6b408ac12c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6b408ac12c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6b408ac12c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6b408ac12c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6b408ac12c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b408ac12c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26b408ac12c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c18c22faf2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g2c18c22faf2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c18c22faf2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g2c18c22faf2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2c18c22faf2_0_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g2c18c22faf2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c18c22faf2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g2c18c22faf2_0_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c18c22faf2_0_5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2c18c22faf2_0_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txBox="1"/>
          <p:nvPr/>
        </p:nvSpPr>
        <p:spPr>
          <a:xfrm>
            <a:off x="2286000" y="3852088"/>
            <a:ext cx="14097000" cy="2582823"/>
          </a:xfrm>
          <a:prstGeom prst="rect">
            <a:avLst/>
          </a:prstGeom>
          <a:noFill/>
          <a:ln>
            <a:noFill/>
          </a:ln>
        </p:spPr>
        <p:txBody>
          <a:bodyPr spcFirstLastPara="1" wrap="square" lIns="0" tIns="0" rIns="0" bIns="0" anchor="t" anchorCtr="0">
            <a:spAutoFit/>
          </a:bodyPr>
          <a:lstStyle/>
          <a:p>
            <a:pPr marL="0" marR="0" lvl="0" indent="0" algn="ctr" rtl="0">
              <a:lnSpc>
                <a:spcPct val="115000"/>
              </a:lnSpc>
              <a:spcBef>
                <a:spcPts val="0"/>
              </a:spcBef>
              <a:spcAft>
                <a:spcPts val="0"/>
              </a:spcAft>
              <a:buNone/>
            </a:pPr>
            <a:r>
              <a:rPr lang="en-IN" sz="5000" b="1" i="0" u="none" strike="noStrike" cap="none">
                <a:solidFill>
                  <a:schemeClr val="dk1"/>
                </a:solidFill>
                <a:latin typeface="Times New Roman"/>
                <a:ea typeface="Times New Roman"/>
                <a:cs typeface="Times New Roman"/>
                <a:sym typeface="Times New Roman"/>
              </a:rPr>
              <a:t>STRUCTURAL CONTRASTIVE LEARNING FOR IDENTIFICATION OF COMPLEX PELVIC FRACTURES </a:t>
            </a:r>
            <a:endParaRPr sz="5000" b="0" i="0" u="none" strike="noStrike" cap="none">
              <a:solidFill>
                <a:schemeClr val="dk1"/>
              </a:solidFill>
              <a:latin typeface="Arial"/>
              <a:ea typeface="Arial"/>
              <a:cs typeface="Arial"/>
              <a:sym typeface="Arial"/>
            </a:endParaRPr>
          </a:p>
        </p:txBody>
      </p:sp>
      <p:sp>
        <p:nvSpPr>
          <p:cNvPr id="90" name="Google Shape;90;p13"/>
          <p:cNvSpPr txBox="1"/>
          <p:nvPr/>
        </p:nvSpPr>
        <p:spPr>
          <a:xfrm>
            <a:off x="13563600" y="7838884"/>
            <a:ext cx="7862435" cy="1628587"/>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None/>
            </a:pPr>
            <a:r>
              <a:rPr lang="en-IN" sz="2500" b="1" i="0" u="none" strike="noStrike" cap="none">
                <a:solidFill>
                  <a:srgbClr val="2B2C30"/>
                </a:solidFill>
                <a:latin typeface="Public Sans"/>
                <a:ea typeface="Public Sans"/>
                <a:cs typeface="Public Sans"/>
                <a:sym typeface="Public Sans"/>
              </a:rPr>
              <a:t>TEAM MEMBERS:</a:t>
            </a:r>
            <a:endParaRPr/>
          </a:p>
          <a:p>
            <a:pPr marL="0" marR="0" lvl="0" indent="0" algn="l" rtl="0">
              <a:lnSpc>
                <a:spcPct val="200000"/>
              </a:lnSpc>
              <a:spcBef>
                <a:spcPts val="0"/>
              </a:spcBef>
              <a:spcAft>
                <a:spcPts val="0"/>
              </a:spcAft>
              <a:buNone/>
            </a:pPr>
            <a:r>
              <a:rPr lang="en-IN" sz="2500" b="0" i="0" u="none" strike="noStrike" cap="none">
                <a:solidFill>
                  <a:srgbClr val="2B2C30"/>
                </a:solidFill>
                <a:latin typeface="Public Sans"/>
                <a:ea typeface="Public Sans"/>
                <a:cs typeface="Public Sans"/>
                <a:sym typeface="Public Sans"/>
              </a:rPr>
              <a:t>Daanish D - 125003061 </a:t>
            </a:r>
            <a:endParaRPr/>
          </a:p>
          <a:p>
            <a:pPr marL="0" marR="0" lvl="0" indent="0" algn="l" rtl="0">
              <a:lnSpc>
                <a:spcPct val="138000"/>
              </a:lnSpc>
              <a:spcBef>
                <a:spcPts val="0"/>
              </a:spcBef>
              <a:spcAft>
                <a:spcPts val="0"/>
              </a:spcAft>
              <a:buNone/>
            </a:pPr>
            <a:r>
              <a:rPr lang="en-IN" sz="2500" b="0" i="0" u="none" strike="noStrike" cap="none">
                <a:solidFill>
                  <a:srgbClr val="2B2C30"/>
                </a:solidFill>
                <a:latin typeface="Public Sans"/>
                <a:ea typeface="Public Sans"/>
                <a:cs typeface="Public Sans"/>
                <a:sym typeface="Public Sans"/>
              </a:rPr>
              <a:t>Dharuneswar K - 125003438</a:t>
            </a:r>
            <a:endParaRPr/>
          </a:p>
        </p:txBody>
      </p:sp>
      <p:pic>
        <p:nvPicPr>
          <p:cNvPr id="91" name="Google Shape;91;p13"/>
          <p:cNvPicPr preferRelativeResize="0"/>
          <p:nvPr/>
        </p:nvPicPr>
        <p:blipFill rotWithShape="1">
          <a:blip r:embed="rId3">
            <a:alphaModFix/>
          </a:blip>
          <a:srcRect/>
          <a:stretch/>
        </p:blipFill>
        <p:spPr>
          <a:xfrm>
            <a:off x="5686425" y="200323"/>
            <a:ext cx="7296150" cy="2418832"/>
          </a:xfrm>
          <a:prstGeom prst="rect">
            <a:avLst/>
          </a:prstGeom>
          <a:noFill/>
          <a:ln>
            <a:noFill/>
          </a:ln>
        </p:spPr>
      </p:pic>
      <p:sp>
        <p:nvSpPr>
          <p:cNvPr id="92" name="Google Shape;92;p13"/>
          <p:cNvSpPr txBox="1"/>
          <p:nvPr/>
        </p:nvSpPr>
        <p:spPr>
          <a:xfrm>
            <a:off x="609600" y="7734300"/>
            <a:ext cx="7862435" cy="2199769"/>
          </a:xfrm>
          <a:prstGeom prst="rect">
            <a:avLst/>
          </a:prstGeom>
          <a:noFill/>
          <a:ln>
            <a:noFill/>
          </a:ln>
        </p:spPr>
        <p:txBody>
          <a:bodyPr spcFirstLastPara="1" wrap="square" lIns="0" tIns="0" rIns="0" bIns="0" anchor="t" anchorCtr="0">
            <a:spAutoFit/>
          </a:bodyPr>
          <a:lstStyle/>
          <a:p>
            <a:pPr marL="0" marR="0" lvl="0" indent="0" algn="l" rtl="0">
              <a:lnSpc>
                <a:spcPct val="138000"/>
              </a:lnSpc>
              <a:spcBef>
                <a:spcPts val="0"/>
              </a:spcBef>
              <a:spcAft>
                <a:spcPts val="0"/>
              </a:spcAft>
              <a:buNone/>
            </a:pPr>
            <a:r>
              <a:rPr lang="en-IN" sz="2500" b="1" i="0" u="none" strike="noStrike" cap="none">
                <a:solidFill>
                  <a:srgbClr val="2B2C30"/>
                </a:solidFill>
                <a:latin typeface="Public Sans"/>
                <a:ea typeface="Public Sans"/>
                <a:cs typeface="Public Sans"/>
                <a:sym typeface="Public Sans"/>
              </a:rPr>
              <a:t>GUIDE</a:t>
            </a:r>
            <a:r>
              <a:rPr lang="en-IN" sz="2500" b="0" i="0" u="none" strike="noStrike" cap="none">
                <a:solidFill>
                  <a:srgbClr val="2B2C30"/>
                </a:solidFill>
                <a:latin typeface="Public Sans"/>
                <a:ea typeface="Public Sans"/>
                <a:cs typeface="Public Sans"/>
                <a:sym typeface="Public Sans"/>
              </a:rPr>
              <a:t>:</a:t>
            </a:r>
            <a:endParaRPr/>
          </a:p>
          <a:p>
            <a:pPr marL="0" marR="0" lvl="0" indent="0" algn="l" rtl="0">
              <a:lnSpc>
                <a:spcPct val="138000"/>
              </a:lnSpc>
              <a:spcBef>
                <a:spcPts val="0"/>
              </a:spcBef>
              <a:spcAft>
                <a:spcPts val="0"/>
              </a:spcAft>
              <a:buNone/>
            </a:pPr>
            <a:r>
              <a:rPr lang="en-IN" sz="2500" b="0" i="0" u="none" strike="noStrike" cap="none">
                <a:solidFill>
                  <a:srgbClr val="2B2C30"/>
                </a:solidFill>
                <a:latin typeface="Public Sans"/>
                <a:ea typeface="Public Sans"/>
                <a:cs typeface="Public Sans"/>
                <a:sym typeface="Public Sans"/>
              </a:rPr>
              <a:t>Dr. Ramakrishnan. S</a:t>
            </a:r>
            <a:endParaRPr/>
          </a:p>
          <a:p>
            <a:pPr marL="0" marR="0" lvl="0" indent="0" algn="l" rtl="0">
              <a:lnSpc>
                <a:spcPct val="138000"/>
              </a:lnSpc>
              <a:spcBef>
                <a:spcPts val="0"/>
              </a:spcBef>
              <a:spcAft>
                <a:spcPts val="0"/>
              </a:spcAft>
              <a:buNone/>
            </a:pPr>
            <a:r>
              <a:rPr lang="en-IN" sz="2500" b="0" i="0" u="none" strike="noStrike" cap="none">
                <a:solidFill>
                  <a:srgbClr val="2B2C30"/>
                </a:solidFill>
                <a:latin typeface="Public Sans"/>
                <a:ea typeface="Public Sans"/>
                <a:cs typeface="Public Sans"/>
                <a:sym typeface="Public Sans"/>
              </a:rPr>
              <a:t>Asst. Professor –III</a:t>
            </a:r>
            <a:endParaRPr/>
          </a:p>
          <a:p>
            <a:pPr marL="0" marR="0" lvl="0" indent="0" algn="l" rtl="0">
              <a:lnSpc>
                <a:spcPct val="138000"/>
              </a:lnSpc>
              <a:spcBef>
                <a:spcPts val="0"/>
              </a:spcBef>
              <a:spcAft>
                <a:spcPts val="0"/>
              </a:spcAft>
              <a:buNone/>
            </a:pPr>
            <a:r>
              <a:rPr lang="en-IN" sz="2500" b="0" i="0" u="none" strike="noStrike" cap="none">
                <a:solidFill>
                  <a:srgbClr val="2B2C30"/>
                </a:solidFill>
                <a:latin typeface="Public Sans"/>
                <a:ea typeface="Public Sans"/>
                <a:cs typeface="Public Sans"/>
                <a:sym typeface="Public Sans"/>
              </a:rPr>
              <a:t>School of Computing</a:t>
            </a:r>
            <a:endParaRPr/>
          </a:p>
          <a:p>
            <a:pPr marL="0" marR="0" lvl="0" indent="0" algn="l" rtl="0">
              <a:lnSpc>
                <a:spcPct val="138000"/>
              </a:lnSpc>
              <a:spcBef>
                <a:spcPts val="0"/>
              </a:spcBef>
              <a:spcAft>
                <a:spcPts val="0"/>
              </a:spcAft>
              <a:buNone/>
            </a:pPr>
            <a:endParaRPr sz="2500" b="0" i="0" u="none" strike="noStrike" cap="none">
              <a:solidFill>
                <a:srgbClr val="2B2C30"/>
              </a:solidFill>
              <a:latin typeface="Public Sans"/>
              <a:ea typeface="Public Sans"/>
              <a:cs typeface="Public Sans"/>
              <a:sym typeface="Public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5"/>
        <p:cNvGrpSpPr/>
        <p:nvPr/>
      </p:nvGrpSpPr>
      <p:grpSpPr>
        <a:xfrm>
          <a:off x="0" y="0"/>
          <a:ext cx="0" cy="0"/>
          <a:chOff x="0" y="0"/>
          <a:chExt cx="0" cy="0"/>
        </a:xfrm>
      </p:grpSpPr>
      <p:graphicFrame>
        <p:nvGraphicFramePr>
          <p:cNvPr id="156" name="Google Shape;156;p22"/>
          <p:cNvGraphicFramePr/>
          <p:nvPr>
            <p:extLst>
              <p:ext uri="{D42A27DB-BD31-4B8C-83A1-F6EECF244321}">
                <p14:modId xmlns:p14="http://schemas.microsoft.com/office/powerpoint/2010/main" val="2730610908"/>
              </p:ext>
            </p:extLst>
          </p:nvPr>
        </p:nvGraphicFramePr>
        <p:xfrm>
          <a:off x="1752599" y="2181731"/>
          <a:ext cx="15506700" cy="6579250"/>
        </p:xfrm>
        <a:graphic>
          <a:graphicData uri="http://schemas.openxmlformats.org/drawingml/2006/table">
            <a:tbl>
              <a:tblPr firstRow="1" bandRow="1">
                <a:noFill/>
                <a:tableStyleId>{9470E607-E2B2-42AD-AE11-BBDF66A49054}</a:tableStyleId>
              </a:tblPr>
              <a:tblGrid>
                <a:gridCol w="1752600">
                  <a:extLst>
                    <a:ext uri="{9D8B030D-6E8A-4147-A177-3AD203B41FA5}">
                      <a16:colId xmlns:a16="http://schemas.microsoft.com/office/drawing/2014/main" val="20000"/>
                    </a:ext>
                  </a:extLst>
                </a:gridCol>
                <a:gridCol w="8585200">
                  <a:extLst>
                    <a:ext uri="{9D8B030D-6E8A-4147-A177-3AD203B41FA5}">
                      <a16:colId xmlns:a16="http://schemas.microsoft.com/office/drawing/2014/main" val="20001"/>
                    </a:ext>
                  </a:extLst>
                </a:gridCol>
                <a:gridCol w="5168900">
                  <a:extLst>
                    <a:ext uri="{9D8B030D-6E8A-4147-A177-3AD203B41FA5}">
                      <a16:colId xmlns:a16="http://schemas.microsoft.com/office/drawing/2014/main" val="20002"/>
                    </a:ext>
                  </a:extLst>
                </a:gridCol>
              </a:tblGrid>
              <a:tr h="1115050">
                <a:tc>
                  <a:txBody>
                    <a:bodyPr/>
                    <a:lstStyle/>
                    <a:p>
                      <a:pPr marL="0" marR="0" lvl="0" indent="0" algn="ctr" rtl="0">
                        <a:spcBef>
                          <a:spcPts val="0"/>
                        </a:spcBef>
                        <a:spcAft>
                          <a:spcPts val="0"/>
                        </a:spcAft>
                        <a:buNone/>
                      </a:pPr>
                      <a:r>
                        <a:rPr lang="en-IN" sz="3000" u="none" strike="noStrike" cap="none">
                          <a:latin typeface="Times New Roman"/>
                          <a:ea typeface="Times New Roman"/>
                          <a:cs typeface="Times New Roman"/>
                          <a:sym typeface="Times New Roman"/>
                        </a:rPr>
                        <a:t>SNO.</a:t>
                      </a:r>
                      <a:endParaRPr/>
                    </a:p>
                  </a:txBody>
                  <a:tcPr marL="91450" marR="91450" marT="45725" marB="45725"/>
                </a:tc>
                <a:tc>
                  <a:txBody>
                    <a:bodyPr/>
                    <a:lstStyle/>
                    <a:p>
                      <a:pPr marL="0" marR="0" lvl="0" indent="0" algn="ctr" rtl="0">
                        <a:spcBef>
                          <a:spcPts val="0"/>
                        </a:spcBef>
                        <a:spcAft>
                          <a:spcPts val="0"/>
                        </a:spcAft>
                        <a:buNone/>
                      </a:pPr>
                      <a:r>
                        <a:rPr lang="en-IN" sz="3500" u="none" strike="noStrike" cap="none">
                          <a:latin typeface="Times New Roman"/>
                          <a:ea typeface="Times New Roman"/>
                          <a:cs typeface="Times New Roman"/>
                          <a:sym typeface="Times New Roman"/>
                        </a:rPr>
                        <a:t>OBJECTIVE/GOAL</a:t>
                      </a:r>
                      <a:endParaRPr/>
                    </a:p>
                  </a:txBody>
                  <a:tcPr marL="91450" marR="91450" marT="45725" marB="45725"/>
                </a:tc>
                <a:tc>
                  <a:txBody>
                    <a:bodyPr/>
                    <a:lstStyle/>
                    <a:p>
                      <a:pPr marL="0" marR="0" lvl="0" indent="0" algn="ctr" rtl="0">
                        <a:spcBef>
                          <a:spcPts val="0"/>
                        </a:spcBef>
                        <a:spcAft>
                          <a:spcPts val="0"/>
                        </a:spcAft>
                        <a:buNone/>
                      </a:pPr>
                      <a:r>
                        <a:rPr lang="en-IN" sz="3500" u="none" strike="noStrike" cap="none">
                          <a:latin typeface="Times New Roman"/>
                          <a:ea typeface="Times New Roman"/>
                          <a:cs typeface="Times New Roman"/>
                          <a:sym typeface="Times New Roman"/>
                        </a:rPr>
                        <a:t>TIME</a:t>
                      </a:r>
                      <a:endParaRPr/>
                    </a:p>
                  </a:txBody>
                  <a:tcPr marL="91450" marR="91450" marT="45725" marB="45725"/>
                </a:tc>
                <a:extLst>
                  <a:ext uri="{0D108BD9-81ED-4DB2-BD59-A6C34878D82A}">
                    <a16:rowId xmlns:a16="http://schemas.microsoft.com/office/drawing/2014/main" val="10000"/>
                  </a:ext>
                </a:extLst>
              </a:tr>
              <a:tr h="1821400">
                <a:tc>
                  <a:txBody>
                    <a:bodyPr/>
                    <a:lstStyle/>
                    <a:p>
                      <a:pPr marL="0" marR="0" lvl="0" indent="0" algn="ctr" rtl="0">
                        <a:spcBef>
                          <a:spcPts val="0"/>
                        </a:spcBef>
                        <a:spcAft>
                          <a:spcPts val="0"/>
                        </a:spcAft>
                        <a:buNone/>
                      </a:pPr>
                      <a:endParaRPr sz="3000" u="none" strike="noStrike" cap="none">
                        <a:latin typeface="Times New Roman"/>
                        <a:ea typeface="Times New Roman"/>
                        <a:cs typeface="Times New Roman"/>
                        <a:sym typeface="Times New Roman"/>
                      </a:endParaRPr>
                    </a:p>
                    <a:p>
                      <a:pPr marL="0" marR="0" lvl="0" indent="0" algn="ctr" rtl="0">
                        <a:spcBef>
                          <a:spcPts val="0"/>
                        </a:spcBef>
                        <a:spcAft>
                          <a:spcPts val="0"/>
                        </a:spcAft>
                        <a:buNone/>
                      </a:pPr>
                      <a:r>
                        <a:rPr lang="en-IN" sz="3000" u="none" strike="noStrike" cap="none">
                          <a:latin typeface="Times New Roman"/>
                          <a:ea typeface="Times New Roman"/>
                          <a:cs typeface="Times New Roman"/>
                          <a:sym typeface="Times New Roman"/>
                        </a:rPr>
                        <a:t>1</a:t>
                      </a:r>
                      <a:endParaRPr/>
                    </a:p>
                  </a:txBody>
                  <a:tcPr marL="91450" marR="91450" marT="45725" marB="45725"/>
                </a:tc>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3000">
                        <a:latin typeface="Times New Roman"/>
                        <a:ea typeface="Times New Roman"/>
                        <a:cs typeface="Times New Roman"/>
                        <a:sym typeface="Times New Roman"/>
                      </a:endParaRPr>
                    </a:p>
                    <a:p>
                      <a:pPr marL="0" marR="0" lvl="0" indent="0" algn="ctr" rtl="0">
                        <a:spcBef>
                          <a:spcPts val="0"/>
                        </a:spcBef>
                        <a:spcAft>
                          <a:spcPts val="0"/>
                        </a:spcAft>
                        <a:buNone/>
                      </a:pPr>
                      <a:r>
                        <a:rPr lang="en-IN" sz="3000">
                          <a:latin typeface="Times New Roman"/>
                          <a:ea typeface="Times New Roman"/>
                          <a:cs typeface="Times New Roman"/>
                          <a:sym typeface="Times New Roman"/>
                        </a:rPr>
                        <a:t>MONTH-1 (0</a:t>
                      </a:r>
                      <a:r>
                        <a:rPr lang="en-IN" sz="3000" baseline="30000">
                          <a:latin typeface="Times New Roman"/>
                          <a:ea typeface="Times New Roman"/>
                          <a:cs typeface="Times New Roman"/>
                          <a:sym typeface="Times New Roman"/>
                        </a:rPr>
                        <a:t>TH</a:t>
                      </a:r>
                      <a:r>
                        <a:rPr lang="en-IN" sz="3000">
                          <a:latin typeface="Times New Roman"/>
                          <a:ea typeface="Times New Roman"/>
                          <a:cs typeface="Times New Roman"/>
                          <a:sym typeface="Times New Roman"/>
                        </a:rPr>
                        <a:t>  REVIEW)</a:t>
                      </a:r>
                      <a:endParaRPr/>
                    </a:p>
                  </a:txBody>
                  <a:tcPr marL="91450" marR="91450" marT="45725" marB="45725"/>
                </a:tc>
                <a:extLst>
                  <a:ext uri="{0D108BD9-81ED-4DB2-BD59-A6C34878D82A}">
                    <a16:rowId xmlns:a16="http://schemas.microsoft.com/office/drawing/2014/main" val="10001"/>
                  </a:ext>
                </a:extLst>
              </a:tr>
              <a:tr h="1821400">
                <a:tc>
                  <a:txBody>
                    <a:bodyPr/>
                    <a:lstStyle/>
                    <a:p>
                      <a:pPr marL="0" marR="0" lvl="0" indent="0" algn="ctr" rtl="0">
                        <a:spcBef>
                          <a:spcPts val="0"/>
                        </a:spcBef>
                        <a:spcAft>
                          <a:spcPts val="0"/>
                        </a:spcAft>
                        <a:buNone/>
                      </a:pPr>
                      <a:endParaRPr sz="3000">
                        <a:latin typeface="Times New Roman"/>
                        <a:ea typeface="Times New Roman"/>
                        <a:cs typeface="Times New Roman"/>
                        <a:sym typeface="Times New Roman"/>
                      </a:endParaRPr>
                    </a:p>
                    <a:p>
                      <a:pPr marL="0" marR="0" lvl="0" indent="0" algn="ctr" rtl="0">
                        <a:spcBef>
                          <a:spcPts val="0"/>
                        </a:spcBef>
                        <a:spcAft>
                          <a:spcPts val="0"/>
                        </a:spcAft>
                        <a:buNone/>
                      </a:pPr>
                      <a:r>
                        <a:rPr lang="en-IN" sz="3000">
                          <a:latin typeface="Times New Roman"/>
                          <a:ea typeface="Times New Roman"/>
                          <a:cs typeface="Times New Roman"/>
                          <a:sym typeface="Times New Roman"/>
                        </a:rPr>
                        <a:t>2</a:t>
                      </a:r>
                      <a:endParaRPr/>
                    </a:p>
                  </a:txBody>
                  <a:tcPr marL="91450" marR="91450" marT="45725" marB="45725"/>
                </a:tc>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3000">
                        <a:latin typeface="Times New Roman"/>
                        <a:ea typeface="Times New Roman"/>
                        <a:cs typeface="Times New Roman"/>
                        <a:sym typeface="Times New Roman"/>
                      </a:endParaRPr>
                    </a:p>
                    <a:p>
                      <a:pPr marL="0" marR="0" lvl="0" indent="0" algn="ctr" rtl="0">
                        <a:spcBef>
                          <a:spcPts val="0"/>
                        </a:spcBef>
                        <a:spcAft>
                          <a:spcPts val="0"/>
                        </a:spcAft>
                        <a:buNone/>
                      </a:pPr>
                      <a:r>
                        <a:rPr lang="en-IN" sz="3000">
                          <a:latin typeface="Times New Roman"/>
                          <a:ea typeface="Times New Roman"/>
                          <a:cs typeface="Times New Roman"/>
                          <a:sym typeface="Times New Roman"/>
                        </a:rPr>
                        <a:t>MONTH-2 (1</a:t>
                      </a:r>
                      <a:r>
                        <a:rPr lang="en-IN" sz="3000" baseline="30000">
                          <a:latin typeface="Times New Roman"/>
                          <a:ea typeface="Times New Roman"/>
                          <a:cs typeface="Times New Roman"/>
                          <a:sym typeface="Times New Roman"/>
                        </a:rPr>
                        <a:t>ST</a:t>
                      </a:r>
                      <a:r>
                        <a:rPr lang="en-IN" sz="3000">
                          <a:latin typeface="Times New Roman"/>
                          <a:ea typeface="Times New Roman"/>
                          <a:cs typeface="Times New Roman"/>
                          <a:sym typeface="Times New Roman"/>
                        </a:rPr>
                        <a:t> REVIEW)</a:t>
                      </a:r>
                      <a:endParaRPr/>
                    </a:p>
                  </a:txBody>
                  <a:tcPr marL="91450" marR="91450" marT="45725" marB="45725"/>
                </a:tc>
                <a:extLst>
                  <a:ext uri="{0D108BD9-81ED-4DB2-BD59-A6C34878D82A}">
                    <a16:rowId xmlns:a16="http://schemas.microsoft.com/office/drawing/2014/main" val="10002"/>
                  </a:ext>
                </a:extLst>
              </a:tr>
              <a:tr h="1821400">
                <a:tc>
                  <a:txBody>
                    <a:bodyPr/>
                    <a:lstStyle/>
                    <a:p>
                      <a:pPr marL="0" marR="0" lvl="0" indent="0" algn="ctr" rtl="0">
                        <a:spcBef>
                          <a:spcPts val="0"/>
                        </a:spcBef>
                        <a:spcAft>
                          <a:spcPts val="0"/>
                        </a:spcAft>
                        <a:buNone/>
                      </a:pPr>
                      <a:endParaRPr sz="3000">
                        <a:latin typeface="Times New Roman"/>
                        <a:ea typeface="Times New Roman"/>
                        <a:cs typeface="Times New Roman"/>
                        <a:sym typeface="Times New Roman"/>
                      </a:endParaRPr>
                    </a:p>
                    <a:p>
                      <a:pPr marL="0" marR="0" lvl="0" indent="0" algn="ctr" rtl="0">
                        <a:spcBef>
                          <a:spcPts val="0"/>
                        </a:spcBef>
                        <a:spcAft>
                          <a:spcPts val="0"/>
                        </a:spcAft>
                        <a:buNone/>
                      </a:pPr>
                      <a:r>
                        <a:rPr lang="en-IN" sz="3000">
                          <a:latin typeface="Times New Roman"/>
                          <a:ea typeface="Times New Roman"/>
                          <a:cs typeface="Times New Roman"/>
                          <a:sym typeface="Times New Roman"/>
                        </a:rPr>
                        <a:t>3</a:t>
                      </a:r>
                      <a:endParaRPr/>
                    </a:p>
                  </a:txBody>
                  <a:tcPr marL="91450" marR="91450" marT="45725" marB="45725"/>
                </a:tc>
                <a:tc>
                  <a:txBody>
                    <a:bodyPr/>
                    <a:lstStyle/>
                    <a:p>
                      <a:pPr marL="0" marR="0" lvl="0" indent="0" algn="l" rtl="0">
                        <a:spcBef>
                          <a:spcPts val="0"/>
                        </a:spcBef>
                        <a:spcAft>
                          <a:spcPts val="0"/>
                        </a:spcAft>
                        <a:buNone/>
                      </a:pPr>
                      <a:endParaRPr sz="1800">
                        <a:latin typeface="Times New Roman"/>
                        <a:ea typeface="Times New Roman"/>
                        <a:cs typeface="Times New Roman"/>
                        <a:sym typeface="Times New Roman"/>
                      </a:endParaRPr>
                    </a:p>
                  </a:txBody>
                  <a:tcPr marL="91450" marR="91450" marT="45725" marB="45725"/>
                </a:tc>
                <a:tc>
                  <a:txBody>
                    <a:bodyPr/>
                    <a:lstStyle/>
                    <a:p>
                      <a:pPr marL="0" marR="0" lvl="0" indent="0" algn="ctr" rtl="0">
                        <a:spcBef>
                          <a:spcPts val="0"/>
                        </a:spcBef>
                        <a:spcAft>
                          <a:spcPts val="0"/>
                        </a:spcAft>
                        <a:buNone/>
                      </a:pPr>
                      <a:endParaRPr sz="3000" dirty="0">
                        <a:latin typeface="Times New Roman"/>
                        <a:ea typeface="Times New Roman"/>
                        <a:cs typeface="Times New Roman"/>
                        <a:sym typeface="Times New Roman"/>
                      </a:endParaRPr>
                    </a:p>
                    <a:p>
                      <a:pPr marL="0" marR="0" lvl="0" indent="0" algn="ctr" rtl="0">
                        <a:spcBef>
                          <a:spcPts val="0"/>
                        </a:spcBef>
                        <a:spcAft>
                          <a:spcPts val="0"/>
                        </a:spcAft>
                        <a:buNone/>
                      </a:pPr>
                      <a:r>
                        <a:rPr lang="en-IN" sz="3000" dirty="0">
                          <a:latin typeface="Times New Roman"/>
                          <a:ea typeface="Times New Roman"/>
                          <a:cs typeface="Times New Roman"/>
                          <a:sym typeface="Times New Roman"/>
                        </a:rPr>
                        <a:t>MONTH-3 (2</a:t>
                      </a:r>
                      <a:r>
                        <a:rPr lang="en-IN" sz="3000" baseline="30000" dirty="0">
                          <a:latin typeface="Times New Roman"/>
                          <a:ea typeface="Times New Roman"/>
                          <a:cs typeface="Times New Roman"/>
                          <a:sym typeface="Times New Roman"/>
                        </a:rPr>
                        <a:t>ND</a:t>
                      </a:r>
                      <a:r>
                        <a:rPr lang="en-IN" sz="3000" dirty="0">
                          <a:latin typeface="Times New Roman"/>
                          <a:ea typeface="Times New Roman"/>
                          <a:cs typeface="Times New Roman"/>
                          <a:sym typeface="Times New Roman"/>
                        </a:rPr>
                        <a:t>  REVIEW)</a:t>
                      </a:r>
                      <a:endParaRPr dirty="0"/>
                    </a:p>
                  </a:txBody>
                  <a:tcPr marL="91450" marR="91450" marT="45725" marB="45725"/>
                </a:tc>
                <a:extLst>
                  <a:ext uri="{0D108BD9-81ED-4DB2-BD59-A6C34878D82A}">
                    <a16:rowId xmlns:a16="http://schemas.microsoft.com/office/drawing/2014/main" val="10003"/>
                  </a:ext>
                </a:extLst>
              </a:tr>
            </a:tbl>
          </a:graphicData>
        </a:graphic>
      </p:graphicFrame>
      <p:sp>
        <p:nvSpPr>
          <p:cNvPr id="157" name="Google Shape;157;p22"/>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WORK PLAN</a:t>
            </a:r>
            <a:endParaRPr/>
          </a:p>
        </p:txBody>
      </p:sp>
      <p:cxnSp>
        <p:nvCxnSpPr>
          <p:cNvPr id="158" name="Google Shape;158;p22"/>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
        <p:nvSpPr>
          <p:cNvPr id="159" name="Google Shape;159;p22"/>
          <p:cNvSpPr txBox="1"/>
          <p:nvPr/>
        </p:nvSpPr>
        <p:spPr>
          <a:xfrm>
            <a:off x="3989614" y="3160134"/>
            <a:ext cx="906780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3000"/>
              <a:buFont typeface="Arial"/>
              <a:buChar char="•"/>
            </a:pPr>
            <a:r>
              <a:rPr lang="en-IN" sz="3000">
                <a:solidFill>
                  <a:schemeClr val="dk1"/>
                </a:solidFill>
                <a:latin typeface="Times New Roman"/>
                <a:ea typeface="Times New Roman"/>
                <a:cs typeface="Times New Roman"/>
                <a:sym typeface="Times New Roman"/>
              </a:rPr>
              <a:t>Gathering dataset</a:t>
            </a:r>
            <a:endParaRPr/>
          </a:p>
          <a:p>
            <a:pPr marL="285750" marR="0" lvl="0" indent="-285750" algn="l" rtl="0">
              <a:spcBef>
                <a:spcPts val="0"/>
              </a:spcBef>
              <a:spcAft>
                <a:spcPts val="0"/>
              </a:spcAft>
              <a:buClr>
                <a:schemeClr val="dk1"/>
              </a:buClr>
              <a:buSzPts val="3000"/>
              <a:buFont typeface="Arial"/>
              <a:buChar char="•"/>
            </a:pPr>
            <a:r>
              <a:rPr lang="en-IN" sz="3000">
                <a:solidFill>
                  <a:schemeClr val="dk1"/>
                </a:solidFill>
                <a:latin typeface="Times New Roman"/>
                <a:ea typeface="Times New Roman"/>
                <a:cs typeface="Times New Roman"/>
                <a:sym typeface="Times New Roman"/>
              </a:rPr>
              <a:t>Primary Image processing</a:t>
            </a:r>
            <a:endParaRPr/>
          </a:p>
          <a:p>
            <a:pPr marL="0" marR="0" lvl="0" indent="0" algn="l" rtl="0">
              <a:spcBef>
                <a:spcPts val="0"/>
              </a:spcBef>
              <a:spcAft>
                <a:spcPts val="0"/>
              </a:spcAft>
              <a:buNone/>
            </a:pPr>
            <a:r>
              <a:rPr lang="en-IN" sz="3000">
                <a:solidFill>
                  <a:schemeClr val="dk1"/>
                </a:solidFill>
                <a:latin typeface="Times New Roman"/>
                <a:ea typeface="Times New Roman"/>
                <a:cs typeface="Times New Roman"/>
                <a:sym typeface="Times New Roman"/>
              </a:rPr>
              <a:t> </a:t>
            </a:r>
            <a:endParaRPr/>
          </a:p>
        </p:txBody>
      </p:sp>
      <p:sp>
        <p:nvSpPr>
          <p:cNvPr id="160" name="Google Shape;160;p22"/>
          <p:cNvSpPr txBox="1"/>
          <p:nvPr/>
        </p:nvSpPr>
        <p:spPr>
          <a:xfrm>
            <a:off x="3989614" y="5474829"/>
            <a:ext cx="7848600" cy="19395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000"/>
              <a:buFont typeface="Arial"/>
              <a:buChar char="•"/>
            </a:pPr>
            <a:r>
              <a:rPr lang="en-IN" sz="3000">
                <a:solidFill>
                  <a:schemeClr val="dk1"/>
                </a:solidFill>
                <a:latin typeface="Times New Roman"/>
                <a:ea typeface="Times New Roman"/>
                <a:cs typeface="Times New Roman"/>
                <a:sym typeface="Times New Roman"/>
              </a:rPr>
              <a:t>40% Code Completion</a:t>
            </a:r>
            <a:endParaRPr/>
          </a:p>
          <a:p>
            <a:pPr marL="285750" marR="0" lvl="0" indent="-285750" algn="l" rtl="0">
              <a:spcBef>
                <a:spcPts val="0"/>
              </a:spcBef>
              <a:spcAft>
                <a:spcPts val="0"/>
              </a:spcAft>
              <a:buClr>
                <a:schemeClr val="dk1"/>
              </a:buClr>
              <a:buSzPts val="3000"/>
              <a:buFont typeface="Arial"/>
              <a:buChar char="•"/>
            </a:pPr>
            <a:r>
              <a:rPr lang="en-IN" sz="3000">
                <a:solidFill>
                  <a:schemeClr val="dk1"/>
                </a:solidFill>
                <a:latin typeface="Times New Roman"/>
                <a:ea typeface="Times New Roman"/>
                <a:cs typeface="Times New Roman"/>
                <a:sym typeface="Times New Roman"/>
              </a:rPr>
              <a:t>Segmentation of CT Image</a:t>
            </a:r>
            <a:endParaRPr sz="30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3000"/>
              <a:buFont typeface="Times New Roman"/>
              <a:buChar char="•"/>
            </a:pPr>
            <a:r>
              <a:rPr lang="en-IN" sz="3000">
                <a:solidFill>
                  <a:schemeClr val="dk1"/>
                </a:solidFill>
                <a:latin typeface="Times New Roman"/>
                <a:ea typeface="Times New Roman"/>
                <a:cs typeface="Times New Roman"/>
                <a:sym typeface="Times New Roman"/>
              </a:rPr>
              <a:t>Marching Cube Algorithm</a:t>
            </a:r>
            <a:endParaRPr sz="3000">
              <a:solidFill>
                <a:schemeClr val="dk1"/>
              </a:solidFill>
              <a:latin typeface="Times New Roman"/>
              <a:ea typeface="Times New Roman"/>
              <a:cs typeface="Times New Roman"/>
              <a:sym typeface="Times New Roman"/>
            </a:endParaRPr>
          </a:p>
          <a:p>
            <a:pPr marL="285750" marR="0" lvl="0" indent="-95250" algn="l" rtl="0">
              <a:spcBef>
                <a:spcPts val="0"/>
              </a:spcBef>
              <a:spcAft>
                <a:spcPts val="0"/>
              </a:spcAft>
              <a:buClr>
                <a:schemeClr val="dk1"/>
              </a:buClr>
              <a:buSzPts val="3000"/>
              <a:buFont typeface="Arial"/>
              <a:buNone/>
            </a:pPr>
            <a:endParaRPr sz="3000">
              <a:solidFill>
                <a:schemeClr val="dk1"/>
              </a:solidFill>
              <a:latin typeface="Times New Roman"/>
              <a:ea typeface="Times New Roman"/>
              <a:cs typeface="Times New Roman"/>
              <a:sym typeface="Times New Roman"/>
            </a:endParaRPr>
          </a:p>
        </p:txBody>
      </p:sp>
      <p:sp>
        <p:nvSpPr>
          <p:cNvPr id="161" name="Google Shape;161;p22"/>
          <p:cNvSpPr txBox="1"/>
          <p:nvPr/>
        </p:nvSpPr>
        <p:spPr>
          <a:xfrm>
            <a:off x="3989614" y="7126866"/>
            <a:ext cx="8430986" cy="101562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3000"/>
              <a:buFont typeface="Arial"/>
              <a:buChar char="•"/>
            </a:pPr>
            <a:r>
              <a:rPr lang="en-IN" sz="3000" dirty="0">
                <a:solidFill>
                  <a:schemeClr val="dk1"/>
                </a:solidFill>
                <a:latin typeface="Times New Roman"/>
                <a:ea typeface="Times New Roman"/>
                <a:cs typeface="Times New Roman"/>
                <a:sym typeface="Times New Roman"/>
              </a:rPr>
              <a:t>100% Code completion</a:t>
            </a:r>
            <a:endParaRPr dirty="0"/>
          </a:p>
          <a:p>
            <a:pPr marL="285750" marR="0" lvl="0" indent="-95250" algn="l" rtl="0">
              <a:spcBef>
                <a:spcPts val="0"/>
              </a:spcBef>
              <a:spcAft>
                <a:spcPts val="0"/>
              </a:spcAft>
              <a:buClr>
                <a:schemeClr val="dk1"/>
              </a:buClr>
              <a:buSzPts val="3000"/>
              <a:buFont typeface="Arial"/>
              <a:buNone/>
            </a:pPr>
            <a:endParaRPr sz="3000" dirty="0">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5"/>
        <p:cNvGrpSpPr/>
        <p:nvPr/>
      </p:nvGrpSpPr>
      <p:grpSpPr>
        <a:xfrm>
          <a:off x="0" y="0"/>
          <a:ext cx="0" cy="0"/>
          <a:chOff x="0" y="0"/>
          <a:chExt cx="0" cy="0"/>
        </a:xfrm>
      </p:grpSpPr>
      <p:sp>
        <p:nvSpPr>
          <p:cNvPr id="166" name="Google Shape;166;p23"/>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PROPOSED METHODOLOGY</a:t>
            </a:r>
            <a:endParaRPr/>
          </a:p>
        </p:txBody>
      </p:sp>
      <p:cxnSp>
        <p:nvCxnSpPr>
          <p:cNvPr id="167" name="Google Shape;167;p23"/>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
        <p:nvSpPr>
          <p:cNvPr id="168" name="Google Shape;168;p23"/>
          <p:cNvSpPr txBox="1"/>
          <p:nvPr/>
        </p:nvSpPr>
        <p:spPr>
          <a:xfrm>
            <a:off x="3657600" y="2438025"/>
            <a:ext cx="11277600" cy="575286"/>
          </a:xfrm>
          <a:prstGeom prst="rect">
            <a:avLst/>
          </a:prstGeom>
          <a:noFill/>
          <a:ln>
            <a:noFill/>
          </a:ln>
        </p:spPr>
        <p:txBody>
          <a:bodyPr spcFirstLastPara="1" wrap="square" lIns="0" tIns="0" rIns="0" bIns="0" anchor="t" anchorCtr="0">
            <a:spAutoFit/>
          </a:bodyPr>
          <a:lstStyle/>
          <a:p>
            <a:pPr marL="0" marR="0" lvl="0" indent="0" algn="ctr" rtl="0">
              <a:lnSpc>
                <a:spcPct val="208000"/>
              </a:lnSpc>
              <a:spcBef>
                <a:spcPts val="0"/>
              </a:spcBef>
              <a:spcAft>
                <a:spcPts val="0"/>
              </a:spcAft>
              <a:buNone/>
            </a:pPr>
            <a:r>
              <a:rPr lang="en-IN" sz="2500">
                <a:solidFill>
                  <a:srgbClr val="2B2C30"/>
                </a:solidFill>
                <a:latin typeface="Times New Roman"/>
                <a:ea typeface="Times New Roman"/>
                <a:cs typeface="Times New Roman"/>
                <a:sym typeface="Times New Roman"/>
              </a:rPr>
              <a:t>Block Diagram Describing the overall flow of the project </a:t>
            </a:r>
            <a:endParaRPr/>
          </a:p>
        </p:txBody>
      </p:sp>
      <p:pic>
        <p:nvPicPr>
          <p:cNvPr id="169" name="Google Shape;169;p23"/>
          <p:cNvPicPr preferRelativeResize="0"/>
          <p:nvPr/>
        </p:nvPicPr>
        <p:blipFill rotWithShape="1">
          <a:blip r:embed="rId3">
            <a:alphaModFix/>
          </a:blip>
          <a:srcRect t="13375" b="12915"/>
          <a:stretch/>
        </p:blipFill>
        <p:spPr>
          <a:xfrm>
            <a:off x="685800" y="3082744"/>
            <a:ext cx="16916400" cy="70137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24"/>
          <p:cNvSpPr txBox="1"/>
          <p:nvPr/>
        </p:nvSpPr>
        <p:spPr>
          <a:xfrm>
            <a:off x="1028695" y="2400300"/>
            <a:ext cx="15953207" cy="7243008"/>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solidFill>
                  <a:srgbClr val="000000"/>
                </a:solidFill>
                <a:latin typeface="Times New Roman"/>
                <a:ea typeface="Times New Roman"/>
                <a:cs typeface="Times New Roman"/>
                <a:sym typeface="Times New Roman"/>
              </a:rPr>
              <a:t>Extraction of Potential Fracture Zones</a:t>
            </a:r>
            <a:endParaRPr sz="3800" b="1">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3400">
                <a:solidFill>
                  <a:srgbClr val="000000"/>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3400" b="1">
                <a:solidFill>
                  <a:srgbClr val="000000"/>
                </a:solidFill>
                <a:latin typeface="Times New Roman"/>
                <a:ea typeface="Times New Roman"/>
                <a:cs typeface="Times New Roman"/>
                <a:sym typeface="Times New Roman"/>
              </a:rPr>
              <a:t>1) </a:t>
            </a:r>
            <a:r>
              <a:rPr lang="en-IN" sz="3400" b="1" u="sng">
                <a:solidFill>
                  <a:srgbClr val="000000"/>
                </a:solidFill>
                <a:latin typeface="Times New Roman"/>
                <a:ea typeface="Times New Roman"/>
                <a:cs typeface="Times New Roman"/>
                <a:sym typeface="Times New Roman"/>
              </a:rPr>
              <a:t>Segmentation Of The Pelvis</a:t>
            </a:r>
            <a:endParaRPr sz="3400" b="1" u="sng">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3400">
                <a:solidFill>
                  <a:srgbClr val="000000"/>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a:p>
            <a:pPr marL="457200" marR="0" lvl="0" indent="-457200" algn="l" rtl="0">
              <a:lnSpc>
                <a:spcPct val="115000"/>
              </a:lnSpc>
              <a:spcBef>
                <a:spcPts val="0"/>
              </a:spcBef>
              <a:spcAft>
                <a:spcPts val="0"/>
              </a:spcAft>
              <a:buClr>
                <a:srgbClr val="000000"/>
              </a:buClr>
              <a:buSzPts val="3400"/>
              <a:buFont typeface="Arial"/>
              <a:buChar char="•"/>
            </a:pPr>
            <a:r>
              <a:rPr lang="en-IN" sz="3400">
                <a:solidFill>
                  <a:srgbClr val="000000"/>
                </a:solidFill>
                <a:latin typeface="Times New Roman"/>
                <a:ea typeface="Times New Roman"/>
                <a:cs typeface="Times New Roman"/>
                <a:sym typeface="Times New Roman"/>
              </a:rPr>
              <a:t>In the CT scan images, the pelvis exhibits a distinct intensity gradient and relatively fixed morphology and position. </a:t>
            </a:r>
            <a:endParaRPr sz="3400">
              <a:solidFill>
                <a:schemeClr val="dk1"/>
              </a:solidFill>
              <a:latin typeface="Times New Roman"/>
              <a:ea typeface="Times New Roman"/>
              <a:cs typeface="Times New Roman"/>
              <a:sym typeface="Times New Roman"/>
            </a:endParaRPr>
          </a:p>
          <a:p>
            <a:pPr marL="457200" marR="0" lvl="0" indent="-457200" algn="just" rtl="0">
              <a:lnSpc>
                <a:spcPct val="115000"/>
              </a:lnSpc>
              <a:spcBef>
                <a:spcPts val="0"/>
              </a:spcBef>
              <a:spcAft>
                <a:spcPts val="0"/>
              </a:spcAft>
              <a:buClr>
                <a:srgbClr val="000000"/>
              </a:buClr>
              <a:buSzPts val="3400"/>
              <a:buFont typeface="Arial"/>
              <a:buChar char="•"/>
            </a:pPr>
            <a:r>
              <a:rPr lang="en-IN" sz="3400" b="1">
                <a:solidFill>
                  <a:srgbClr val="000000"/>
                </a:solidFill>
                <a:latin typeface="Times New Roman"/>
                <a:ea typeface="Times New Roman"/>
                <a:cs typeface="Times New Roman"/>
                <a:sym typeface="Times New Roman"/>
              </a:rPr>
              <a:t>UNet </a:t>
            </a:r>
            <a:r>
              <a:rPr lang="en-IN" sz="3400">
                <a:solidFill>
                  <a:srgbClr val="000000"/>
                </a:solidFill>
                <a:latin typeface="Times New Roman"/>
                <a:ea typeface="Times New Roman"/>
                <a:cs typeface="Times New Roman"/>
                <a:sym typeface="Times New Roman"/>
              </a:rPr>
              <a:t>is proposed to identify the pelvis and classify it into three classes, the left innominate bone, the right innominate bone, and the sacrum. </a:t>
            </a:r>
            <a:endParaRPr sz="3400">
              <a:solidFill>
                <a:schemeClr val="dk1"/>
              </a:solidFill>
              <a:latin typeface="Times New Roman"/>
              <a:ea typeface="Times New Roman"/>
              <a:cs typeface="Times New Roman"/>
              <a:sym typeface="Times New Roman"/>
            </a:endParaRPr>
          </a:p>
          <a:p>
            <a:pPr marL="457200" marR="0" lvl="0" indent="-457200" algn="l" rtl="0">
              <a:lnSpc>
                <a:spcPct val="115000"/>
              </a:lnSpc>
              <a:spcBef>
                <a:spcPts val="0"/>
              </a:spcBef>
              <a:spcAft>
                <a:spcPts val="0"/>
              </a:spcAft>
              <a:buClr>
                <a:srgbClr val="000000"/>
              </a:buClr>
              <a:buSzPts val="3400"/>
              <a:buFont typeface="Arial"/>
              <a:buChar char="•"/>
            </a:pPr>
            <a:r>
              <a:rPr lang="en-IN" sz="3400">
                <a:solidFill>
                  <a:srgbClr val="000000"/>
                </a:solidFill>
                <a:latin typeface="Times New Roman"/>
                <a:ea typeface="Times New Roman"/>
                <a:cs typeface="Times New Roman"/>
                <a:sym typeface="Times New Roman"/>
              </a:rPr>
              <a:t>Since the implementation of potential fracture area generation needs to be based on point cloud data, the segmentation results are rendered in 3D with the </a:t>
            </a:r>
            <a:r>
              <a:rPr lang="en-IN" sz="3400" b="1">
                <a:solidFill>
                  <a:srgbClr val="000000"/>
                </a:solidFill>
                <a:latin typeface="Times New Roman"/>
                <a:ea typeface="Times New Roman"/>
                <a:cs typeface="Times New Roman"/>
                <a:sym typeface="Times New Roman"/>
              </a:rPr>
              <a:t>Marching Cube algorithm</a:t>
            </a:r>
            <a:r>
              <a:rPr lang="en-IN" sz="3400">
                <a:solidFill>
                  <a:srgbClr val="000000"/>
                </a:solidFill>
                <a:latin typeface="Times New Roman"/>
                <a:ea typeface="Times New Roman"/>
                <a:cs typeface="Times New Roman"/>
                <a:sym typeface="Times New Roman"/>
              </a:rPr>
              <a:t> for different categories, and further transformed into surface point clouds</a:t>
            </a:r>
            <a:endParaRPr sz="34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3400">
                <a:solidFill>
                  <a:srgbClr val="000000"/>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p:txBody>
      </p:sp>
      <p:sp>
        <p:nvSpPr>
          <p:cNvPr id="175" name="Google Shape;175;p24"/>
          <p:cNvSpPr txBox="1"/>
          <p:nvPr/>
        </p:nvSpPr>
        <p:spPr>
          <a:xfrm>
            <a:off x="1006871" y="942975"/>
            <a:ext cx="16230600" cy="6096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PROPOSED METHODOLOGY</a:t>
            </a:r>
            <a:endParaRPr/>
          </a:p>
        </p:txBody>
      </p:sp>
      <p:cxnSp>
        <p:nvCxnSpPr>
          <p:cNvPr id="176" name="Google Shape;176;p24"/>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5"/>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dirty="0">
                <a:latin typeface="Times New Roman"/>
                <a:ea typeface="Times New Roman"/>
                <a:cs typeface="Times New Roman"/>
                <a:sym typeface="Times New Roman"/>
              </a:rPr>
              <a:t>Importing </a:t>
            </a:r>
            <a:endParaRPr sz="3400" dirty="0">
              <a:solidFill>
                <a:schemeClr val="dk1"/>
              </a:solidFill>
              <a:latin typeface="Times New Roman"/>
              <a:ea typeface="Times New Roman"/>
              <a:cs typeface="Times New Roman"/>
              <a:sym typeface="Times New Roman"/>
            </a:endParaRPr>
          </a:p>
        </p:txBody>
      </p:sp>
      <p:sp>
        <p:nvSpPr>
          <p:cNvPr id="182" name="Google Shape;182;p25"/>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dirty="0">
                <a:solidFill>
                  <a:srgbClr val="2B2C30"/>
                </a:solidFill>
                <a:latin typeface="Public Sans"/>
                <a:ea typeface="Public Sans"/>
                <a:cs typeface="Public Sans"/>
                <a:sym typeface="Public Sans"/>
              </a:rPr>
              <a:t>Implementation</a:t>
            </a:r>
            <a:endParaRPr sz="3714" b="1" dirty="0">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dirty="0">
              <a:solidFill>
                <a:srgbClr val="2B2C30"/>
              </a:solidFill>
              <a:latin typeface="Public Sans"/>
              <a:ea typeface="Public Sans"/>
              <a:cs typeface="Public Sans"/>
              <a:sym typeface="Public Sans"/>
            </a:endParaRPr>
          </a:p>
        </p:txBody>
      </p:sp>
      <p:cxnSp>
        <p:nvCxnSpPr>
          <p:cNvPr id="183" name="Google Shape;183;p25"/>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184" name="Google Shape;184;p25"/>
          <p:cNvPicPr preferRelativeResize="0"/>
          <p:nvPr/>
        </p:nvPicPr>
        <p:blipFill>
          <a:blip r:embed="rId3">
            <a:alphaModFix/>
          </a:blip>
          <a:stretch>
            <a:fillRect/>
          </a:stretch>
        </p:blipFill>
        <p:spPr>
          <a:xfrm>
            <a:off x="1006875" y="3137700"/>
            <a:ext cx="7270668" cy="6767200"/>
          </a:xfrm>
          <a:prstGeom prst="rect">
            <a:avLst/>
          </a:prstGeom>
          <a:noFill/>
          <a:ln>
            <a:noFill/>
          </a:ln>
        </p:spPr>
      </p:pic>
      <p:pic>
        <p:nvPicPr>
          <p:cNvPr id="185" name="Google Shape;185;p25"/>
          <p:cNvPicPr preferRelativeResize="0"/>
          <p:nvPr/>
        </p:nvPicPr>
        <p:blipFill>
          <a:blip r:embed="rId4">
            <a:alphaModFix/>
          </a:blip>
          <a:stretch>
            <a:fillRect/>
          </a:stretch>
        </p:blipFill>
        <p:spPr>
          <a:xfrm>
            <a:off x="8429950" y="3137700"/>
            <a:ext cx="8829350" cy="6767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26"/>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Loading and Processing</a:t>
            </a:r>
            <a:endParaRPr sz="3400">
              <a:solidFill>
                <a:schemeClr val="dk1"/>
              </a:solidFill>
              <a:latin typeface="Times New Roman"/>
              <a:ea typeface="Times New Roman"/>
              <a:cs typeface="Times New Roman"/>
              <a:sym typeface="Times New Roman"/>
            </a:endParaRPr>
          </a:p>
        </p:txBody>
      </p:sp>
      <p:sp>
        <p:nvSpPr>
          <p:cNvPr id="191" name="Google Shape;191;p26"/>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192" name="Google Shape;192;p26"/>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193" name="Google Shape;193;p26"/>
          <p:cNvPicPr preferRelativeResize="0"/>
          <p:nvPr/>
        </p:nvPicPr>
        <p:blipFill>
          <a:blip r:embed="rId3">
            <a:alphaModFix/>
          </a:blip>
          <a:stretch>
            <a:fillRect/>
          </a:stretch>
        </p:blipFill>
        <p:spPr>
          <a:xfrm>
            <a:off x="1006875" y="3137700"/>
            <a:ext cx="7810549" cy="6884775"/>
          </a:xfrm>
          <a:prstGeom prst="rect">
            <a:avLst/>
          </a:prstGeom>
          <a:noFill/>
          <a:ln>
            <a:noFill/>
          </a:ln>
        </p:spPr>
      </p:pic>
      <p:pic>
        <p:nvPicPr>
          <p:cNvPr id="194" name="Google Shape;194;p26"/>
          <p:cNvPicPr preferRelativeResize="0"/>
          <p:nvPr/>
        </p:nvPicPr>
        <p:blipFill>
          <a:blip r:embed="rId4">
            <a:alphaModFix/>
          </a:blip>
          <a:stretch>
            <a:fillRect/>
          </a:stretch>
        </p:blipFill>
        <p:spPr>
          <a:xfrm>
            <a:off x="8969825" y="3137700"/>
            <a:ext cx="8289475" cy="676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8"/>
        <p:cNvGrpSpPr/>
        <p:nvPr/>
      </p:nvGrpSpPr>
      <p:grpSpPr>
        <a:xfrm>
          <a:off x="0" y="0"/>
          <a:ext cx="0" cy="0"/>
          <a:chOff x="0" y="0"/>
          <a:chExt cx="0" cy="0"/>
        </a:xfrm>
      </p:grpSpPr>
      <p:sp>
        <p:nvSpPr>
          <p:cNvPr id="199" name="Google Shape;199;p27"/>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Encoding and Decoding </a:t>
            </a:r>
            <a:endParaRPr sz="3400">
              <a:solidFill>
                <a:schemeClr val="dk1"/>
              </a:solidFill>
              <a:latin typeface="Times New Roman"/>
              <a:ea typeface="Times New Roman"/>
              <a:cs typeface="Times New Roman"/>
              <a:sym typeface="Times New Roman"/>
            </a:endParaRPr>
          </a:p>
        </p:txBody>
      </p:sp>
      <p:sp>
        <p:nvSpPr>
          <p:cNvPr id="200" name="Google Shape;200;p27"/>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01" name="Google Shape;201;p27"/>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02" name="Google Shape;202;p27"/>
          <p:cNvPicPr preferRelativeResize="0"/>
          <p:nvPr/>
        </p:nvPicPr>
        <p:blipFill>
          <a:blip r:embed="rId3">
            <a:alphaModFix/>
          </a:blip>
          <a:stretch>
            <a:fillRect/>
          </a:stretch>
        </p:blipFill>
        <p:spPr>
          <a:xfrm>
            <a:off x="1006875" y="3137700"/>
            <a:ext cx="8382049" cy="6986025"/>
          </a:xfrm>
          <a:prstGeom prst="rect">
            <a:avLst/>
          </a:prstGeom>
          <a:noFill/>
          <a:ln>
            <a:noFill/>
          </a:ln>
        </p:spPr>
      </p:pic>
      <p:pic>
        <p:nvPicPr>
          <p:cNvPr id="203" name="Google Shape;203;p27"/>
          <p:cNvPicPr preferRelativeResize="0"/>
          <p:nvPr/>
        </p:nvPicPr>
        <p:blipFill>
          <a:blip r:embed="rId4">
            <a:alphaModFix/>
          </a:blip>
          <a:stretch>
            <a:fillRect/>
          </a:stretch>
        </p:blipFill>
        <p:spPr>
          <a:xfrm>
            <a:off x="9542775" y="3137700"/>
            <a:ext cx="7439025" cy="69860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7"/>
        <p:cNvGrpSpPr/>
        <p:nvPr/>
      </p:nvGrpSpPr>
      <p:grpSpPr>
        <a:xfrm>
          <a:off x="0" y="0"/>
          <a:ext cx="0" cy="0"/>
          <a:chOff x="0" y="0"/>
          <a:chExt cx="0" cy="0"/>
        </a:xfrm>
      </p:grpSpPr>
      <p:sp>
        <p:nvSpPr>
          <p:cNvPr id="208" name="Google Shape;208;p28"/>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UNet </a:t>
            </a:r>
            <a:endParaRPr sz="3800" b="1">
              <a:latin typeface="Times New Roman"/>
              <a:ea typeface="Times New Roman"/>
              <a:cs typeface="Times New Roman"/>
              <a:sym typeface="Times New Roman"/>
            </a:endParaRPr>
          </a:p>
        </p:txBody>
      </p:sp>
      <p:sp>
        <p:nvSpPr>
          <p:cNvPr id="209" name="Google Shape;209;p28"/>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10" name="Google Shape;210;p28"/>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11" name="Google Shape;211;p28"/>
          <p:cNvPicPr preferRelativeResize="0"/>
          <p:nvPr/>
        </p:nvPicPr>
        <p:blipFill>
          <a:blip r:embed="rId3">
            <a:alphaModFix/>
          </a:blip>
          <a:stretch>
            <a:fillRect/>
          </a:stretch>
        </p:blipFill>
        <p:spPr>
          <a:xfrm>
            <a:off x="1006875" y="3137700"/>
            <a:ext cx="8657339" cy="6762525"/>
          </a:xfrm>
          <a:prstGeom prst="rect">
            <a:avLst/>
          </a:prstGeom>
          <a:noFill/>
          <a:ln>
            <a:noFill/>
          </a:ln>
        </p:spPr>
      </p:pic>
      <p:pic>
        <p:nvPicPr>
          <p:cNvPr id="212" name="Google Shape;212;p28"/>
          <p:cNvPicPr preferRelativeResize="0"/>
          <p:nvPr/>
        </p:nvPicPr>
        <p:blipFill>
          <a:blip r:embed="rId4">
            <a:alphaModFix/>
          </a:blip>
          <a:stretch>
            <a:fillRect/>
          </a:stretch>
        </p:blipFill>
        <p:spPr>
          <a:xfrm>
            <a:off x="9816632" y="3137700"/>
            <a:ext cx="7442675" cy="679548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29"/>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Output </a:t>
            </a:r>
            <a:endParaRPr sz="3800" b="1">
              <a:latin typeface="Times New Roman"/>
              <a:ea typeface="Times New Roman"/>
              <a:cs typeface="Times New Roman"/>
              <a:sym typeface="Times New Roman"/>
            </a:endParaRPr>
          </a:p>
        </p:txBody>
      </p:sp>
      <p:sp>
        <p:nvSpPr>
          <p:cNvPr id="218" name="Google Shape;218;p29"/>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19" name="Google Shape;219;p29"/>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20" name="Google Shape;220;p29"/>
          <p:cNvPicPr preferRelativeResize="0"/>
          <p:nvPr/>
        </p:nvPicPr>
        <p:blipFill>
          <a:blip r:embed="rId3">
            <a:alphaModFix/>
          </a:blip>
          <a:stretch>
            <a:fillRect/>
          </a:stretch>
        </p:blipFill>
        <p:spPr>
          <a:xfrm>
            <a:off x="1028700" y="3137700"/>
            <a:ext cx="10984106" cy="68847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0"/>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 Labelling The Channels</a:t>
            </a:r>
            <a:endParaRPr sz="3800" b="1">
              <a:latin typeface="Times New Roman"/>
              <a:ea typeface="Times New Roman"/>
              <a:cs typeface="Times New Roman"/>
              <a:sym typeface="Times New Roman"/>
            </a:endParaRPr>
          </a:p>
        </p:txBody>
      </p:sp>
      <p:sp>
        <p:nvSpPr>
          <p:cNvPr id="226" name="Google Shape;226;p30"/>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27" name="Google Shape;227;p30"/>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28" name="Google Shape;228;p30"/>
          <p:cNvPicPr preferRelativeResize="0"/>
          <p:nvPr/>
        </p:nvPicPr>
        <p:blipFill>
          <a:blip r:embed="rId3">
            <a:alphaModFix/>
          </a:blip>
          <a:stretch>
            <a:fillRect/>
          </a:stretch>
        </p:blipFill>
        <p:spPr>
          <a:xfrm>
            <a:off x="1006875" y="3137700"/>
            <a:ext cx="7575151" cy="6781800"/>
          </a:xfrm>
          <a:prstGeom prst="rect">
            <a:avLst/>
          </a:prstGeom>
          <a:noFill/>
          <a:ln>
            <a:noFill/>
          </a:ln>
        </p:spPr>
      </p:pic>
      <p:pic>
        <p:nvPicPr>
          <p:cNvPr id="229" name="Google Shape;229;p30"/>
          <p:cNvPicPr preferRelativeResize="0"/>
          <p:nvPr/>
        </p:nvPicPr>
        <p:blipFill>
          <a:blip r:embed="rId4">
            <a:alphaModFix/>
          </a:blip>
          <a:stretch>
            <a:fillRect/>
          </a:stretch>
        </p:blipFill>
        <p:spPr>
          <a:xfrm>
            <a:off x="8734425" y="3137700"/>
            <a:ext cx="4306875" cy="159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sp>
        <p:nvSpPr>
          <p:cNvPr id="234" name="Google Shape;234;p31"/>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 Visualizing</a:t>
            </a:r>
            <a:endParaRPr sz="3800" b="1">
              <a:latin typeface="Times New Roman"/>
              <a:ea typeface="Times New Roman"/>
              <a:cs typeface="Times New Roman"/>
              <a:sym typeface="Times New Roman"/>
            </a:endParaRPr>
          </a:p>
        </p:txBody>
      </p:sp>
      <p:sp>
        <p:nvSpPr>
          <p:cNvPr id="235" name="Google Shape;235;p31"/>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36" name="Google Shape;236;p31"/>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37" name="Google Shape;237;p31"/>
          <p:cNvPicPr preferRelativeResize="0"/>
          <p:nvPr/>
        </p:nvPicPr>
        <p:blipFill>
          <a:blip r:embed="rId3">
            <a:alphaModFix/>
          </a:blip>
          <a:stretch>
            <a:fillRect/>
          </a:stretch>
        </p:blipFill>
        <p:spPr>
          <a:xfrm>
            <a:off x="1006875" y="3137700"/>
            <a:ext cx="7794224" cy="6629400"/>
          </a:xfrm>
          <a:prstGeom prst="rect">
            <a:avLst/>
          </a:prstGeom>
          <a:noFill/>
          <a:ln>
            <a:noFill/>
          </a:ln>
        </p:spPr>
      </p:pic>
      <p:pic>
        <p:nvPicPr>
          <p:cNvPr id="238" name="Google Shape;238;p31"/>
          <p:cNvPicPr preferRelativeResize="0"/>
          <p:nvPr/>
        </p:nvPicPr>
        <p:blipFill>
          <a:blip r:embed="rId4">
            <a:alphaModFix/>
          </a:blip>
          <a:stretch>
            <a:fillRect/>
          </a:stretch>
        </p:blipFill>
        <p:spPr>
          <a:xfrm>
            <a:off x="8953500" y="3137700"/>
            <a:ext cx="8283976" cy="662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8" name="Google Shape;98;p14"/>
          <p:cNvSpPr txBox="1"/>
          <p:nvPr/>
        </p:nvSpPr>
        <p:spPr>
          <a:xfrm>
            <a:off x="1006871" y="2171700"/>
            <a:ext cx="15953207" cy="7379392"/>
          </a:xfrm>
          <a:prstGeom prst="rect">
            <a:avLst/>
          </a:prstGeom>
          <a:noFill/>
          <a:ln>
            <a:noFill/>
          </a:ln>
        </p:spPr>
        <p:txBody>
          <a:bodyPr spcFirstLastPara="1" wrap="square" lIns="0" tIns="0" rIns="0" bIns="0" anchor="t" anchorCtr="0">
            <a:spAutoFit/>
          </a:bodyPr>
          <a:lstStyle/>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Motivation</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Objective</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Base Paper</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Problem Statement</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Literature Survey</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Dataset</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Workplan</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Proposed Techniques</a:t>
            </a:r>
            <a:endParaRPr/>
          </a:p>
          <a:p>
            <a:pPr marL="742950" marR="0" lvl="0" indent="-742950" algn="just" rtl="0">
              <a:lnSpc>
                <a:spcPct val="150000"/>
              </a:lnSpc>
              <a:spcBef>
                <a:spcPts val="0"/>
              </a:spcBef>
              <a:spcAft>
                <a:spcPts val="0"/>
              </a:spcAft>
              <a:buClr>
                <a:srgbClr val="000000"/>
              </a:buClr>
              <a:buSzPts val="3600"/>
              <a:buFont typeface="Calibri"/>
              <a:buAutoNum type="arabicPeriod"/>
            </a:pPr>
            <a:r>
              <a:rPr lang="en-IN" sz="3600" b="0" i="0" u="none" strike="noStrike" cap="none">
                <a:solidFill>
                  <a:srgbClr val="000000"/>
                </a:solidFill>
                <a:latin typeface="Times New Roman"/>
                <a:ea typeface="Times New Roman"/>
                <a:cs typeface="Times New Roman"/>
                <a:sym typeface="Times New Roman"/>
              </a:rPr>
              <a:t>References</a:t>
            </a:r>
            <a:endParaRPr sz="3600" b="0" i="0" u="none" strike="noStrike" cap="none">
              <a:solidFill>
                <a:srgbClr val="000000"/>
              </a:solidFill>
              <a:latin typeface="Times New Roman"/>
              <a:ea typeface="Times New Roman"/>
              <a:cs typeface="Times New Roman"/>
              <a:sym typeface="Times New Roman"/>
            </a:endParaRPr>
          </a:p>
        </p:txBody>
      </p:sp>
      <p:sp>
        <p:nvSpPr>
          <p:cNvPr id="99" name="Google Shape;99;p14"/>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AGENDA</a:t>
            </a:r>
            <a:endParaRPr/>
          </a:p>
        </p:txBody>
      </p:sp>
      <p:cxnSp>
        <p:nvCxnSpPr>
          <p:cNvPr id="100" name="Google Shape;100;p14"/>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2"/>
        <p:cNvGrpSpPr/>
        <p:nvPr/>
      </p:nvGrpSpPr>
      <p:grpSpPr>
        <a:xfrm>
          <a:off x="0" y="0"/>
          <a:ext cx="0" cy="0"/>
          <a:chOff x="0" y="0"/>
          <a:chExt cx="0" cy="0"/>
        </a:xfrm>
      </p:grpSpPr>
      <p:sp>
        <p:nvSpPr>
          <p:cNvPr id="243" name="Google Shape;243;p32"/>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 Labelling The Channels</a:t>
            </a:r>
            <a:endParaRPr sz="3800" b="1">
              <a:latin typeface="Times New Roman"/>
              <a:ea typeface="Times New Roman"/>
              <a:cs typeface="Times New Roman"/>
              <a:sym typeface="Times New Roman"/>
            </a:endParaRPr>
          </a:p>
        </p:txBody>
      </p:sp>
      <p:sp>
        <p:nvSpPr>
          <p:cNvPr id="244" name="Google Shape;244;p32"/>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45" name="Google Shape;245;p32"/>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46" name="Google Shape;246;p32"/>
          <p:cNvPicPr preferRelativeResize="0"/>
          <p:nvPr/>
        </p:nvPicPr>
        <p:blipFill>
          <a:blip r:embed="rId3">
            <a:alphaModFix/>
          </a:blip>
          <a:stretch>
            <a:fillRect/>
          </a:stretch>
        </p:blipFill>
        <p:spPr>
          <a:xfrm>
            <a:off x="1028699" y="3137700"/>
            <a:ext cx="9188676" cy="6996901"/>
          </a:xfrm>
          <a:prstGeom prst="rect">
            <a:avLst/>
          </a:prstGeom>
          <a:noFill/>
          <a:ln>
            <a:noFill/>
          </a:ln>
        </p:spPr>
      </p:pic>
      <p:pic>
        <p:nvPicPr>
          <p:cNvPr id="247" name="Google Shape;247;p32"/>
          <p:cNvPicPr preferRelativeResize="0"/>
          <p:nvPr/>
        </p:nvPicPr>
        <p:blipFill>
          <a:blip r:embed="rId4">
            <a:alphaModFix/>
          </a:blip>
          <a:stretch>
            <a:fillRect/>
          </a:stretch>
        </p:blipFill>
        <p:spPr>
          <a:xfrm>
            <a:off x="10369774" y="3137700"/>
            <a:ext cx="6889525" cy="699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34"/>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 Validating</a:t>
            </a:r>
            <a:endParaRPr sz="3800" b="1">
              <a:latin typeface="Times New Roman"/>
              <a:ea typeface="Times New Roman"/>
              <a:cs typeface="Times New Roman"/>
              <a:sym typeface="Times New Roman"/>
            </a:endParaRPr>
          </a:p>
        </p:txBody>
      </p:sp>
      <p:sp>
        <p:nvSpPr>
          <p:cNvPr id="262" name="Google Shape;262;p34"/>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63" name="Google Shape;263;p34"/>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65" name="Google Shape;265;p34"/>
          <p:cNvPicPr preferRelativeResize="0"/>
          <p:nvPr/>
        </p:nvPicPr>
        <p:blipFill>
          <a:blip r:embed="rId3">
            <a:alphaModFix/>
          </a:blip>
          <a:stretch>
            <a:fillRect/>
          </a:stretch>
        </p:blipFill>
        <p:spPr>
          <a:xfrm>
            <a:off x="11395282" y="7301701"/>
            <a:ext cx="6314870" cy="2504969"/>
          </a:xfrm>
          <a:prstGeom prst="rect">
            <a:avLst/>
          </a:prstGeom>
          <a:noFill/>
          <a:ln>
            <a:noFill/>
          </a:ln>
        </p:spPr>
      </p:pic>
      <p:pic>
        <p:nvPicPr>
          <p:cNvPr id="3" name="Picture 2">
            <a:extLst>
              <a:ext uri="{FF2B5EF4-FFF2-40B4-BE49-F238E27FC236}">
                <a16:creationId xmlns:a16="http://schemas.microsoft.com/office/drawing/2014/main" id="{BECCED17-1FF3-1407-5447-E4E2D7681121}"/>
              </a:ext>
            </a:extLst>
          </p:cNvPr>
          <p:cNvPicPr>
            <a:picLocks noChangeAspect="1"/>
          </p:cNvPicPr>
          <p:nvPr/>
        </p:nvPicPr>
        <p:blipFill>
          <a:blip r:embed="rId4"/>
          <a:stretch>
            <a:fillRect/>
          </a:stretch>
        </p:blipFill>
        <p:spPr>
          <a:xfrm>
            <a:off x="7587093" y="7111979"/>
            <a:ext cx="3808189" cy="2828304"/>
          </a:xfrm>
          <a:prstGeom prst="rect">
            <a:avLst/>
          </a:prstGeom>
        </p:spPr>
      </p:pic>
      <p:pic>
        <p:nvPicPr>
          <p:cNvPr id="5" name="Picture 4">
            <a:extLst>
              <a:ext uri="{FF2B5EF4-FFF2-40B4-BE49-F238E27FC236}">
                <a16:creationId xmlns:a16="http://schemas.microsoft.com/office/drawing/2014/main" id="{809FA8BB-3BF0-5D13-2FA1-42879DAB00DA}"/>
              </a:ext>
            </a:extLst>
          </p:cNvPr>
          <p:cNvPicPr>
            <a:picLocks noChangeAspect="1"/>
          </p:cNvPicPr>
          <p:nvPr/>
        </p:nvPicPr>
        <p:blipFill>
          <a:blip r:embed="rId5"/>
          <a:stretch>
            <a:fillRect/>
          </a:stretch>
        </p:blipFill>
        <p:spPr>
          <a:xfrm>
            <a:off x="1028695" y="3133069"/>
            <a:ext cx="4930567" cy="5845047"/>
          </a:xfrm>
          <a:prstGeom prst="rect">
            <a:avLst/>
          </a:prstGeom>
        </p:spPr>
      </p:pic>
      <p:pic>
        <p:nvPicPr>
          <p:cNvPr id="7" name="Picture 6">
            <a:extLst>
              <a:ext uri="{FF2B5EF4-FFF2-40B4-BE49-F238E27FC236}">
                <a16:creationId xmlns:a16="http://schemas.microsoft.com/office/drawing/2014/main" id="{E0482DA8-D3FA-93F1-23B8-271AF6205A4F}"/>
              </a:ext>
            </a:extLst>
          </p:cNvPr>
          <p:cNvPicPr>
            <a:picLocks noChangeAspect="1"/>
          </p:cNvPicPr>
          <p:nvPr/>
        </p:nvPicPr>
        <p:blipFill>
          <a:blip r:embed="rId6"/>
          <a:stretch>
            <a:fillRect/>
          </a:stretch>
        </p:blipFill>
        <p:spPr>
          <a:xfrm>
            <a:off x="8003223" y="3133069"/>
            <a:ext cx="5624047" cy="37798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1"/>
        <p:cNvGrpSpPr/>
        <p:nvPr/>
      </p:nvGrpSpPr>
      <p:grpSpPr>
        <a:xfrm>
          <a:off x="0" y="0"/>
          <a:ext cx="0" cy="0"/>
          <a:chOff x="0" y="0"/>
          <a:chExt cx="0" cy="0"/>
        </a:xfrm>
      </p:grpSpPr>
      <p:sp>
        <p:nvSpPr>
          <p:cNvPr id="252" name="Google Shape;252;p33"/>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 Results</a:t>
            </a:r>
            <a:endParaRPr sz="3800" b="1">
              <a:latin typeface="Times New Roman"/>
              <a:ea typeface="Times New Roman"/>
              <a:cs typeface="Times New Roman"/>
              <a:sym typeface="Times New Roman"/>
            </a:endParaRPr>
          </a:p>
        </p:txBody>
      </p:sp>
      <p:sp>
        <p:nvSpPr>
          <p:cNvPr id="253" name="Google Shape;253;p33"/>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54" name="Google Shape;254;p33"/>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55" name="Google Shape;255;p33"/>
          <p:cNvPicPr preferRelativeResize="0"/>
          <p:nvPr/>
        </p:nvPicPr>
        <p:blipFill>
          <a:blip r:embed="rId3">
            <a:alphaModFix/>
          </a:blip>
          <a:stretch>
            <a:fillRect/>
          </a:stretch>
        </p:blipFill>
        <p:spPr>
          <a:xfrm>
            <a:off x="1006875" y="3137700"/>
            <a:ext cx="6546227" cy="6996900"/>
          </a:xfrm>
          <a:prstGeom prst="rect">
            <a:avLst/>
          </a:prstGeom>
          <a:noFill/>
          <a:ln>
            <a:noFill/>
          </a:ln>
        </p:spPr>
      </p:pic>
      <p:pic>
        <p:nvPicPr>
          <p:cNvPr id="256" name="Google Shape;256;p33"/>
          <p:cNvPicPr preferRelativeResize="0"/>
          <p:nvPr/>
        </p:nvPicPr>
        <p:blipFill>
          <a:blip r:embed="rId4">
            <a:alphaModFix/>
          </a:blip>
          <a:stretch>
            <a:fillRect/>
          </a:stretch>
        </p:blipFill>
        <p:spPr>
          <a:xfrm>
            <a:off x="7705502" y="3137700"/>
            <a:ext cx="10415344" cy="6996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35"/>
          <p:cNvSpPr txBox="1"/>
          <p:nvPr/>
        </p:nvSpPr>
        <p:spPr>
          <a:xfrm>
            <a:off x="1028695" y="2400300"/>
            <a:ext cx="15953100" cy="585000"/>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800" b="1">
                <a:latin typeface="Times New Roman"/>
                <a:ea typeface="Times New Roman"/>
                <a:cs typeface="Times New Roman"/>
                <a:sym typeface="Times New Roman"/>
              </a:rPr>
              <a:t> Marching Cube Algorithm</a:t>
            </a:r>
            <a:endParaRPr sz="3800" b="1">
              <a:latin typeface="Times New Roman"/>
              <a:ea typeface="Times New Roman"/>
              <a:cs typeface="Times New Roman"/>
              <a:sym typeface="Times New Roman"/>
            </a:endParaRPr>
          </a:p>
        </p:txBody>
      </p:sp>
      <p:sp>
        <p:nvSpPr>
          <p:cNvPr id="271" name="Google Shape;271;p35"/>
          <p:cNvSpPr txBox="1"/>
          <p:nvPr/>
        </p:nvSpPr>
        <p:spPr>
          <a:xfrm>
            <a:off x="1006871" y="942975"/>
            <a:ext cx="16230600" cy="137220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Implementation</a:t>
            </a:r>
            <a:endParaRPr sz="3714" b="1">
              <a:solidFill>
                <a:srgbClr val="2B2C30"/>
              </a:solidFill>
              <a:latin typeface="Public Sans"/>
              <a:ea typeface="Public Sans"/>
              <a:cs typeface="Public Sans"/>
              <a:sym typeface="Public Sans"/>
            </a:endParaRPr>
          </a:p>
          <a:p>
            <a:pPr marL="0" marR="0" lvl="0" indent="0" algn="l" rtl="0">
              <a:lnSpc>
                <a:spcPct val="140010"/>
              </a:lnSpc>
              <a:spcBef>
                <a:spcPts val="0"/>
              </a:spcBef>
              <a:spcAft>
                <a:spcPts val="0"/>
              </a:spcAft>
              <a:buNone/>
            </a:pPr>
            <a:endParaRPr sz="3714" b="1">
              <a:solidFill>
                <a:srgbClr val="2B2C30"/>
              </a:solidFill>
              <a:latin typeface="Public Sans"/>
              <a:ea typeface="Public Sans"/>
              <a:cs typeface="Public Sans"/>
              <a:sym typeface="Public Sans"/>
            </a:endParaRPr>
          </a:p>
        </p:txBody>
      </p:sp>
      <p:cxnSp>
        <p:nvCxnSpPr>
          <p:cNvPr id="272" name="Google Shape;272;p35"/>
          <p:cNvCxnSpPr/>
          <p:nvPr/>
        </p:nvCxnSpPr>
        <p:spPr>
          <a:xfrm rot="10800000" flipH="1">
            <a:off x="1028695" y="1760870"/>
            <a:ext cx="16230600" cy="38400"/>
          </a:xfrm>
          <a:prstGeom prst="straightConnector1">
            <a:avLst/>
          </a:prstGeom>
          <a:noFill/>
          <a:ln w="9525" cap="flat" cmpd="sng">
            <a:solidFill>
              <a:srgbClr val="2B2C30"/>
            </a:solidFill>
            <a:prstDash val="solid"/>
            <a:round/>
            <a:headEnd type="none" w="sm" len="sm"/>
            <a:tailEnd type="none" w="sm" len="sm"/>
          </a:ln>
        </p:spPr>
      </p:cxnSp>
      <p:pic>
        <p:nvPicPr>
          <p:cNvPr id="273" name="Google Shape;273;p35"/>
          <p:cNvPicPr preferRelativeResize="0"/>
          <p:nvPr/>
        </p:nvPicPr>
        <p:blipFill>
          <a:blip r:embed="rId3">
            <a:alphaModFix/>
          </a:blip>
          <a:stretch>
            <a:fillRect/>
          </a:stretch>
        </p:blipFill>
        <p:spPr>
          <a:xfrm>
            <a:off x="1006876" y="3137700"/>
            <a:ext cx="5607160" cy="6996900"/>
          </a:xfrm>
          <a:prstGeom prst="rect">
            <a:avLst/>
          </a:prstGeom>
          <a:noFill/>
          <a:ln>
            <a:noFill/>
          </a:ln>
        </p:spPr>
      </p:pic>
      <p:pic>
        <p:nvPicPr>
          <p:cNvPr id="274" name="Google Shape;274;p35"/>
          <p:cNvPicPr preferRelativeResize="0"/>
          <p:nvPr/>
        </p:nvPicPr>
        <p:blipFill>
          <a:blip r:embed="rId4">
            <a:alphaModFix/>
          </a:blip>
          <a:stretch>
            <a:fillRect/>
          </a:stretch>
        </p:blipFill>
        <p:spPr>
          <a:xfrm>
            <a:off x="8649775" y="3290100"/>
            <a:ext cx="7127989" cy="699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8"/>
        <p:cNvGrpSpPr/>
        <p:nvPr/>
      </p:nvGrpSpPr>
      <p:grpSpPr>
        <a:xfrm>
          <a:off x="0" y="0"/>
          <a:ext cx="0" cy="0"/>
          <a:chOff x="0" y="0"/>
          <a:chExt cx="0" cy="0"/>
        </a:xfrm>
      </p:grpSpPr>
      <p:sp>
        <p:nvSpPr>
          <p:cNvPr id="279" name="Google Shape;279;p36"/>
          <p:cNvSpPr txBox="1"/>
          <p:nvPr/>
        </p:nvSpPr>
        <p:spPr>
          <a:xfrm>
            <a:off x="1006871" y="1799270"/>
            <a:ext cx="10727929" cy="6570517"/>
          </a:xfrm>
          <a:prstGeom prst="rect">
            <a:avLst/>
          </a:prstGeom>
          <a:noFill/>
          <a:ln>
            <a:noFill/>
          </a:ln>
        </p:spPr>
        <p:txBody>
          <a:bodyPr spcFirstLastPara="1" wrap="square" lIns="0" tIns="0" rIns="0" bIns="0" anchor="t" anchorCtr="0">
            <a:spAutoFit/>
          </a:bodyPr>
          <a:lstStyle/>
          <a:p>
            <a:pPr marL="0" marR="0" lvl="0" indent="0" algn="l" rtl="0">
              <a:lnSpc>
                <a:spcPct val="115000"/>
              </a:lnSpc>
              <a:spcBef>
                <a:spcPts val="0"/>
              </a:spcBef>
              <a:spcAft>
                <a:spcPts val="0"/>
              </a:spcAft>
              <a:buNone/>
            </a:pPr>
            <a:r>
              <a:rPr lang="en-IN" sz="3400">
                <a:solidFill>
                  <a:srgbClr val="000000"/>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3400" b="1">
                <a:solidFill>
                  <a:srgbClr val="000000"/>
                </a:solidFill>
                <a:latin typeface="Times New Roman"/>
                <a:ea typeface="Times New Roman"/>
                <a:cs typeface="Times New Roman"/>
                <a:sym typeface="Times New Roman"/>
              </a:rPr>
              <a:t>2) </a:t>
            </a:r>
            <a:r>
              <a:rPr lang="en-IN" sz="3400" b="1" u="sng">
                <a:solidFill>
                  <a:srgbClr val="000000"/>
                </a:solidFill>
                <a:latin typeface="Times New Roman"/>
                <a:ea typeface="Times New Roman"/>
                <a:cs typeface="Times New Roman"/>
                <a:sym typeface="Times New Roman"/>
              </a:rPr>
              <a:t>Generation Of Potential Fracture Areas</a:t>
            </a:r>
            <a:endParaRPr sz="3400" b="1" u="sng">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3400">
                <a:solidFill>
                  <a:srgbClr val="000000"/>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r>
              <a:rPr lang="en-IN" sz="3400">
                <a:solidFill>
                  <a:srgbClr val="000000"/>
                </a:solidFill>
                <a:latin typeface="Times New Roman"/>
                <a:ea typeface="Times New Roman"/>
                <a:cs typeface="Times New Roman"/>
                <a:sym typeface="Times New Roman"/>
              </a:rPr>
              <a:t>The density-based cluster algorithm DBSCAN is employed to automatically detect the fracture area points with higher density. DBSCAN defines areas with a sufficient point cloud density in the neighbourhood as clusters, and other areas as noise, which depends on two parameters: the maximum radius if the cluster E and the minimum number of points in the radius, minPts.</a:t>
            </a:r>
            <a:endParaRPr sz="3400">
              <a:solidFill>
                <a:schemeClr val="dk1"/>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3400">
                <a:solidFill>
                  <a:srgbClr val="000000"/>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p:txBody>
      </p:sp>
      <p:sp>
        <p:nvSpPr>
          <p:cNvPr id="280" name="Google Shape;280;p36"/>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PROPOSED METHODOLOGY</a:t>
            </a:r>
            <a:endParaRPr/>
          </a:p>
        </p:txBody>
      </p:sp>
      <p:cxnSp>
        <p:nvCxnSpPr>
          <p:cNvPr id="281" name="Google Shape;281;p36"/>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pic>
        <p:nvPicPr>
          <p:cNvPr id="282" name="Google Shape;282;p36"/>
          <p:cNvPicPr preferRelativeResize="0"/>
          <p:nvPr/>
        </p:nvPicPr>
        <p:blipFill rotWithShape="1">
          <a:blip r:embed="rId3">
            <a:alphaModFix/>
          </a:blip>
          <a:srcRect l="20000" t="24831" r="52082" b="14659"/>
          <a:stretch/>
        </p:blipFill>
        <p:spPr>
          <a:xfrm>
            <a:off x="12132071" y="2552700"/>
            <a:ext cx="5105400" cy="6224618"/>
          </a:xfrm>
          <a:prstGeom prst="rect">
            <a:avLst/>
          </a:prstGeom>
          <a:noFill/>
          <a:ln>
            <a:noFill/>
          </a:ln>
        </p:spPr>
      </p:pic>
      <p:pic>
        <p:nvPicPr>
          <p:cNvPr id="283" name="Google Shape;283;p36"/>
          <p:cNvPicPr preferRelativeResize="0"/>
          <p:nvPr/>
        </p:nvPicPr>
        <p:blipFill rotWithShape="1">
          <a:blip r:embed="rId4">
            <a:alphaModFix/>
          </a:blip>
          <a:srcRect/>
          <a:stretch/>
        </p:blipFill>
        <p:spPr>
          <a:xfrm>
            <a:off x="1050529" y="7666255"/>
            <a:ext cx="10699205" cy="16429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37"/>
          <p:cNvSpPr txBox="1"/>
          <p:nvPr/>
        </p:nvSpPr>
        <p:spPr>
          <a:xfrm>
            <a:off x="1006871" y="2476500"/>
            <a:ext cx="15953207" cy="696947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3400" b="1">
                <a:solidFill>
                  <a:srgbClr val="000000"/>
                </a:solidFill>
                <a:latin typeface="Times New Roman"/>
                <a:ea typeface="Times New Roman"/>
                <a:cs typeface="Times New Roman"/>
                <a:sym typeface="Times New Roman"/>
              </a:rPr>
              <a:t>3) </a:t>
            </a:r>
            <a:r>
              <a:rPr lang="en-IN" sz="3400" b="1" u="sng">
                <a:solidFill>
                  <a:srgbClr val="000000"/>
                </a:solidFill>
                <a:latin typeface="Times New Roman"/>
                <a:ea typeface="Times New Roman"/>
                <a:cs typeface="Times New Roman"/>
                <a:sym typeface="Times New Roman"/>
              </a:rPr>
              <a:t>Extraction Of Fracture Zone In The Image Domain.</a:t>
            </a:r>
            <a:endParaRPr sz="3400" b="1" u="sng">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IN" sz="3400">
                <a:solidFill>
                  <a:srgbClr val="000000"/>
                </a:solidFill>
                <a:latin typeface="Times New Roman"/>
                <a:ea typeface="Times New Roman"/>
                <a:cs typeface="Times New Roman"/>
                <a:sym typeface="Times New Roman"/>
              </a:rPr>
              <a:t> </a:t>
            </a:r>
            <a:endParaRPr sz="340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3400"/>
              <a:buFont typeface="Arial"/>
              <a:buChar char="•"/>
            </a:pPr>
            <a:r>
              <a:rPr lang="en-IN" sz="3400">
                <a:solidFill>
                  <a:srgbClr val="000000"/>
                </a:solidFill>
                <a:latin typeface="Times New Roman"/>
                <a:ea typeface="Times New Roman"/>
                <a:cs typeface="Times New Roman"/>
                <a:sym typeface="Times New Roman"/>
              </a:rPr>
              <a:t>For the left and right innominate bones, one is used as the target point cloud, the other is flipped along the sacral symmetry plane Omega and used as the source point cloud. </a:t>
            </a:r>
            <a:endParaRPr sz="3400">
              <a:solidFill>
                <a:schemeClr val="dk1"/>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3400"/>
              <a:buFont typeface="Arial"/>
              <a:buChar char="•"/>
            </a:pPr>
            <a:r>
              <a:rPr lang="en-IN" sz="3400">
                <a:solidFill>
                  <a:srgbClr val="000000"/>
                </a:solidFill>
                <a:latin typeface="Times New Roman"/>
                <a:ea typeface="Times New Roman"/>
                <a:cs typeface="Times New Roman"/>
                <a:sym typeface="Times New Roman"/>
              </a:rPr>
              <a:t>Next, the </a:t>
            </a:r>
            <a:r>
              <a:rPr lang="en-IN" sz="3400" b="1">
                <a:solidFill>
                  <a:srgbClr val="000000"/>
                </a:solidFill>
                <a:latin typeface="Times New Roman"/>
                <a:ea typeface="Times New Roman"/>
                <a:cs typeface="Times New Roman"/>
                <a:sym typeface="Times New Roman"/>
              </a:rPr>
              <a:t>Iterative Closest Point (ICP) algorithm </a:t>
            </a:r>
            <a:r>
              <a:rPr lang="en-IN" sz="3400">
                <a:solidFill>
                  <a:srgbClr val="000000"/>
                </a:solidFill>
                <a:latin typeface="Times New Roman"/>
                <a:ea typeface="Times New Roman"/>
                <a:cs typeface="Times New Roman"/>
                <a:sym typeface="Times New Roman"/>
              </a:rPr>
              <a:t>will be applied to compute the spatial transformation matrix M, which will be used to rotate and translate the flipped source image to obtain the transformed image that is aligned with the source image in the pelvic region. </a:t>
            </a:r>
            <a:endParaRPr sz="3400">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3400">
              <a:solidFill>
                <a:schemeClr val="dk1"/>
              </a:solidFill>
              <a:latin typeface="Times New Roman"/>
              <a:ea typeface="Times New Roman"/>
              <a:cs typeface="Times New Roman"/>
              <a:sym typeface="Times New Roman"/>
            </a:endParaRPr>
          </a:p>
        </p:txBody>
      </p:sp>
      <p:sp>
        <p:nvSpPr>
          <p:cNvPr id="289" name="Google Shape;289;p37"/>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PROPOSED METHODOLOGY</a:t>
            </a:r>
            <a:endParaRPr/>
          </a:p>
        </p:txBody>
      </p:sp>
      <p:cxnSp>
        <p:nvCxnSpPr>
          <p:cNvPr id="290" name="Google Shape;290;p37"/>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34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980970" y="-26789"/>
            <a:ext cx="12515055" cy="1470025"/>
          </a:xfrm>
        </p:spPr>
        <p:txBody>
          <a:bodyPr/>
          <a:lstStyle/>
          <a:p>
            <a:pPr algn="l"/>
            <a:r>
              <a:rPr lang="en-IN" dirty="0"/>
              <a:t>CT IMAGE ITERATED THROUGH IMAGES</a:t>
            </a:r>
          </a:p>
        </p:txBody>
      </p:sp>
      <p:sp>
        <p:nvSpPr>
          <p:cNvPr id="9" name="Title 1">
            <a:extLst>
              <a:ext uri="{FF2B5EF4-FFF2-40B4-BE49-F238E27FC236}">
                <a16:creationId xmlns:a16="http://schemas.microsoft.com/office/drawing/2014/main" id="{73EC2C1F-A085-1E5E-E1CA-AB988D5EF21C}"/>
              </a:ext>
            </a:extLst>
          </p:cNvPr>
          <p:cNvSpPr txBox="1">
            <a:spLocks/>
          </p:cNvSpPr>
          <p:nvPr/>
        </p:nvSpPr>
        <p:spPr>
          <a:xfrm>
            <a:off x="1667988" y="884545"/>
            <a:ext cx="13496026" cy="147002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Left Segmented Bone</a:t>
            </a:r>
          </a:p>
        </p:txBody>
      </p:sp>
      <p:sp>
        <p:nvSpPr>
          <p:cNvPr id="10" name="Title 1">
            <a:extLst>
              <a:ext uri="{FF2B5EF4-FFF2-40B4-BE49-F238E27FC236}">
                <a16:creationId xmlns:a16="http://schemas.microsoft.com/office/drawing/2014/main" id="{16E89534-8864-9214-C5FE-377A2CABFA53}"/>
              </a:ext>
            </a:extLst>
          </p:cNvPr>
          <p:cNvSpPr txBox="1">
            <a:spLocks/>
          </p:cNvSpPr>
          <p:nvPr/>
        </p:nvSpPr>
        <p:spPr>
          <a:xfrm>
            <a:off x="1622993" y="5396263"/>
            <a:ext cx="13496026" cy="147002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Right Segmented Bone</a:t>
            </a:r>
          </a:p>
        </p:txBody>
      </p:sp>
      <p:pic>
        <p:nvPicPr>
          <p:cNvPr id="7" name="Picture 6">
            <a:extLst>
              <a:ext uri="{FF2B5EF4-FFF2-40B4-BE49-F238E27FC236}">
                <a16:creationId xmlns:a16="http://schemas.microsoft.com/office/drawing/2014/main" id="{225436F7-BA0A-9D34-CD0E-5942D6611B09}"/>
              </a:ext>
            </a:extLst>
          </p:cNvPr>
          <p:cNvPicPr>
            <a:picLocks noChangeAspect="1"/>
          </p:cNvPicPr>
          <p:nvPr/>
        </p:nvPicPr>
        <p:blipFill>
          <a:blip r:embed="rId2"/>
          <a:stretch>
            <a:fillRect/>
          </a:stretch>
        </p:blipFill>
        <p:spPr>
          <a:xfrm>
            <a:off x="9144000" y="2120370"/>
            <a:ext cx="7171719" cy="3358186"/>
          </a:xfrm>
          <a:prstGeom prst="rect">
            <a:avLst/>
          </a:prstGeom>
        </p:spPr>
      </p:pic>
      <p:pic>
        <p:nvPicPr>
          <p:cNvPr id="13" name="Picture 12">
            <a:extLst>
              <a:ext uri="{FF2B5EF4-FFF2-40B4-BE49-F238E27FC236}">
                <a16:creationId xmlns:a16="http://schemas.microsoft.com/office/drawing/2014/main" id="{52B420AE-AF4A-B643-E055-377A2A246EBC}"/>
              </a:ext>
            </a:extLst>
          </p:cNvPr>
          <p:cNvPicPr>
            <a:picLocks noChangeAspect="1"/>
          </p:cNvPicPr>
          <p:nvPr/>
        </p:nvPicPr>
        <p:blipFill>
          <a:blip r:embed="rId3"/>
          <a:stretch>
            <a:fillRect/>
          </a:stretch>
        </p:blipFill>
        <p:spPr>
          <a:xfrm>
            <a:off x="980971" y="2233838"/>
            <a:ext cx="6572588" cy="3144842"/>
          </a:xfrm>
          <a:prstGeom prst="rect">
            <a:avLst/>
          </a:prstGeom>
        </p:spPr>
      </p:pic>
      <p:pic>
        <p:nvPicPr>
          <p:cNvPr id="16" name="Picture 15">
            <a:extLst>
              <a:ext uri="{FF2B5EF4-FFF2-40B4-BE49-F238E27FC236}">
                <a16:creationId xmlns:a16="http://schemas.microsoft.com/office/drawing/2014/main" id="{A4D5D1F0-7C78-A604-78FF-D69B8C18A81F}"/>
              </a:ext>
            </a:extLst>
          </p:cNvPr>
          <p:cNvPicPr>
            <a:picLocks noChangeAspect="1"/>
          </p:cNvPicPr>
          <p:nvPr/>
        </p:nvPicPr>
        <p:blipFill>
          <a:blip r:embed="rId4"/>
          <a:stretch>
            <a:fillRect/>
          </a:stretch>
        </p:blipFill>
        <p:spPr>
          <a:xfrm>
            <a:off x="1019073" y="6727973"/>
            <a:ext cx="6534486" cy="3143412"/>
          </a:xfrm>
          <a:prstGeom prst="rect">
            <a:avLst/>
          </a:prstGeom>
        </p:spPr>
      </p:pic>
      <p:pic>
        <p:nvPicPr>
          <p:cNvPr id="18" name="Picture 17">
            <a:extLst>
              <a:ext uri="{FF2B5EF4-FFF2-40B4-BE49-F238E27FC236}">
                <a16:creationId xmlns:a16="http://schemas.microsoft.com/office/drawing/2014/main" id="{2F5C199B-5E21-C2CC-3849-B5F5AA2B462F}"/>
              </a:ext>
            </a:extLst>
          </p:cNvPr>
          <p:cNvPicPr>
            <a:picLocks noChangeAspect="1"/>
          </p:cNvPicPr>
          <p:nvPr/>
        </p:nvPicPr>
        <p:blipFill>
          <a:blip r:embed="rId5"/>
          <a:stretch>
            <a:fillRect/>
          </a:stretch>
        </p:blipFill>
        <p:spPr>
          <a:xfrm>
            <a:off x="9345842" y="6727973"/>
            <a:ext cx="6759011" cy="3143412"/>
          </a:xfrm>
          <a:prstGeom prst="rect">
            <a:avLst/>
          </a:prstGeom>
        </p:spPr>
      </p:pic>
      <p:cxnSp>
        <p:nvCxnSpPr>
          <p:cNvPr id="19" name="Google Shape;272;p35">
            <a:extLst>
              <a:ext uri="{FF2B5EF4-FFF2-40B4-BE49-F238E27FC236}">
                <a16:creationId xmlns:a16="http://schemas.microsoft.com/office/drawing/2014/main" id="{9AB58712-0960-A33F-DD6D-BDB55FA71D7D}"/>
              </a:ext>
            </a:extLst>
          </p:cNvPr>
          <p:cNvCxnSpPr/>
          <p:nvPr/>
        </p:nvCxnSpPr>
        <p:spPr>
          <a:xfrm rot="10800000" flipH="1">
            <a:off x="980971" y="1105263"/>
            <a:ext cx="16230600" cy="38400"/>
          </a:xfrm>
          <a:prstGeom prst="straightConnector1">
            <a:avLst/>
          </a:prstGeom>
          <a:noFill/>
          <a:ln w="9525" cap="flat" cmpd="sng">
            <a:solidFill>
              <a:srgbClr val="2B2C30"/>
            </a:solidFill>
            <a:prstDash val="solid"/>
            <a:round/>
            <a:headEnd type="none" w="sm" len="sm"/>
            <a:tailEnd type="none" w="sm" len="sm"/>
          </a:ln>
        </p:spPr>
      </p:cxnSp>
    </p:spTree>
    <p:extLst>
      <p:ext uri="{BB962C8B-B14F-4D97-AF65-F5344CB8AC3E}">
        <p14:creationId xmlns:p14="http://schemas.microsoft.com/office/powerpoint/2010/main" val="218938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1028700" y="0"/>
            <a:ext cx="13496026" cy="1470025"/>
          </a:xfrm>
        </p:spPr>
        <p:txBody>
          <a:bodyPr/>
          <a:lstStyle/>
          <a:p>
            <a:pPr algn="l"/>
            <a:r>
              <a:rPr lang="en-IN" dirty="0"/>
              <a:t>CT IMAGE ITERATED THROUGH SLICES</a:t>
            </a:r>
          </a:p>
        </p:txBody>
      </p:sp>
      <p:pic>
        <p:nvPicPr>
          <p:cNvPr id="6" name="Picture 5">
            <a:extLst>
              <a:ext uri="{FF2B5EF4-FFF2-40B4-BE49-F238E27FC236}">
                <a16:creationId xmlns:a16="http://schemas.microsoft.com/office/drawing/2014/main" id="{97F6C6FE-BBC9-1F86-E931-4B224D884A1B}"/>
              </a:ext>
            </a:extLst>
          </p:cNvPr>
          <p:cNvPicPr>
            <a:picLocks noChangeAspect="1"/>
          </p:cNvPicPr>
          <p:nvPr/>
        </p:nvPicPr>
        <p:blipFill>
          <a:blip r:embed="rId2"/>
          <a:stretch>
            <a:fillRect/>
          </a:stretch>
        </p:blipFill>
        <p:spPr>
          <a:xfrm>
            <a:off x="752359" y="2233800"/>
            <a:ext cx="6845652" cy="3162463"/>
          </a:xfrm>
          <a:prstGeom prst="rect">
            <a:avLst/>
          </a:prstGeom>
        </p:spPr>
      </p:pic>
      <p:pic>
        <p:nvPicPr>
          <p:cNvPr id="8" name="Picture 7">
            <a:extLst>
              <a:ext uri="{FF2B5EF4-FFF2-40B4-BE49-F238E27FC236}">
                <a16:creationId xmlns:a16="http://schemas.microsoft.com/office/drawing/2014/main" id="{2AE4E93A-9657-14AD-A43B-EBBCFAEA9FCF}"/>
              </a:ext>
            </a:extLst>
          </p:cNvPr>
          <p:cNvPicPr>
            <a:picLocks noChangeAspect="1"/>
          </p:cNvPicPr>
          <p:nvPr/>
        </p:nvPicPr>
        <p:blipFill>
          <a:blip r:embed="rId3"/>
          <a:stretch>
            <a:fillRect/>
          </a:stretch>
        </p:blipFill>
        <p:spPr>
          <a:xfrm>
            <a:off x="9144000" y="2233800"/>
            <a:ext cx="6845652" cy="3296561"/>
          </a:xfrm>
          <a:prstGeom prst="rect">
            <a:avLst/>
          </a:prstGeom>
        </p:spPr>
      </p:pic>
      <p:sp>
        <p:nvSpPr>
          <p:cNvPr id="9" name="Title 1">
            <a:extLst>
              <a:ext uri="{FF2B5EF4-FFF2-40B4-BE49-F238E27FC236}">
                <a16:creationId xmlns:a16="http://schemas.microsoft.com/office/drawing/2014/main" id="{73EC2C1F-A085-1E5E-E1CA-AB988D5EF21C}"/>
              </a:ext>
            </a:extLst>
          </p:cNvPr>
          <p:cNvSpPr txBox="1">
            <a:spLocks/>
          </p:cNvSpPr>
          <p:nvPr/>
        </p:nvSpPr>
        <p:spPr>
          <a:xfrm>
            <a:off x="1667988" y="884545"/>
            <a:ext cx="13496026" cy="147002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Left Segmented Bone</a:t>
            </a:r>
          </a:p>
        </p:txBody>
      </p:sp>
      <p:sp>
        <p:nvSpPr>
          <p:cNvPr id="10" name="Title 1">
            <a:extLst>
              <a:ext uri="{FF2B5EF4-FFF2-40B4-BE49-F238E27FC236}">
                <a16:creationId xmlns:a16="http://schemas.microsoft.com/office/drawing/2014/main" id="{16E89534-8864-9214-C5FE-377A2CABFA53}"/>
              </a:ext>
            </a:extLst>
          </p:cNvPr>
          <p:cNvSpPr txBox="1">
            <a:spLocks/>
          </p:cNvSpPr>
          <p:nvPr/>
        </p:nvSpPr>
        <p:spPr>
          <a:xfrm>
            <a:off x="1622993" y="5396263"/>
            <a:ext cx="13496026" cy="147002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Right Segmented Bone</a:t>
            </a:r>
          </a:p>
        </p:txBody>
      </p:sp>
      <p:pic>
        <p:nvPicPr>
          <p:cNvPr id="12" name="Picture 11">
            <a:extLst>
              <a:ext uri="{FF2B5EF4-FFF2-40B4-BE49-F238E27FC236}">
                <a16:creationId xmlns:a16="http://schemas.microsoft.com/office/drawing/2014/main" id="{E3E52C7B-B29D-F5B0-7B85-243F207DEB9D}"/>
              </a:ext>
            </a:extLst>
          </p:cNvPr>
          <p:cNvPicPr>
            <a:picLocks noChangeAspect="1"/>
          </p:cNvPicPr>
          <p:nvPr/>
        </p:nvPicPr>
        <p:blipFill>
          <a:blip r:embed="rId4"/>
          <a:stretch>
            <a:fillRect/>
          </a:stretch>
        </p:blipFill>
        <p:spPr>
          <a:xfrm>
            <a:off x="752359" y="6847199"/>
            <a:ext cx="6801200" cy="3181514"/>
          </a:xfrm>
          <a:prstGeom prst="rect">
            <a:avLst/>
          </a:prstGeom>
        </p:spPr>
      </p:pic>
      <p:pic>
        <p:nvPicPr>
          <p:cNvPr id="14" name="Picture 13">
            <a:extLst>
              <a:ext uri="{FF2B5EF4-FFF2-40B4-BE49-F238E27FC236}">
                <a16:creationId xmlns:a16="http://schemas.microsoft.com/office/drawing/2014/main" id="{55AD0F6E-E47F-A0DE-FD04-710164E20018}"/>
              </a:ext>
            </a:extLst>
          </p:cNvPr>
          <p:cNvPicPr>
            <a:picLocks noChangeAspect="1"/>
          </p:cNvPicPr>
          <p:nvPr/>
        </p:nvPicPr>
        <p:blipFill>
          <a:blip r:embed="rId5"/>
          <a:stretch>
            <a:fillRect/>
          </a:stretch>
        </p:blipFill>
        <p:spPr>
          <a:xfrm>
            <a:off x="9328159" y="7000348"/>
            <a:ext cx="6477333" cy="3143412"/>
          </a:xfrm>
          <a:prstGeom prst="rect">
            <a:avLst/>
          </a:prstGeom>
        </p:spPr>
      </p:pic>
      <p:cxnSp>
        <p:nvCxnSpPr>
          <p:cNvPr id="15" name="Google Shape;272;p35">
            <a:extLst>
              <a:ext uri="{FF2B5EF4-FFF2-40B4-BE49-F238E27FC236}">
                <a16:creationId xmlns:a16="http://schemas.microsoft.com/office/drawing/2014/main" id="{C2799981-F3F2-4058-6D61-DE71FBD1F083}"/>
              </a:ext>
            </a:extLst>
          </p:cNvPr>
          <p:cNvCxnSpPr/>
          <p:nvPr/>
        </p:nvCxnSpPr>
        <p:spPr>
          <a:xfrm rot="10800000" flipH="1">
            <a:off x="1028700" y="1191526"/>
            <a:ext cx="16230600" cy="38400"/>
          </a:xfrm>
          <a:prstGeom prst="straightConnector1">
            <a:avLst/>
          </a:prstGeom>
          <a:noFill/>
          <a:ln w="9525" cap="flat" cmpd="sng">
            <a:solidFill>
              <a:srgbClr val="2B2C30"/>
            </a:solidFill>
            <a:prstDash val="solid"/>
            <a:round/>
            <a:headEnd type="none" w="sm" len="sm"/>
            <a:tailEnd type="none" w="sm" len="sm"/>
          </a:ln>
        </p:spPr>
      </p:cxnSp>
    </p:spTree>
    <p:extLst>
      <p:ext uri="{BB962C8B-B14F-4D97-AF65-F5344CB8AC3E}">
        <p14:creationId xmlns:p14="http://schemas.microsoft.com/office/powerpoint/2010/main" val="270473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2176013" y="-31288"/>
            <a:ext cx="13496026" cy="1470025"/>
          </a:xfrm>
        </p:spPr>
        <p:txBody>
          <a:bodyPr/>
          <a:lstStyle/>
          <a:p>
            <a:r>
              <a:rPr lang="en-IN" dirty="0"/>
              <a:t>SNAPSHOTS WITH NEW DATA</a:t>
            </a:r>
          </a:p>
        </p:txBody>
      </p:sp>
      <p:pic>
        <p:nvPicPr>
          <p:cNvPr id="4" name="Picture 3">
            <a:extLst>
              <a:ext uri="{FF2B5EF4-FFF2-40B4-BE49-F238E27FC236}">
                <a16:creationId xmlns:a16="http://schemas.microsoft.com/office/drawing/2014/main" id="{4C0C9B76-BE72-9626-DF2F-FEAF7F0FC40F}"/>
              </a:ext>
            </a:extLst>
          </p:cNvPr>
          <p:cNvPicPr>
            <a:picLocks noChangeAspect="1"/>
          </p:cNvPicPr>
          <p:nvPr/>
        </p:nvPicPr>
        <p:blipFill>
          <a:blip r:embed="rId2"/>
          <a:stretch>
            <a:fillRect/>
          </a:stretch>
        </p:blipFill>
        <p:spPr>
          <a:xfrm>
            <a:off x="1476978" y="1600274"/>
            <a:ext cx="5598127" cy="1604796"/>
          </a:xfrm>
          <a:prstGeom prst="rect">
            <a:avLst/>
          </a:prstGeom>
        </p:spPr>
      </p:pic>
      <p:pic>
        <p:nvPicPr>
          <p:cNvPr id="7" name="Picture 6">
            <a:extLst>
              <a:ext uri="{FF2B5EF4-FFF2-40B4-BE49-F238E27FC236}">
                <a16:creationId xmlns:a16="http://schemas.microsoft.com/office/drawing/2014/main" id="{1A261A50-E6D2-CE61-7461-85736471EE37}"/>
              </a:ext>
            </a:extLst>
          </p:cNvPr>
          <p:cNvPicPr>
            <a:picLocks noChangeAspect="1"/>
          </p:cNvPicPr>
          <p:nvPr/>
        </p:nvPicPr>
        <p:blipFill>
          <a:blip r:embed="rId3"/>
          <a:stretch>
            <a:fillRect/>
          </a:stretch>
        </p:blipFill>
        <p:spPr>
          <a:xfrm>
            <a:off x="10148123" y="1511115"/>
            <a:ext cx="6247605" cy="1783114"/>
          </a:xfrm>
          <a:prstGeom prst="rect">
            <a:avLst/>
          </a:prstGeom>
        </p:spPr>
      </p:pic>
      <p:pic>
        <p:nvPicPr>
          <p:cNvPr id="13" name="Picture 12">
            <a:extLst>
              <a:ext uri="{FF2B5EF4-FFF2-40B4-BE49-F238E27FC236}">
                <a16:creationId xmlns:a16="http://schemas.microsoft.com/office/drawing/2014/main" id="{7F316862-3A9E-8BC6-B2CC-73653FFD50EF}"/>
              </a:ext>
            </a:extLst>
          </p:cNvPr>
          <p:cNvPicPr>
            <a:picLocks noChangeAspect="1"/>
          </p:cNvPicPr>
          <p:nvPr/>
        </p:nvPicPr>
        <p:blipFill>
          <a:blip r:embed="rId4"/>
          <a:stretch>
            <a:fillRect/>
          </a:stretch>
        </p:blipFill>
        <p:spPr>
          <a:xfrm>
            <a:off x="639920" y="6577564"/>
            <a:ext cx="8760902" cy="2944485"/>
          </a:xfrm>
          <a:prstGeom prst="rect">
            <a:avLst/>
          </a:prstGeom>
        </p:spPr>
      </p:pic>
      <p:pic>
        <p:nvPicPr>
          <p:cNvPr id="16" name="Picture 15">
            <a:extLst>
              <a:ext uri="{FF2B5EF4-FFF2-40B4-BE49-F238E27FC236}">
                <a16:creationId xmlns:a16="http://schemas.microsoft.com/office/drawing/2014/main" id="{1B995B48-2A19-A3EA-7E30-1A4CAF587944}"/>
              </a:ext>
            </a:extLst>
          </p:cNvPr>
          <p:cNvPicPr>
            <a:picLocks noChangeAspect="1"/>
          </p:cNvPicPr>
          <p:nvPr/>
        </p:nvPicPr>
        <p:blipFill>
          <a:blip r:embed="rId5"/>
          <a:stretch>
            <a:fillRect/>
          </a:stretch>
        </p:blipFill>
        <p:spPr>
          <a:xfrm>
            <a:off x="9761447" y="6606246"/>
            <a:ext cx="8298730" cy="2896887"/>
          </a:xfrm>
          <a:prstGeom prst="rect">
            <a:avLst/>
          </a:prstGeom>
        </p:spPr>
      </p:pic>
      <p:pic>
        <p:nvPicPr>
          <p:cNvPr id="18" name="Picture 17">
            <a:extLst>
              <a:ext uri="{FF2B5EF4-FFF2-40B4-BE49-F238E27FC236}">
                <a16:creationId xmlns:a16="http://schemas.microsoft.com/office/drawing/2014/main" id="{B109F245-6F13-69B1-C2F8-6503189D5787}"/>
              </a:ext>
            </a:extLst>
          </p:cNvPr>
          <p:cNvPicPr>
            <a:picLocks noChangeAspect="1"/>
          </p:cNvPicPr>
          <p:nvPr/>
        </p:nvPicPr>
        <p:blipFill>
          <a:blip r:embed="rId6"/>
          <a:stretch>
            <a:fillRect/>
          </a:stretch>
        </p:blipFill>
        <p:spPr>
          <a:xfrm>
            <a:off x="9761446" y="3617302"/>
            <a:ext cx="8100650" cy="2497654"/>
          </a:xfrm>
          <a:prstGeom prst="rect">
            <a:avLst/>
          </a:prstGeom>
        </p:spPr>
      </p:pic>
      <p:pic>
        <p:nvPicPr>
          <p:cNvPr id="20" name="Picture 19">
            <a:extLst>
              <a:ext uri="{FF2B5EF4-FFF2-40B4-BE49-F238E27FC236}">
                <a16:creationId xmlns:a16="http://schemas.microsoft.com/office/drawing/2014/main" id="{231B7F6C-E257-E8BB-318C-04E512CAD799}"/>
              </a:ext>
            </a:extLst>
          </p:cNvPr>
          <p:cNvPicPr>
            <a:picLocks noChangeAspect="1"/>
          </p:cNvPicPr>
          <p:nvPr/>
        </p:nvPicPr>
        <p:blipFill>
          <a:blip r:embed="rId7"/>
          <a:stretch>
            <a:fillRect/>
          </a:stretch>
        </p:blipFill>
        <p:spPr>
          <a:xfrm>
            <a:off x="795194" y="3680753"/>
            <a:ext cx="8348806" cy="2497655"/>
          </a:xfrm>
          <a:prstGeom prst="rect">
            <a:avLst/>
          </a:prstGeom>
        </p:spPr>
      </p:pic>
      <p:cxnSp>
        <p:nvCxnSpPr>
          <p:cNvPr id="21" name="Google Shape;272;p35">
            <a:extLst>
              <a:ext uri="{FF2B5EF4-FFF2-40B4-BE49-F238E27FC236}">
                <a16:creationId xmlns:a16="http://schemas.microsoft.com/office/drawing/2014/main" id="{A438E12E-418F-3750-C109-FCFCB3244F22}"/>
              </a:ext>
            </a:extLst>
          </p:cNvPr>
          <p:cNvCxnSpPr/>
          <p:nvPr/>
        </p:nvCxnSpPr>
        <p:spPr>
          <a:xfrm rot="10800000" flipH="1">
            <a:off x="1028700" y="1105391"/>
            <a:ext cx="16230600" cy="38400"/>
          </a:xfrm>
          <a:prstGeom prst="straightConnector1">
            <a:avLst/>
          </a:prstGeom>
          <a:noFill/>
          <a:ln w="9525" cap="flat" cmpd="sng">
            <a:solidFill>
              <a:srgbClr val="2B2C30"/>
            </a:solidFill>
            <a:prstDash val="solid"/>
            <a:round/>
            <a:headEnd type="none" w="sm" len="sm"/>
            <a:tailEnd type="none" w="sm" len="sm"/>
          </a:ln>
        </p:spPr>
      </p:cxnSp>
    </p:spTree>
    <p:extLst>
      <p:ext uri="{BB962C8B-B14F-4D97-AF65-F5344CB8AC3E}">
        <p14:creationId xmlns:p14="http://schemas.microsoft.com/office/powerpoint/2010/main" val="1881518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655607" y="86264"/>
            <a:ext cx="13496026" cy="1470025"/>
          </a:xfrm>
        </p:spPr>
        <p:txBody>
          <a:bodyPr/>
          <a:lstStyle/>
          <a:p>
            <a:r>
              <a:rPr lang="en-IN" dirty="0"/>
              <a:t>ICP Registration with Rotation and Transformation Vector</a:t>
            </a:r>
          </a:p>
        </p:txBody>
      </p:sp>
      <p:pic>
        <p:nvPicPr>
          <p:cNvPr id="5" name="Picture 4">
            <a:extLst>
              <a:ext uri="{FF2B5EF4-FFF2-40B4-BE49-F238E27FC236}">
                <a16:creationId xmlns:a16="http://schemas.microsoft.com/office/drawing/2014/main" id="{EAA35AD4-1331-7052-FA91-78DD2769F786}"/>
              </a:ext>
            </a:extLst>
          </p:cNvPr>
          <p:cNvPicPr>
            <a:picLocks noChangeAspect="1"/>
          </p:cNvPicPr>
          <p:nvPr/>
        </p:nvPicPr>
        <p:blipFill>
          <a:blip r:embed="rId2"/>
          <a:stretch>
            <a:fillRect/>
          </a:stretch>
        </p:blipFill>
        <p:spPr>
          <a:xfrm>
            <a:off x="776851" y="1556288"/>
            <a:ext cx="7562400" cy="8036285"/>
          </a:xfrm>
          <a:prstGeom prst="rect">
            <a:avLst/>
          </a:prstGeom>
        </p:spPr>
      </p:pic>
      <p:cxnSp>
        <p:nvCxnSpPr>
          <p:cNvPr id="6" name="Google Shape;272;p35">
            <a:extLst>
              <a:ext uri="{FF2B5EF4-FFF2-40B4-BE49-F238E27FC236}">
                <a16:creationId xmlns:a16="http://schemas.microsoft.com/office/drawing/2014/main" id="{2DCC866C-8C5C-24DD-8183-EF266F0B2684}"/>
              </a:ext>
            </a:extLst>
          </p:cNvPr>
          <p:cNvCxnSpPr/>
          <p:nvPr/>
        </p:nvCxnSpPr>
        <p:spPr>
          <a:xfrm rot="10800000" flipH="1">
            <a:off x="776851" y="1243285"/>
            <a:ext cx="16230600" cy="38400"/>
          </a:xfrm>
          <a:prstGeom prst="straightConnector1">
            <a:avLst/>
          </a:prstGeom>
          <a:noFill/>
          <a:ln w="9525" cap="flat" cmpd="sng">
            <a:solidFill>
              <a:srgbClr val="2B2C30"/>
            </a:solidFill>
            <a:prstDash val="solid"/>
            <a:round/>
            <a:headEnd type="none" w="sm" len="sm"/>
            <a:tailEnd type="none" w="sm" len="sm"/>
          </a:ln>
        </p:spPr>
      </p:cxnSp>
      <p:pic>
        <p:nvPicPr>
          <p:cNvPr id="9" name="Picture 8">
            <a:extLst>
              <a:ext uri="{FF2B5EF4-FFF2-40B4-BE49-F238E27FC236}">
                <a16:creationId xmlns:a16="http://schemas.microsoft.com/office/drawing/2014/main" id="{A184C7A7-1644-59B3-A970-1ECFB183F8B6}"/>
              </a:ext>
            </a:extLst>
          </p:cNvPr>
          <p:cNvPicPr>
            <a:picLocks noChangeAspect="1"/>
          </p:cNvPicPr>
          <p:nvPr/>
        </p:nvPicPr>
        <p:blipFill>
          <a:blip r:embed="rId3"/>
          <a:stretch>
            <a:fillRect/>
          </a:stretch>
        </p:blipFill>
        <p:spPr>
          <a:xfrm>
            <a:off x="9948751" y="2553970"/>
            <a:ext cx="5913296" cy="6040921"/>
          </a:xfrm>
          <a:prstGeom prst="rect">
            <a:avLst/>
          </a:prstGeom>
        </p:spPr>
      </p:pic>
    </p:spTree>
    <p:extLst>
      <p:ext uri="{BB962C8B-B14F-4D97-AF65-F5344CB8AC3E}">
        <p14:creationId xmlns:p14="http://schemas.microsoft.com/office/powerpoint/2010/main" val="3291915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5"/>
          <p:cNvSpPr txBox="1"/>
          <p:nvPr/>
        </p:nvSpPr>
        <p:spPr>
          <a:xfrm>
            <a:off x="1028695" y="2628900"/>
            <a:ext cx="15953207" cy="8210389"/>
          </a:xfrm>
          <a:prstGeom prst="rect">
            <a:avLst/>
          </a:prstGeom>
          <a:noFill/>
          <a:ln>
            <a:noFill/>
          </a:ln>
        </p:spPr>
        <p:txBody>
          <a:bodyPr spcFirstLastPara="1" wrap="square" lIns="0" tIns="0" rIns="0" bIns="0" anchor="t" anchorCtr="0">
            <a:spAutoFit/>
          </a:bodyPr>
          <a:lstStyle/>
          <a:p>
            <a:pPr marL="571500" marR="0" lvl="0" indent="-571500" algn="just" rtl="0">
              <a:lnSpc>
                <a:spcPct val="150000"/>
              </a:lnSpc>
              <a:spcBef>
                <a:spcPts val="0"/>
              </a:spcBef>
              <a:spcAft>
                <a:spcPts val="0"/>
              </a:spcAft>
              <a:buClr>
                <a:srgbClr val="000000"/>
              </a:buClr>
              <a:buSzPts val="3600"/>
              <a:buFont typeface="Arial"/>
              <a:buChar char="•"/>
            </a:pPr>
            <a:r>
              <a:rPr lang="en-IN" sz="3600" b="0" i="0" u="none" strike="noStrike" cap="none">
                <a:solidFill>
                  <a:srgbClr val="000000"/>
                </a:solidFill>
                <a:latin typeface="Times New Roman"/>
                <a:ea typeface="Times New Roman"/>
                <a:cs typeface="Times New Roman"/>
                <a:sym typeface="Times New Roman"/>
              </a:rPr>
              <a:t>Pelvic fracture is a severe trauma with high morbidity and mortality, especially in the elderly. </a:t>
            </a:r>
            <a:endParaRPr sz="3600" b="0" i="0" u="none" strike="noStrike" cap="none">
              <a:solidFill>
                <a:srgbClr val="000000"/>
              </a:solidFill>
              <a:latin typeface="Times New Roman"/>
              <a:ea typeface="Times New Roman"/>
              <a:cs typeface="Times New Roman"/>
              <a:sym typeface="Times New Roman"/>
            </a:endParaRPr>
          </a:p>
          <a:p>
            <a:pPr marL="571500" marR="0" lvl="0" indent="-571500" algn="just" rtl="0">
              <a:lnSpc>
                <a:spcPct val="150000"/>
              </a:lnSpc>
              <a:spcBef>
                <a:spcPts val="0"/>
              </a:spcBef>
              <a:spcAft>
                <a:spcPts val="0"/>
              </a:spcAft>
              <a:buClr>
                <a:srgbClr val="000000"/>
              </a:buClr>
              <a:buSzPts val="3600"/>
              <a:buFont typeface="Arial"/>
              <a:buChar char="•"/>
            </a:pPr>
            <a:r>
              <a:rPr lang="en-IN" sz="3600" b="0" i="0" u="none" strike="noStrike" cap="none">
                <a:solidFill>
                  <a:srgbClr val="000000"/>
                </a:solidFill>
                <a:latin typeface="Times New Roman"/>
                <a:ea typeface="Times New Roman"/>
                <a:cs typeface="Times New Roman"/>
                <a:sym typeface="Times New Roman"/>
              </a:rPr>
              <a:t>The Computed Tomography(CT) is routinely used for the diagnosis and surgical planning of pelvic fractures.</a:t>
            </a:r>
            <a:endParaRPr/>
          </a:p>
          <a:p>
            <a:pPr marL="571500" marR="0" lvl="0" indent="-571500" algn="just" rtl="0">
              <a:lnSpc>
                <a:spcPct val="150000"/>
              </a:lnSpc>
              <a:spcBef>
                <a:spcPts val="0"/>
              </a:spcBef>
              <a:spcAft>
                <a:spcPts val="0"/>
              </a:spcAft>
              <a:buClr>
                <a:srgbClr val="000000"/>
              </a:buClr>
              <a:buSzPts val="3600"/>
              <a:buFont typeface="Arial"/>
              <a:buChar char="•"/>
            </a:pPr>
            <a:r>
              <a:rPr lang="en-IN" sz="3600" b="0" i="0" u="none" strike="noStrike" cap="none">
                <a:solidFill>
                  <a:srgbClr val="000000"/>
                </a:solidFill>
                <a:latin typeface="Times New Roman"/>
                <a:ea typeface="Times New Roman"/>
                <a:cs typeface="Times New Roman"/>
                <a:sym typeface="Times New Roman"/>
              </a:rPr>
              <a:t>Current fracture detection model is based on either</a:t>
            </a:r>
            <a:r>
              <a:rPr lang="en-IN" sz="3600" b="0" i="0" u="none" strike="noStrike" cap="none">
                <a:solidFill>
                  <a:schemeClr val="dk1"/>
                </a:solidFill>
                <a:latin typeface="Times New Roman"/>
                <a:ea typeface="Times New Roman"/>
                <a:cs typeface="Times New Roman"/>
                <a:sym typeface="Times New Roman"/>
              </a:rPr>
              <a:t> </a:t>
            </a:r>
            <a:r>
              <a:rPr lang="en-IN" sz="3600" b="0" i="0" u="none" strike="noStrike" cap="none">
                <a:solidFill>
                  <a:srgbClr val="000000"/>
                </a:solidFill>
                <a:latin typeface="Times New Roman"/>
                <a:ea typeface="Times New Roman"/>
                <a:cs typeface="Times New Roman"/>
                <a:sym typeface="Times New Roman"/>
              </a:rPr>
              <a:t>Edge-detection of the cracked area, using the geometric properties of bone structures or it is constructed automatically using a huge annotated dataset using machine learning techniques.</a:t>
            </a:r>
            <a:endParaRPr/>
          </a:p>
          <a:p>
            <a:pPr marL="571500" marR="0" lvl="0" indent="-342900" algn="just" rtl="0">
              <a:lnSpc>
                <a:spcPct val="150000"/>
              </a:lnSpc>
              <a:spcBef>
                <a:spcPts val="0"/>
              </a:spcBef>
              <a:spcAft>
                <a:spcPts val="0"/>
              </a:spcAft>
              <a:buClr>
                <a:schemeClr val="dk1"/>
              </a:buClr>
              <a:buSzPts val="3600"/>
              <a:buFont typeface="Arial"/>
              <a:buNone/>
            </a:pPr>
            <a:endParaRPr sz="3600" b="0" i="0" u="none" strike="noStrike" cap="none">
              <a:solidFill>
                <a:schemeClr val="dk1"/>
              </a:solidFill>
              <a:latin typeface="Times New Roman"/>
              <a:ea typeface="Times New Roman"/>
              <a:cs typeface="Times New Roman"/>
              <a:sym typeface="Times New Roman"/>
            </a:endParaRPr>
          </a:p>
          <a:p>
            <a:pPr marL="571500" marR="0" lvl="0" indent="-342900" algn="just" rtl="0">
              <a:lnSpc>
                <a:spcPct val="150000"/>
              </a:lnSpc>
              <a:spcBef>
                <a:spcPts val="0"/>
              </a:spcBef>
              <a:spcAft>
                <a:spcPts val="0"/>
              </a:spcAft>
              <a:buClr>
                <a:schemeClr val="dk1"/>
              </a:buClr>
              <a:buSzPts val="3600"/>
              <a:buFont typeface="Arial"/>
              <a:buNone/>
            </a:pPr>
            <a:endParaRPr sz="3600" b="0" i="0" u="none" strike="noStrike" cap="none">
              <a:solidFill>
                <a:srgbClr val="000000"/>
              </a:solidFill>
              <a:latin typeface="Times New Roman"/>
              <a:ea typeface="Times New Roman"/>
              <a:cs typeface="Times New Roman"/>
              <a:sym typeface="Times New Roman"/>
            </a:endParaRPr>
          </a:p>
          <a:p>
            <a:pPr marL="571500" marR="0" lvl="0" indent="-342900" algn="just" rtl="0">
              <a:lnSpc>
                <a:spcPct val="150000"/>
              </a:lnSpc>
              <a:spcBef>
                <a:spcPts val="0"/>
              </a:spcBef>
              <a:spcAft>
                <a:spcPts val="0"/>
              </a:spcAft>
              <a:buClr>
                <a:schemeClr val="dk1"/>
              </a:buClr>
              <a:buSzPts val="3600"/>
              <a:buFont typeface="Arial"/>
              <a:buNone/>
            </a:pPr>
            <a:endParaRPr sz="3600" b="0" i="0" u="none" strike="noStrike" cap="none">
              <a:solidFill>
                <a:srgbClr val="000000"/>
              </a:solidFill>
              <a:latin typeface="Times New Roman"/>
              <a:ea typeface="Times New Roman"/>
              <a:cs typeface="Times New Roman"/>
              <a:sym typeface="Times New Roman"/>
            </a:endParaRPr>
          </a:p>
        </p:txBody>
      </p:sp>
      <p:sp>
        <p:nvSpPr>
          <p:cNvPr id="107" name="Google Shape;107;p15"/>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MOTIVATION</a:t>
            </a:r>
            <a:endParaRPr/>
          </a:p>
        </p:txBody>
      </p:sp>
      <p:cxnSp>
        <p:nvCxnSpPr>
          <p:cNvPr id="108" name="Google Shape;108;p15"/>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655607" y="86264"/>
            <a:ext cx="13496026" cy="1470025"/>
          </a:xfrm>
        </p:spPr>
        <p:txBody>
          <a:bodyPr/>
          <a:lstStyle/>
          <a:p>
            <a:pPr algn="l"/>
            <a:r>
              <a:rPr lang="en-IN" dirty="0"/>
              <a:t>Density analysis</a:t>
            </a:r>
          </a:p>
        </p:txBody>
      </p:sp>
      <p:cxnSp>
        <p:nvCxnSpPr>
          <p:cNvPr id="6" name="Google Shape;272;p35">
            <a:extLst>
              <a:ext uri="{FF2B5EF4-FFF2-40B4-BE49-F238E27FC236}">
                <a16:creationId xmlns:a16="http://schemas.microsoft.com/office/drawing/2014/main" id="{2DCC866C-8C5C-24DD-8183-EF266F0B2684}"/>
              </a:ext>
            </a:extLst>
          </p:cNvPr>
          <p:cNvCxnSpPr/>
          <p:nvPr/>
        </p:nvCxnSpPr>
        <p:spPr>
          <a:xfrm rot="10800000" flipH="1">
            <a:off x="776851" y="1243285"/>
            <a:ext cx="16230600" cy="38400"/>
          </a:xfrm>
          <a:prstGeom prst="straightConnector1">
            <a:avLst/>
          </a:prstGeom>
          <a:noFill/>
          <a:ln w="9525" cap="flat" cmpd="sng">
            <a:solidFill>
              <a:srgbClr val="2B2C30"/>
            </a:solidFill>
            <a:prstDash val="solid"/>
            <a:round/>
            <a:headEnd type="none" w="sm" len="sm"/>
            <a:tailEnd type="none" w="sm" len="sm"/>
          </a:ln>
        </p:spPr>
      </p:cxnSp>
      <p:pic>
        <p:nvPicPr>
          <p:cNvPr id="4" name="Picture 3">
            <a:extLst>
              <a:ext uri="{FF2B5EF4-FFF2-40B4-BE49-F238E27FC236}">
                <a16:creationId xmlns:a16="http://schemas.microsoft.com/office/drawing/2014/main" id="{EFC876AB-E09C-456E-5E5F-E743ECA99B5C}"/>
              </a:ext>
            </a:extLst>
          </p:cNvPr>
          <p:cNvPicPr>
            <a:picLocks noChangeAspect="1"/>
          </p:cNvPicPr>
          <p:nvPr/>
        </p:nvPicPr>
        <p:blipFill>
          <a:blip r:embed="rId2"/>
          <a:stretch>
            <a:fillRect/>
          </a:stretch>
        </p:blipFill>
        <p:spPr>
          <a:xfrm>
            <a:off x="527978" y="2205981"/>
            <a:ext cx="8364173" cy="6736898"/>
          </a:xfrm>
          <a:prstGeom prst="rect">
            <a:avLst/>
          </a:prstGeom>
        </p:spPr>
      </p:pic>
      <p:pic>
        <p:nvPicPr>
          <p:cNvPr id="8" name="Picture 7">
            <a:extLst>
              <a:ext uri="{FF2B5EF4-FFF2-40B4-BE49-F238E27FC236}">
                <a16:creationId xmlns:a16="http://schemas.microsoft.com/office/drawing/2014/main" id="{AA96D018-E9F6-BE6F-5E58-EE22E978AF37}"/>
              </a:ext>
            </a:extLst>
          </p:cNvPr>
          <p:cNvPicPr>
            <a:picLocks noChangeAspect="1"/>
          </p:cNvPicPr>
          <p:nvPr/>
        </p:nvPicPr>
        <p:blipFill>
          <a:blip r:embed="rId3"/>
          <a:stretch>
            <a:fillRect/>
          </a:stretch>
        </p:blipFill>
        <p:spPr>
          <a:xfrm>
            <a:off x="8913391" y="2438706"/>
            <a:ext cx="8846631" cy="6312318"/>
          </a:xfrm>
          <a:prstGeom prst="rect">
            <a:avLst/>
          </a:prstGeom>
        </p:spPr>
      </p:pic>
    </p:spTree>
    <p:extLst>
      <p:ext uri="{BB962C8B-B14F-4D97-AF65-F5344CB8AC3E}">
        <p14:creationId xmlns:p14="http://schemas.microsoft.com/office/powerpoint/2010/main" val="1978063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655607" y="86264"/>
            <a:ext cx="13496026" cy="1470025"/>
          </a:xfrm>
        </p:spPr>
        <p:txBody>
          <a:bodyPr/>
          <a:lstStyle/>
          <a:p>
            <a:pPr algn="l"/>
            <a:r>
              <a:rPr lang="en-IN" dirty="0"/>
              <a:t>Hounsfield Units(Right Segment)</a:t>
            </a:r>
          </a:p>
        </p:txBody>
      </p:sp>
      <p:cxnSp>
        <p:nvCxnSpPr>
          <p:cNvPr id="6" name="Google Shape;272;p35">
            <a:extLst>
              <a:ext uri="{FF2B5EF4-FFF2-40B4-BE49-F238E27FC236}">
                <a16:creationId xmlns:a16="http://schemas.microsoft.com/office/drawing/2014/main" id="{2DCC866C-8C5C-24DD-8183-EF266F0B2684}"/>
              </a:ext>
            </a:extLst>
          </p:cNvPr>
          <p:cNvCxnSpPr/>
          <p:nvPr/>
        </p:nvCxnSpPr>
        <p:spPr>
          <a:xfrm rot="10800000" flipH="1">
            <a:off x="776851" y="1243285"/>
            <a:ext cx="16230600" cy="38400"/>
          </a:xfrm>
          <a:prstGeom prst="straightConnector1">
            <a:avLst/>
          </a:prstGeom>
          <a:noFill/>
          <a:ln w="9525" cap="flat" cmpd="sng">
            <a:solidFill>
              <a:srgbClr val="2B2C30"/>
            </a:solidFill>
            <a:prstDash val="solid"/>
            <a:round/>
            <a:headEnd type="none" w="sm" len="sm"/>
            <a:tailEnd type="none" w="sm" len="sm"/>
          </a:ln>
        </p:spPr>
      </p:cxnSp>
      <p:pic>
        <p:nvPicPr>
          <p:cNvPr id="5" name="Picture 4">
            <a:extLst>
              <a:ext uri="{FF2B5EF4-FFF2-40B4-BE49-F238E27FC236}">
                <a16:creationId xmlns:a16="http://schemas.microsoft.com/office/drawing/2014/main" id="{5E2989AC-18F2-AA78-C962-404210CFA976}"/>
              </a:ext>
            </a:extLst>
          </p:cNvPr>
          <p:cNvPicPr>
            <a:picLocks noChangeAspect="1"/>
          </p:cNvPicPr>
          <p:nvPr/>
        </p:nvPicPr>
        <p:blipFill>
          <a:blip r:embed="rId2"/>
          <a:stretch>
            <a:fillRect/>
          </a:stretch>
        </p:blipFill>
        <p:spPr>
          <a:xfrm>
            <a:off x="776851" y="1903720"/>
            <a:ext cx="8142345" cy="7619841"/>
          </a:xfrm>
          <a:prstGeom prst="rect">
            <a:avLst/>
          </a:prstGeom>
        </p:spPr>
      </p:pic>
      <p:pic>
        <p:nvPicPr>
          <p:cNvPr id="9" name="Picture 8">
            <a:extLst>
              <a:ext uri="{FF2B5EF4-FFF2-40B4-BE49-F238E27FC236}">
                <a16:creationId xmlns:a16="http://schemas.microsoft.com/office/drawing/2014/main" id="{1BDB49BD-58A3-4A60-143C-B64C24125CEA}"/>
              </a:ext>
            </a:extLst>
          </p:cNvPr>
          <p:cNvPicPr>
            <a:picLocks noChangeAspect="1"/>
          </p:cNvPicPr>
          <p:nvPr/>
        </p:nvPicPr>
        <p:blipFill>
          <a:blip r:embed="rId3"/>
          <a:stretch>
            <a:fillRect/>
          </a:stretch>
        </p:blipFill>
        <p:spPr>
          <a:xfrm>
            <a:off x="11041457" y="3674629"/>
            <a:ext cx="5509622" cy="4365190"/>
          </a:xfrm>
          <a:prstGeom prst="rect">
            <a:avLst/>
          </a:prstGeom>
        </p:spPr>
      </p:pic>
    </p:spTree>
    <p:extLst>
      <p:ext uri="{BB962C8B-B14F-4D97-AF65-F5344CB8AC3E}">
        <p14:creationId xmlns:p14="http://schemas.microsoft.com/office/powerpoint/2010/main" val="3983802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655607" y="86264"/>
            <a:ext cx="13496026" cy="1470025"/>
          </a:xfrm>
        </p:spPr>
        <p:txBody>
          <a:bodyPr/>
          <a:lstStyle/>
          <a:p>
            <a:pPr algn="l"/>
            <a:r>
              <a:rPr lang="en-IN" dirty="0"/>
              <a:t>Hounsfield Units(Left Segment)</a:t>
            </a:r>
          </a:p>
        </p:txBody>
      </p:sp>
      <p:cxnSp>
        <p:nvCxnSpPr>
          <p:cNvPr id="6" name="Google Shape;272;p35">
            <a:extLst>
              <a:ext uri="{FF2B5EF4-FFF2-40B4-BE49-F238E27FC236}">
                <a16:creationId xmlns:a16="http://schemas.microsoft.com/office/drawing/2014/main" id="{2DCC866C-8C5C-24DD-8183-EF266F0B2684}"/>
              </a:ext>
            </a:extLst>
          </p:cNvPr>
          <p:cNvCxnSpPr/>
          <p:nvPr/>
        </p:nvCxnSpPr>
        <p:spPr>
          <a:xfrm rot="10800000" flipH="1">
            <a:off x="776851" y="1243285"/>
            <a:ext cx="16230600" cy="38400"/>
          </a:xfrm>
          <a:prstGeom prst="straightConnector1">
            <a:avLst/>
          </a:prstGeom>
          <a:noFill/>
          <a:ln w="9525" cap="flat" cmpd="sng">
            <a:solidFill>
              <a:srgbClr val="2B2C30"/>
            </a:solidFill>
            <a:prstDash val="solid"/>
            <a:round/>
            <a:headEnd type="none" w="sm" len="sm"/>
            <a:tailEnd type="none" w="sm" len="sm"/>
          </a:ln>
        </p:spPr>
      </p:cxnSp>
      <p:pic>
        <p:nvPicPr>
          <p:cNvPr id="4" name="Picture 3">
            <a:extLst>
              <a:ext uri="{FF2B5EF4-FFF2-40B4-BE49-F238E27FC236}">
                <a16:creationId xmlns:a16="http://schemas.microsoft.com/office/drawing/2014/main" id="{07051013-0144-CC26-65BE-5BFD4B36BB5B}"/>
              </a:ext>
            </a:extLst>
          </p:cNvPr>
          <p:cNvPicPr>
            <a:picLocks noChangeAspect="1"/>
          </p:cNvPicPr>
          <p:nvPr/>
        </p:nvPicPr>
        <p:blipFill>
          <a:blip r:embed="rId2"/>
          <a:stretch>
            <a:fillRect/>
          </a:stretch>
        </p:blipFill>
        <p:spPr>
          <a:xfrm>
            <a:off x="776851" y="1860736"/>
            <a:ext cx="8016697" cy="7470103"/>
          </a:xfrm>
          <a:prstGeom prst="rect">
            <a:avLst/>
          </a:prstGeom>
        </p:spPr>
      </p:pic>
      <p:pic>
        <p:nvPicPr>
          <p:cNvPr id="8" name="Picture 7">
            <a:extLst>
              <a:ext uri="{FF2B5EF4-FFF2-40B4-BE49-F238E27FC236}">
                <a16:creationId xmlns:a16="http://schemas.microsoft.com/office/drawing/2014/main" id="{AF8FCF17-B670-A9F1-6F4A-1A70090A7F19}"/>
              </a:ext>
            </a:extLst>
          </p:cNvPr>
          <p:cNvPicPr>
            <a:picLocks noChangeAspect="1"/>
          </p:cNvPicPr>
          <p:nvPr/>
        </p:nvPicPr>
        <p:blipFill>
          <a:blip r:embed="rId3"/>
          <a:stretch>
            <a:fillRect/>
          </a:stretch>
        </p:blipFill>
        <p:spPr>
          <a:xfrm>
            <a:off x="11164559" y="3859015"/>
            <a:ext cx="4966837" cy="3954046"/>
          </a:xfrm>
          <a:prstGeom prst="rect">
            <a:avLst/>
          </a:prstGeom>
        </p:spPr>
      </p:pic>
    </p:spTree>
    <p:extLst>
      <p:ext uri="{BB962C8B-B14F-4D97-AF65-F5344CB8AC3E}">
        <p14:creationId xmlns:p14="http://schemas.microsoft.com/office/powerpoint/2010/main" val="34947731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8429-3294-CF71-032E-1AF2B660CE05}"/>
              </a:ext>
            </a:extLst>
          </p:cNvPr>
          <p:cNvSpPr>
            <a:spLocks noGrp="1"/>
          </p:cNvSpPr>
          <p:nvPr>
            <p:ph type="ctrTitle"/>
          </p:nvPr>
        </p:nvSpPr>
        <p:spPr>
          <a:xfrm>
            <a:off x="655607" y="86264"/>
            <a:ext cx="13496026" cy="1470025"/>
          </a:xfrm>
        </p:spPr>
        <p:txBody>
          <a:bodyPr/>
          <a:lstStyle/>
          <a:p>
            <a:pPr algn="l"/>
            <a:r>
              <a:rPr lang="en-IN" dirty="0"/>
              <a:t>Result analysis</a:t>
            </a:r>
          </a:p>
        </p:txBody>
      </p:sp>
      <p:cxnSp>
        <p:nvCxnSpPr>
          <p:cNvPr id="6" name="Google Shape;272;p35">
            <a:extLst>
              <a:ext uri="{FF2B5EF4-FFF2-40B4-BE49-F238E27FC236}">
                <a16:creationId xmlns:a16="http://schemas.microsoft.com/office/drawing/2014/main" id="{2DCC866C-8C5C-24DD-8183-EF266F0B2684}"/>
              </a:ext>
            </a:extLst>
          </p:cNvPr>
          <p:cNvCxnSpPr/>
          <p:nvPr/>
        </p:nvCxnSpPr>
        <p:spPr>
          <a:xfrm rot="10800000" flipH="1">
            <a:off x="776851" y="1243285"/>
            <a:ext cx="16230600" cy="38400"/>
          </a:xfrm>
          <a:prstGeom prst="straightConnector1">
            <a:avLst/>
          </a:prstGeom>
          <a:noFill/>
          <a:ln w="9525" cap="flat" cmpd="sng">
            <a:solidFill>
              <a:srgbClr val="2B2C30"/>
            </a:solidFill>
            <a:prstDash val="solid"/>
            <a:round/>
            <a:headEnd type="none" w="sm" len="sm"/>
            <a:tailEnd type="none" w="sm" len="sm"/>
          </a:ln>
        </p:spPr>
      </p:cxnSp>
      <p:pic>
        <p:nvPicPr>
          <p:cNvPr id="5" name="Picture 4">
            <a:extLst>
              <a:ext uri="{FF2B5EF4-FFF2-40B4-BE49-F238E27FC236}">
                <a16:creationId xmlns:a16="http://schemas.microsoft.com/office/drawing/2014/main" id="{38908BCF-2DF7-4A7F-567F-D3AA2C410244}"/>
              </a:ext>
            </a:extLst>
          </p:cNvPr>
          <p:cNvPicPr>
            <a:picLocks noChangeAspect="1"/>
          </p:cNvPicPr>
          <p:nvPr/>
        </p:nvPicPr>
        <p:blipFill>
          <a:blip r:embed="rId2"/>
          <a:stretch>
            <a:fillRect/>
          </a:stretch>
        </p:blipFill>
        <p:spPr>
          <a:xfrm>
            <a:off x="776851" y="2931303"/>
            <a:ext cx="8628392" cy="4703251"/>
          </a:xfrm>
          <a:prstGeom prst="rect">
            <a:avLst/>
          </a:prstGeom>
        </p:spPr>
      </p:pic>
      <p:pic>
        <p:nvPicPr>
          <p:cNvPr id="9" name="Picture 8">
            <a:extLst>
              <a:ext uri="{FF2B5EF4-FFF2-40B4-BE49-F238E27FC236}">
                <a16:creationId xmlns:a16="http://schemas.microsoft.com/office/drawing/2014/main" id="{21A96657-D2F6-F4AF-C8CE-0D99427F3C5F}"/>
              </a:ext>
            </a:extLst>
          </p:cNvPr>
          <p:cNvPicPr>
            <a:picLocks noChangeAspect="1"/>
          </p:cNvPicPr>
          <p:nvPr/>
        </p:nvPicPr>
        <p:blipFill>
          <a:blip r:embed="rId3"/>
          <a:stretch>
            <a:fillRect/>
          </a:stretch>
        </p:blipFill>
        <p:spPr>
          <a:xfrm>
            <a:off x="9703545" y="2713309"/>
            <a:ext cx="7303906" cy="5139240"/>
          </a:xfrm>
          <a:prstGeom prst="rect">
            <a:avLst/>
          </a:prstGeom>
        </p:spPr>
      </p:pic>
    </p:spTree>
    <p:extLst>
      <p:ext uri="{BB962C8B-B14F-4D97-AF65-F5344CB8AC3E}">
        <p14:creationId xmlns:p14="http://schemas.microsoft.com/office/powerpoint/2010/main" val="3148459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5" name="Google Shape;295;p38"/>
          <p:cNvSpPr txBox="1"/>
          <p:nvPr/>
        </p:nvSpPr>
        <p:spPr>
          <a:xfrm>
            <a:off x="1006871" y="2247900"/>
            <a:ext cx="15953207" cy="11735649"/>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3200">
                <a:solidFill>
                  <a:schemeClr val="dk1"/>
                </a:solidFill>
                <a:latin typeface="Calibri"/>
                <a:ea typeface="Calibri"/>
                <a:cs typeface="Calibri"/>
                <a:sym typeface="Calibri"/>
              </a:rPr>
              <a:t>DAANISH D:</a:t>
            </a:r>
            <a:endParaRPr/>
          </a:p>
          <a:p>
            <a:pPr marL="971550" marR="0" lvl="1" indent="-514350" algn="just" rtl="0">
              <a:lnSpc>
                <a:spcPct val="150000"/>
              </a:lnSpc>
              <a:spcBef>
                <a:spcPts val="0"/>
              </a:spcBef>
              <a:spcAft>
                <a:spcPts val="0"/>
              </a:spcAft>
              <a:buClr>
                <a:srgbClr val="000000"/>
              </a:buClr>
              <a:buSzPts val="3000"/>
              <a:buFont typeface="Arial"/>
              <a:buChar char="•"/>
            </a:pPr>
            <a:r>
              <a:rPr lang="en-IN" sz="3000" b="0" i="0" u="none" strike="noStrike" cap="none">
                <a:solidFill>
                  <a:srgbClr val="000000"/>
                </a:solidFill>
                <a:latin typeface="Times New Roman"/>
                <a:ea typeface="Times New Roman"/>
                <a:cs typeface="Times New Roman"/>
                <a:sym typeface="Times New Roman"/>
              </a:rPr>
              <a:t>Content Creator for Presentation</a:t>
            </a:r>
            <a:endParaRPr/>
          </a:p>
          <a:p>
            <a:pPr marL="971550" marR="0" lvl="1" indent="-514350" algn="just" rtl="0">
              <a:lnSpc>
                <a:spcPct val="150000"/>
              </a:lnSpc>
              <a:spcBef>
                <a:spcPts val="0"/>
              </a:spcBef>
              <a:spcAft>
                <a:spcPts val="0"/>
              </a:spcAft>
              <a:buClr>
                <a:srgbClr val="000000"/>
              </a:buClr>
              <a:buSzPts val="3000"/>
              <a:buFont typeface="Arial"/>
              <a:buChar char="•"/>
            </a:pPr>
            <a:r>
              <a:rPr lang="en-IN" sz="3000" b="0" i="0" u="none" strike="noStrike" cap="none">
                <a:solidFill>
                  <a:srgbClr val="000000"/>
                </a:solidFill>
                <a:latin typeface="Times New Roman"/>
                <a:ea typeface="Times New Roman"/>
                <a:cs typeface="Times New Roman"/>
                <a:sym typeface="Times New Roman"/>
              </a:rPr>
              <a:t>To carry out Segmentation of Pelvis.</a:t>
            </a:r>
            <a:endParaRPr/>
          </a:p>
          <a:p>
            <a:pPr marL="971550" marR="0" lvl="1" indent="-514350" algn="just" rtl="0">
              <a:lnSpc>
                <a:spcPct val="150000"/>
              </a:lnSpc>
              <a:spcBef>
                <a:spcPts val="0"/>
              </a:spcBef>
              <a:spcAft>
                <a:spcPts val="0"/>
              </a:spcAft>
              <a:buClr>
                <a:srgbClr val="000000"/>
              </a:buClr>
              <a:buSzPts val="3000"/>
              <a:buFont typeface="Arial"/>
              <a:buChar char="•"/>
            </a:pPr>
            <a:r>
              <a:rPr lang="en-IN" sz="3000" b="0" i="0" u="none" strike="noStrike" cap="none">
                <a:solidFill>
                  <a:srgbClr val="000000"/>
                </a:solidFill>
                <a:latin typeface="Times New Roman"/>
                <a:ea typeface="Times New Roman"/>
                <a:cs typeface="Times New Roman"/>
                <a:sym typeface="Times New Roman"/>
              </a:rPr>
              <a:t>Generation of potential fracture zones</a:t>
            </a:r>
            <a:endParaRPr/>
          </a:p>
          <a:p>
            <a:pPr marL="971550" marR="0" lvl="1" indent="-323850" algn="just" rtl="0">
              <a:lnSpc>
                <a:spcPct val="150000"/>
              </a:lnSpc>
              <a:spcBef>
                <a:spcPts val="0"/>
              </a:spcBef>
              <a:spcAft>
                <a:spcPts val="0"/>
              </a:spcAft>
              <a:buClr>
                <a:schemeClr val="dk1"/>
              </a:buClr>
              <a:buSzPts val="3000"/>
              <a:buFont typeface="Arial"/>
              <a:buNone/>
            </a:pPr>
            <a:endParaRPr sz="30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IN" sz="3000">
                <a:solidFill>
                  <a:srgbClr val="000000"/>
                </a:solidFill>
                <a:latin typeface="Times New Roman"/>
                <a:ea typeface="Times New Roman"/>
                <a:cs typeface="Times New Roman"/>
                <a:sym typeface="Times New Roman"/>
              </a:rPr>
              <a:t>DHARUNESWAR K :</a:t>
            </a:r>
            <a:endParaRPr/>
          </a:p>
          <a:p>
            <a:pPr marL="914400" marR="0" lvl="1" indent="-457200" algn="just" rtl="0">
              <a:lnSpc>
                <a:spcPct val="150000"/>
              </a:lnSpc>
              <a:spcBef>
                <a:spcPts val="0"/>
              </a:spcBef>
              <a:spcAft>
                <a:spcPts val="0"/>
              </a:spcAft>
              <a:buClr>
                <a:srgbClr val="000000"/>
              </a:buClr>
              <a:buSzPts val="3000"/>
              <a:buFont typeface="Arial"/>
              <a:buChar char="•"/>
            </a:pPr>
            <a:r>
              <a:rPr lang="en-IN" sz="3000" b="0" i="0" u="none" strike="noStrike" cap="none">
                <a:solidFill>
                  <a:srgbClr val="000000"/>
                </a:solidFill>
                <a:latin typeface="Times New Roman"/>
                <a:ea typeface="Times New Roman"/>
                <a:cs typeface="Times New Roman"/>
                <a:sym typeface="Times New Roman"/>
              </a:rPr>
              <a:t>Prepared presentation slides .</a:t>
            </a:r>
            <a:endParaRPr/>
          </a:p>
          <a:p>
            <a:pPr marL="914400" marR="0" lvl="1" indent="-457200" algn="just" rtl="0">
              <a:lnSpc>
                <a:spcPct val="150000"/>
              </a:lnSpc>
              <a:spcBef>
                <a:spcPts val="0"/>
              </a:spcBef>
              <a:spcAft>
                <a:spcPts val="0"/>
              </a:spcAft>
              <a:buClr>
                <a:srgbClr val="000000"/>
              </a:buClr>
              <a:buSzPts val="3000"/>
              <a:buFont typeface="Arial"/>
              <a:buChar char="•"/>
            </a:pPr>
            <a:r>
              <a:rPr lang="en-IN" sz="3000" b="0" i="0" u="none" strike="noStrike" cap="none">
                <a:solidFill>
                  <a:srgbClr val="000000"/>
                </a:solidFill>
                <a:latin typeface="Times New Roman"/>
                <a:ea typeface="Times New Roman"/>
                <a:cs typeface="Times New Roman"/>
                <a:sym typeface="Times New Roman"/>
              </a:rPr>
              <a:t>Extraction and Pre-processing of the image dataset</a:t>
            </a:r>
            <a:endParaRPr/>
          </a:p>
          <a:p>
            <a:pPr marL="914400" marR="0" lvl="1" indent="-457200" algn="just" rtl="0">
              <a:lnSpc>
                <a:spcPct val="150000"/>
              </a:lnSpc>
              <a:spcBef>
                <a:spcPts val="0"/>
              </a:spcBef>
              <a:spcAft>
                <a:spcPts val="0"/>
              </a:spcAft>
              <a:buClr>
                <a:srgbClr val="000000"/>
              </a:buClr>
              <a:buSzPts val="3000"/>
              <a:buFont typeface="Arial"/>
              <a:buChar char="•"/>
            </a:pPr>
            <a:r>
              <a:rPr lang="en-IN" sz="3000" b="0" i="0" u="none" strike="noStrike" cap="none">
                <a:solidFill>
                  <a:srgbClr val="000000"/>
                </a:solidFill>
                <a:latin typeface="Times New Roman"/>
                <a:ea typeface="Times New Roman"/>
                <a:cs typeface="Times New Roman"/>
                <a:sym typeface="Times New Roman"/>
              </a:rPr>
              <a:t>Extraction of fracture zones in Image domain</a:t>
            </a:r>
            <a:endParaRPr/>
          </a:p>
          <a:p>
            <a:pPr marL="914400" marR="0" lvl="1" indent="-266700" algn="just" rtl="0">
              <a:lnSpc>
                <a:spcPct val="150000"/>
              </a:lnSpc>
              <a:spcBef>
                <a:spcPts val="0"/>
              </a:spcBef>
              <a:spcAft>
                <a:spcPts val="0"/>
              </a:spcAft>
              <a:buClr>
                <a:schemeClr val="dk1"/>
              </a:buClr>
              <a:buSzPts val="3000"/>
              <a:buFont typeface="Arial"/>
              <a:buNone/>
            </a:pPr>
            <a:endParaRPr sz="3000" b="0" i="0" u="none" strike="noStrike" cap="none">
              <a:solidFill>
                <a:srgbClr val="000000"/>
              </a:solidFill>
              <a:latin typeface="Times New Roman"/>
              <a:ea typeface="Times New Roman"/>
              <a:cs typeface="Times New Roman"/>
              <a:sym typeface="Times New Roman"/>
            </a:endParaRPr>
          </a:p>
          <a:p>
            <a:pPr marL="914400" marR="0" lvl="1" indent="-266700" algn="just" rtl="0">
              <a:lnSpc>
                <a:spcPct val="150000"/>
              </a:lnSpc>
              <a:spcBef>
                <a:spcPts val="0"/>
              </a:spcBef>
              <a:spcAft>
                <a:spcPts val="0"/>
              </a:spcAft>
              <a:buClr>
                <a:schemeClr val="dk1"/>
              </a:buClr>
              <a:buSzPts val="3000"/>
              <a:buFont typeface="Arial"/>
              <a:buNone/>
            </a:pPr>
            <a:endParaRPr sz="3000" b="0" i="0" u="none" strike="noStrike" cap="none">
              <a:solidFill>
                <a:srgbClr val="000000"/>
              </a:solidFill>
              <a:latin typeface="Times New Roman"/>
              <a:ea typeface="Times New Roman"/>
              <a:cs typeface="Times New Roman"/>
              <a:sym typeface="Times New Roman"/>
            </a:endParaRPr>
          </a:p>
          <a:p>
            <a:pPr marL="914400" marR="0" lvl="1" indent="-266700" algn="just" rtl="0">
              <a:lnSpc>
                <a:spcPct val="150000"/>
              </a:lnSpc>
              <a:spcBef>
                <a:spcPts val="0"/>
              </a:spcBef>
              <a:spcAft>
                <a:spcPts val="0"/>
              </a:spcAft>
              <a:buClr>
                <a:schemeClr val="dk1"/>
              </a:buClr>
              <a:buSzPts val="3000"/>
              <a:buFont typeface="Arial"/>
              <a:buNone/>
            </a:pPr>
            <a:endParaRPr sz="3000" b="0" i="0" u="none" strike="noStrike" cap="none">
              <a:solidFill>
                <a:srgbClr val="000000"/>
              </a:solidFill>
              <a:latin typeface="Times New Roman"/>
              <a:ea typeface="Times New Roman"/>
              <a:cs typeface="Times New Roman"/>
              <a:sym typeface="Times New Roman"/>
            </a:endParaRPr>
          </a:p>
          <a:p>
            <a:pPr marL="457200" marR="0" lvl="1" indent="0" algn="just" rtl="0">
              <a:lnSpc>
                <a:spcPct val="150000"/>
              </a:lnSpc>
              <a:spcBef>
                <a:spcPts val="0"/>
              </a:spcBef>
              <a:spcAft>
                <a:spcPts val="0"/>
              </a:spcAft>
              <a:buNone/>
            </a:pPr>
            <a:endParaRPr sz="3000" b="0" i="0" u="none" strike="noStrike" cap="none">
              <a:solidFill>
                <a:srgbClr val="000000"/>
              </a:solidFill>
              <a:latin typeface="Times New Roman"/>
              <a:ea typeface="Times New Roman"/>
              <a:cs typeface="Times New Roman"/>
              <a:sym typeface="Times New Roman"/>
            </a:endParaRPr>
          </a:p>
          <a:p>
            <a:pPr marL="971550" marR="0" lvl="1" indent="-323850" algn="just" rtl="0">
              <a:lnSpc>
                <a:spcPct val="150000"/>
              </a:lnSpc>
              <a:spcBef>
                <a:spcPts val="0"/>
              </a:spcBef>
              <a:spcAft>
                <a:spcPts val="0"/>
              </a:spcAft>
              <a:buClr>
                <a:schemeClr val="dk1"/>
              </a:buClr>
              <a:buSzPts val="3000"/>
              <a:buFont typeface="Arial"/>
              <a:buNone/>
            </a:pPr>
            <a:endParaRPr sz="3000" b="0" i="0" u="none" strike="noStrike" cap="none">
              <a:solidFill>
                <a:srgbClr val="000000"/>
              </a:solidFill>
              <a:latin typeface="Times New Roman"/>
              <a:ea typeface="Times New Roman"/>
              <a:cs typeface="Times New Roman"/>
              <a:sym typeface="Times New Roman"/>
            </a:endParaRPr>
          </a:p>
          <a:p>
            <a:pPr marL="457200" marR="0" lvl="1" indent="0" algn="just" rtl="0">
              <a:lnSpc>
                <a:spcPct val="150000"/>
              </a:lnSpc>
              <a:spcBef>
                <a:spcPts val="0"/>
              </a:spcBef>
              <a:spcAft>
                <a:spcPts val="0"/>
              </a:spcAft>
              <a:buNone/>
            </a:pPr>
            <a:endParaRPr sz="3000" b="0" i="0" u="none" strike="noStrike" cap="none">
              <a:solidFill>
                <a:srgbClr val="000000"/>
              </a:solidFill>
              <a:latin typeface="Times New Roman"/>
              <a:ea typeface="Times New Roman"/>
              <a:cs typeface="Times New Roman"/>
              <a:sym typeface="Times New Roman"/>
            </a:endParaRPr>
          </a:p>
          <a:p>
            <a:pPr marL="457200" marR="0" lvl="1" indent="0" algn="just" rtl="0">
              <a:lnSpc>
                <a:spcPct val="150000"/>
              </a:lnSpc>
              <a:spcBef>
                <a:spcPts val="0"/>
              </a:spcBef>
              <a:spcAft>
                <a:spcPts val="0"/>
              </a:spcAft>
              <a:buNone/>
            </a:pPr>
            <a:endParaRPr sz="3000" b="0" i="0" u="none" strike="noStrike" cap="none">
              <a:solidFill>
                <a:srgbClr val="000000"/>
              </a:solidFill>
              <a:latin typeface="Times New Roman"/>
              <a:ea typeface="Times New Roman"/>
              <a:cs typeface="Times New Roman"/>
              <a:sym typeface="Times New Roman"/>
            </a:endParaRPr>
          </a:p>
          <a:p>
            <a:pPr marL="457200" marR="0" lvl="1" indent="0" algn="just" rtl="0">
              <a:lnSpc>
                <a:spcPct val="150000"/>
              </a:lnSpc>
              <a:spcBef>
                <a:spcPts val="0"/>
              </a:spcBef>
              <a:spcAft>
                <a:spcPts val="0"/>
              </a:spcAft>
              <a:buNone/>
            </a:pPr>
            <a:endParaRPr sz="3000" b="0" i="0" u="none" strike="noStrike" cap="none">
              <a:solidFill>
                <a:srgbClr val="000000"/>
              </a:solidFill>
              <a:latin typeface="Times New Roman"/>
              <a:ea typeface="Times New Roman"/>
              <a:cs typeface="Times New Roman"/>
              <a:sym typeface="Times New Roman"/>
            </a:endParaRPr>
          </a:p>
        </p:txBody>
      </p:sp>
      <p:sp>
        <p:nvSpPr>
          <p:cNvPr id="296" name="Google Shape;296;p38"/>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INDIVIDUAL CONTRIBUTION</a:t>
            </a:r>
            <a:endParaRPr/>
          </a:p>
        </p:txBody>
      </p:sp>
      <p:cxnSp>
        <p:nvCxnSpPr>
          <p:cNvPr id="297" name="Google Shape;297;p38"/>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1"/>
        <p:cNvGrpSpPr/>
        <p:nvPr/>
      </p:nvGrpSpPr>
      <p:grpSpPr>
        <a:xfrm>
          <a:off x="0" y="0"/>
          <a:ext cx="0" cy="0"/>
          <a:chOff x="0" y="0"/>
          <a:chExt cx="0" cy="0"/>
        </a:xfrm>
      </p:grpSpPr>
      <p:sp>
        <p:nvSpPr>
          <p:cNvPr id="302" name="Google Shape;302;p39"/>
          <p:cNvSpPr txBox="1"/>
          <p:nvPr/>
        </p:nvSpPr>
        <p:spPr>
          <a:xfrm>
            <a:off x="1006871" y="2247900"/>
            <a:ext cx="15953207" cy="5091715"/>
          </a:xfrm>
          <a:prstGeom prst="rect">
            <a:avLst/>
          </a:prstGeom>
          <a:noFill/>
          <a:ln>
            <a:noFill/>
          </a:ln>
        </p:spPr>
        <p:txBody>
          <a:bodyPr spcFirstLastPara="1" wrap="square" lIns="0" tIns="0" rIns="0" bIns="0" anchor="t" anchorCtr="0">
            <a:spAutoFit/>
          </a:bodyPr>
          <a:lstStyle/>
          <a:p>
            <a:pPr marL="514350" marR="0" lvl="0" indent="-514350" algn="just" rtl="0">
              <a:lnSpc>
                <a:spcPct val="150000"/>
              </a:lnSpc>
              <a:spcBef>
                <a:spcPts val="0"/>
              </a:spcBef>
              <a:spcAft>
                <a:spcPts val="0"/>
              </a:spcAft>
              <a:buClr>
                <a:schemeClr val="dk1"/>
              </a:buClr>
              <a:buSzPts val="3200"/>
              <a:buFont typeface="Calibri"/>
              <a:buAutoNum type="arabicPeriod"/>
            </a:pPr>
            <a:r>
              <a:rPr lang="en-IN" sz="3200">
                <a:solidFill>
                  <a:schemeClr val="dk1"/>
                </a:solidFill>
                <a:latin typeface="Calibri"/>
                <a:ea typeface="Calibri"/>
                <a:cs typeface="Calibri"/>
                <a:sym typeface="Calibri"/>
              </a:rPr>
              <a:t>M. Ester, H. P. Kriegel, J. Sander, and X. Xu, “A density-based algorithm for discovering clusters in large spatial databases with noise,” in Proc. 2nd Int. Conf. Knowl. Discovery Data Mining, 1996, pp. 226–231.</a:t>
            </a:r>
            <a:endParaRPr/>
          </a:p>
          <a:p>
            <a:pPr marL="514350" marR="0" lvl="0" indent="-514350" algn="just" rtl="0">
              <a:lnSpc>
                <a:spcPct val="150000"/>
              </a:lnSpc>
              <a:spcBef>
                <a:spcPts val="0"/>
              </a:spcBef>
              <a:spcAft>
                <a:spcPts val="0"/>
              </a:spcAft>
              <a:buClr>
                <a:schemeClr val="dk1"/>
              </a:buClr>
              <a:buSzPts val="3200"/>
              <a:buFont typeface="Calibri"/>
              <a:buAutoNum type="arabicPeriod"/>
            </a:pPr>
            <a:r>
              <a:rPr lang="en-IN" sz="3200">
                <a:solidFill>
                  <a:schemeClr val="dk1"/>
                </a:solidFill>
                <a:latin typeface="Calibri"/>
                <a:ea typeface="Calibri"/>
                <a:cs typeface="Calibri"/>
                <a:sym typeface="Calibri"/>
              </a:rPr>
              <a:t>D. Dreizin et al., “An automated deep learning method for tile AO/OTA pelvic fracture severity grading from trauma whole-body CT,” J. Digit. Imag., vol. 34, no. 1, pp. 53–65, Feb. 2021</a:t>
            </a:r>
            <a:endParaRPr/>
          </a:p>
          <a:p>
            <a:pPr marL="514350" marR="0" lvl="0" indent="-514350" algn="just" rtl="0">
              <a:lnSpc>
                <a:spcPct val="150000"/>
              </a:lnSpc>
              <a:spcBef>
                <a:spcPts val="0"/>
              </a:spcBef>
              <a:spcAft>
                <a:spcPts val="0"/>
              </a:spcAft>
              <a:buClr>
                <a:schemeClr val="dk1"/>
              </a:buClr>
              <a:buSzPts val="3200"/>
              <a:buFont typeface="Calibri"/>
              <a:buAutoNum type="arabicPeriod"/>
            </a:pPr>
            <a:r>
              <a:rPr lang="en-IN" sz="3200">
                <a:solidFill>
                  <a:schemeClr val="dk1"/>
                </a:solidFill>
                <a:latin typeface="Calibri"/>
                <a:ea typeface="Calibri"/>
                <a:cs typeface="Calibri"/>
                <a:sym typeface="Calibri"/>
              </a:rPr>
              <a:t>W. E. Lorensen and H. E. Cline, “Marching cubes: A high resolution 3D surface construction algorithm,” ACM SIGGRAPH Comput. Graph., vol. 21, no. 4, pp. 163–169, Jul. 1987</a:t>
            </a:r>
            <a:endParaRPr sz="3000">
              <a:solidFill>
                <a:srgbClr val="000000"/>
              </a:solidFill>
              <a:latin typeface="Times New Roman"/>
              <a:ea typeface="Times New Roman"/>
              <a:cs typeface="Times New Roman"/>
              <a:sym typeface="Times New Roman"/>
            </a:endParaRPr>
          </a:p>
        </p:txBody>
      </p:sp>
      <p:sp>
        <p:nvSpPr>
          <p:cNvPr id="303" name="Google Shape;303;p39"/>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a:solidFill>
                  <a:srgbClr val="2B2C30"/>
                </a:solidFill>
                <a:latin typeface="Public Sans"/>
                <a:ea typeface="Public Sans"/>
                <a:cs typeface="Public Sans"/>
                <a:sym typeface="Public Sans"/>
              </a:rPr>
              <a:t>REFERENCES</a:t>
            </a:r>
            <a:endParaRPr/>
          </a:p>
        </p:txBody>
      </p:sp>
      <p:cxnSp>
        <p:nvCxnSpPr>
          <p:cNvPr id="304" name="Google Shape;304;p39"/>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8"/>
        <p:cNvGrpSpPr/>
        <p:nvPr/>
      </p:nvGrpSpPr>
      <p:grpSpPr>
        <a:xfrm>
          <a:off x="0" y="0"/>
          <a:ext cx="0" cy="0"/>
          <a:chOff x="0" y="0"/>
          <a:chExt cx="0" cy="0"/>
        </a:xfrm>
      </p:grpSpPr>
      <p:sp>
        <p:nvSpPr>
          <p:cNvPr id="309" name="Google Shape;309;p40"/>
          <p:cNvSpPr txBox="1"/>
          <p:nvPr/>
        </p:nvSpPr>
        <p:spPr>
          <a:xfrm>
            <a:off x="5700017" y="3848100"/>
            <a:ext cx="6887965" cy="182864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9000">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16"/>
          <p:cNvSpPr txBox="1"/>
          <p:nvPr/>
        </p:nvSpPr>
        <p:spPr>
          <a:xfrm>
            <a:off x="1003823" y="2700299"/>
            <a:ext cx="15953207" cy="4886402"/>
          </a:xfrm>
          <a:prstGeom prst="rect">
            <a:avLst/>
          </a:prstGeom>
          <a:noFill/>
          <a:ln>
            <a:noFill/>
          </a:ln>
        </p:spPr>
        <p:txBody>
          <a:bodyPr spcFirstLastPara="1" wrap="square" lIns="0" tIns="0" rIns="0" bIns="0" anchor="t" anchorCtr="0">
            <a:spAutoFit/>
          </a:bodyPr>
          <a:lstStyle/>
          <a:p>
            <a:pPr marL="571500" marR="0" lvl="0" indent="-571500" algn="just" rtl="0">
              <a:lnSpc>
                <a:spcPct val="150000"/>
              </a:lnSpc>
              <a:spcBef>
                <a:spcPts val="0"/>
              </a:spcBef>
              <a:spcAft>
                <a:spcPts val="0"/>
              </a:spcAft>
              <a:buClr>
                <a:schemeClr val="dk1"/>
              </a:buClr>
              <a:buSzPts val="3600"/>
              <a:buFont typeface="Arial"/>
              <a:buChar char="•"/>
            </a:pPr>
            <a:r>
              <a:rPr lang="en-IN" sz="3600" b="0" i="0" u="none" strike="noStrike" cap="none">
                <a:solidFill>
                  <a:schemeClr val="dk1"/>
                </a:solidFill>
                <a:latin typeface="Times New Roman"/>
                <a:ea typeface="Times New Roman"/>
                <a:cs typeface="Times New Roman"/>
                <a:sym typeface="Times New Roman"/>
              </a:rPr>
              <a:t>The unique method of analysing the symmetric properties of the pelvic anatomy and comparing the differences in the density of the fractured side and the normal side, gives the potential area of fracture in the pelvis region.</a:t>
            </a:r>
            <a:endParaRPr/>
          </a:p>
          <a:p>
            <a:pPr marL="571500" marR="0" lvl="0" indent="-571500" algn="just" rtl="0">
              <a:lnSpc>
                <a:spcPct val="150000"/>
              </a:lnSpc>
              <a:spcBef>
                <a:spcPts val="0"/>
              </a:spcBef>
              <a:spcAft>
                <a:spcPts val="0"/>
              </a:spcAft>
              <a:buClr>
                <a:srgbClr val="000000"/>
              </a:buClr>
              <a:buSzPts val="3600"/>
              <a:buFont typeface="Arial"/>
              <a:buChar char="•"/>
            </a:pPr>
            <a:r>
              <a:rPr lang="en-IN" sz="3600" b="0" i="0" u="none" strike="noStrike" cap="none">
                <a:solidFill>
                  <a:srgbClr val="000000"/>
                </a:solidFill>
                <a:latin typeface="Times New Roman"/>
                <a:ea typeface="Times New Roman"/>
                <a:cs typeface="Times New Roman"/>
                <a:sym typeface="Times New Roman"/>
              </a:rPr>
              <a:t>A </a:t>
            </a:r>
            <a:r>
              <a:rPr lang="en-IN" sz="3600" b="1" i="0" u="none" strike="noStrike" cap="none">
                <a:solidFill>
                  <a:srgbClr val="000000"/>
                </a:solidFill>
                <a:latin typeface="Times New Roman"/>
                <a:ea typeface="Times New Roman"/>
                <a:cs typeface="Times New Roman"/>
                <a:sym typeface="Times New Roman"/>
              </a:rPr>
              <a:t>DBSCAN-based algorithm </a:t>
            </a:r>
            <a:r>
              <a:rPr lang="en-IN" sz="3600" b="0" i="0" u="none" strike="noStrike" cap="none">
                <a:solidFill>
                  <a:srgbClr val="000000"/>
                </a:solidFill>
                <a:latin typeface="Times New Roman"/>
                <a:ea typeface="Times New Roman"/>
                <a:cs typeface="Times New Roman"/>
                <a:sym typeface="Times New Roman"/>
              </a:rPr>
              <a:t>is used to detect potential fracture areas from point clouds obtained from the segmentation results.</a:t>
            </a:r>
            <a:endParaRPr sz="3600" b="0" i="0" u="none" strike="noStrike" cap="none">
              <a:solidFill>
                <a:srgbClr val="000000"/>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endParaRPr sz="3600" b="0" i="1" u="none" strike="noStrike" cap="none">
              <a:solidFill>
                <a:srgbClr val="000000"/>
              </a:solidFill>
              <a:latin typeface="Times New Roman"/>
              <a:ea typeface="Times New Roman"/>
              <a:cs typeface="Times New Roman"/>
              <a:sym typeface="Times New Roman"/>
            </a:endParaRPr>
          </a:p>
        </p:txBody>
      </p:sp>
      <p:sp>
        <p:nvSpPr>
          <p:cNvPr id="114" name="Google Shape;114;p16"/>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OBJECTIVE</a:t>
            </a:r>
            <a:endParaRPr/>
          </a:p>
        </p:txBody>
      </p:sp>
      <p:cxnSp>
        <p:nvCxnSpPr>
          <p:cNvPr id="115" name="Google Shape;115;p16"/>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17"/>
          <p:cNvSpPr txBox="1"/>
          <p:nvPr/>
        </p:nvSpPr>
        <p:spPr>
          <a:xfrm>
            <a:off x="1025159" y="2705100"/>
            <a:ext cx="15953207" cy="4886402"/>
          </a:xfrm>
          <a:prstGeom prst="rect">
            <a:avLst/>
          </a:prstGeom>
          <a:noFill/>
          <a:ln>
            <a:noFill/>
          </a:ln>
        </p:spPr>
        <p:txBody>
          <a:bodyPr spcFirstLastPara="1" wrap="square" lIns="0" tIns="0" rIns="0" bIns="0" anchor="t" anchorCtr="0">
            <a:spAutoFit/>
          </a:bodyPr>
          <a:lstStyle/>
          <a:p>
            <a:pPr marL="0" marR="0" lvl="0" indent="0" algn="just" rtl="0">
              <a:lnSpc>
                <a:spcPct val="150000"/>
              </a:lnSpc>
              <a:spcBef>
                <a:spcPts val="0"/>
              </a:spcBef>
              <a:spcAft>
                <a:spcPts val="0"/>
              </a:spcAft>
              <a:buNone/>
            </a:pPr>
            <a:r>
              <a:rPr lang="en-IN" sz="3600" b="0" i="0" u="none" strike="noStrike" cap="none">
                <a:solidFill>
                  <a:schemeClr val="dk1"/>
                </a:solidFill>
                <a:latin typeface="Times New Roman"/>
                <a:ea typeface="Times New Roman"/>
                <a:cs typeface="Times New Roman"/>
                <a:sym typeface="Times New Roman"/>
              </a:rPr>
              <a:t>Two-Stage Structure-Focused Contrastive Learning for Automatic Identification and Localization of Complex Pelvic Fractures </a:t>
            </a:r>
            <a:endParaRPr/>
          </a:p>
          <a:p>
            <a:pPr marL="0" marR="0" lvl="0" indent="0" algn="just" rtl="0">
              <a:lnSpc>
                <a:spcPct val="150000"/>
              </a:lnSpc>
              <a:spcBef>
                <a:spcPts val="0"/>
              </a:spcBef>
              <a:spcAft>
                <a:spcPts val="0"/>
              </a:spcAft>
              <a:buNone/>
            </a:pPr>
            <a:endParaRPr sz="3600" b="0"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IN" sz="3600" b="1" i="0" u="none" strike="noStrike" cap="none">
                <a:solidFill>
                  <a:schemeClr val="dk1"/>
                </a:solidFill>
                <a:latin typeface="Times New Roman"/>
                <a:ea typeface="Times New Roman"/>
                <a:cs typeface="Times New Roman"/>
                <a:sym typeface="Times New Roman"/>
              </a:rPr>
              <a:t>Journal</a:t>
            </a:r>
            <a:r>
              <a:rPr lang="en-IN" sz="3600" b="0" i="0" u="none" strike="noStrike" cap="none">
                <a:solidFill>
                  <a:schemeClr val="dk1"/>
                </a:solidFill>
                <a:latin typeface="Times New Roman"/>
                <a:ea typeface="Times New Roman"/>
                <a:cs typeface="Times New Roman"/>
                <a:sym typeface="Times New Roman"/>
              </a:rPr>
              <a:t>:</a:t>
            </a:r>
            <a:r>
              <a:rPr lang="en-IN" sz="3600" b="1" i="0" u="none" strike="noStrike" cap="none">
                <a:solidFill>
                  <a:srgbClr val="333333"/>
                </a:solidFill>
                <a:latin typeface="Helvetica Neue"/>
                <a:ea typeface="Helvetica Neue"/>
                <a:cs typeface="Helvetica Neue"/>
                <a:sym typeface="Helvetica Neue"/>
              </a:rPr>
              <a:t> </a:t>
            </a:r>
            <a:r>
              <a:rPr lang="en-IN" sz="3600" b="0" i="0" u="none" strike="noStrike" cap="none">
                <a:solidFill>
                  <a:schemeClr val="dk1"/>
                </a:solidFill>
                <a:latin typeface="Times New Roman"/>
                <a:ea typeface="Times New Roman"/>
                <a:cs typeface="Times New Roman"/>
                <a:sym typeface="Times New Roman"/>
              </a:rPr>
              <a:t>IEEE Transactions on Medical Imaging</a:t>
            </a:r>
            <a:endParaRPr sz="3600" b="0" i="0" u="none" strike="noStrike" cap="none">
              <a:solidFill>
                <a:schemeClr val="dk1"/>
              </a:solidFill>
              <a:latin typeface="Times New Roman"/>
              <a:ea typeface="Times New Roman"/>
              <a:cs typeface="Times New Roman"/>
              <a:sym typeface="Times New Roman"/>
            </a:endParaRPr>
          </a:p>
          <a:p>
            <a:pPr marL="0" marR="0" lvl="0" indent="0" algn="just" rtl="0">
              <a:lnSpc>
                <a:spcPct val="150000"/>
              </a:lnSpc>
              <a:spcBef>
                <a:spcPts val="0"/>
              </a:spcBef>
              <a:spcAft>
                <a:spcPts val="0"/>
              </a:spcAft>
              <a:buNone/>
            </a:pPr>
            <a:r>
              <a:rPr lang="en-IN" sz="3600" b="1" i="0" u="none" strike="noStrike" cap="none">
                <a:solidFill>
                  <a:schemeClr val="dk1"/>
                </a:solidFill>
                <a:latin typeface="Times New Roman"/>
                <a:ea typeface="Times New Roman"/>
                <a:cs typeface="Times New Roman"/>
                <a:sym typeface="Times New Roman"/>
              </a:rPr>
              <a:t>Year Of Publication</a:t>
            </a:r>
            <a:r>
              <a:rPr lang="en-IN" sz="3600" b="0" i="0" u="none" strike="noStrike" cap="none">
                <a:solidFill>
                  <a:schemeClr val="dk1"/>
                </a:solidFill>
                <a:latin typeface="Times New Roman"/>
                <a:ea typeface="Times New Roman"/>
                <a:cs typeface="Times New Roman"/>
                <a:sym typeface="Times New Roman"/>
              </a:rPr>
              <a:t>:2023</a:t>
            </a:r>
            <a:endParaRPr/>
          </a:p>
          <a:p>
            <a:pPr marL="0" marR="0" lvl="0" indent="0" algn="just" rtl="0">
              <a:lnSpc>
                <a:spcPct val="150000"/>
              </a:lnSpc>
              <a:spcBef>
                <a:spcPts val="0"/>
              </a:spcBef>
              <a:spcAft>
                <a:spcPts val="0"/>
              </a:spcAft>
              <a:buNone/>
            </a:pPr>
            <a:r>
              <a:rPr lang="en-IN" sz="3600" b="1" i="0" u="none" strike="noStrike" cap="none">
                <a:solidFill>
                  <a:schemeClr val="dk1"/>
                </a:solidFill>
                <a:latin typeface="Times New Roman"/>
                <a:ea typeface="Times New Roman"/>
                <a:cs typeface="Times New Roman"/>
                <a:sym typeface="Times New Roman"/>
              </a:rPr>
              <a:t>Authors</a:t>
            </a:r>
            <a:r>
              <a:rPr lang="en-IN" sz="3600" b="0" i="0" u="none" strike="noStrike" cap="none">
                <a:solidFill>
                  <a:schemeClr val="dk1"/>
                </a:solidFill>
                <a:latin typeface="Times New Roman"/>
                <a:ea typeface="Times New Roman"/>
                <a:cs typeface="Times New Roman"/>
                <a:sym typeface="Times New Roman"/>
              </a:rPr>
              <a:t>: </a:t>
            </a:r>
            <a:r>
              <a:rPr lang="en-IN" sz="3600" b="0" i="1" u="none" strike="noStrike" cap="none">
                <a:solidFill>
                  <a:schemeClr val="dk1"/>
                </a:solidFill>
                <a:latin typeface="Times New Roman"/>
                <a:ea typeface="Times New Roman"/>
                <a:cs typeface="Times New Roman"/>
                <a:sym typeface="Times New Roman"/>
              </a:rPr>
              <a:t>Bolun Zeng , Huixiang Wang, Jiangchang Xu , Puxun Tu , Leo Joskowicz</a:t>
            </a:r>
            <a:endParaRPr sz="3600" b="0" i="1" u="none" strike="noStrike" cap="none">
              <a:solidFill>
                <a:srgbClr val="000000"/>
              </a:solidFill>
              <a:latin typeface="Times New Roman"/>
              <a:ea typeface="Times New Roman"/>
              <a:cs typeface="Times New Roman"/>
              <a:sym typeface="Times New Roman"/>
            </a:endParaRPr>
          </a:p>
        </p:txBody>
      </p:sp>
      <p:sp>
        <p:nvSpPr>
          <p:cNvPr id="121" name="Google Shape;121;p17"/>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BASE PAPER</a:t>
            </a:r>
            <a:endParaRPr/>
          </a:p>
        </p:txBody>
      </p:sp>
      <p:cxnSp>
        <p:nvCxnSpPr>
          <p:cNvPr id="122" name="Google Shape;122;p17"/>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8"/>
          <p:cNvSpPr txBox="1"/>
          <p:nvPr/>
        </p:nvSpPr>
        <p:spPr>
          <a:xfrm>
            <a:off x="1145567" y="2628900"/>
            <a:ext cx="15953207" cy="5717399"/>
          </a:xfrm>
          <a:prstGeom prst="rect">
            <a:avLst/>
          </a:prstGeom>
          <a:noFill/>
          <a:ln>
            <a:noFill/>
          </a:ln>
        </p:spPr>
        <p:txBody>
          <a:bodyPr spcFirstLastPara="1" wrap="square" lIns="0" tIns="0" rIns="0" bIns="0" anchor="t" anchorCtr="0">
            <a:spAutoFit/>
          </a:bodyPr>
          <a:lstStyle/>
          <a:p>
            <a:pPr marL="571500" marR="0" lvl="0" indent="-571500" algn="just" rtl="0">
              <a:lnSpc>
                <a:spcPct val="150000"/>
              </a:lnSpc>
              <a:spcBef>
                <a:spcPts val="0"/>
              </a:spcBef>
              <a:spcAft>
                <a:spcPts val="0"/>
              </a:spcAft>
              <a:buClr>
                <a:schemeClr val="dk1"/>
              </a:buClr>
              <a:buSzPts val="3600"/>
              <a:buFont typeface="Arial"/>
              <a:buChar char="•"/>
            </a:pPr>
            <a:r>
              <a:rPr lang="en-IN" sz="3600" b="0" i="0" u="none" strike="noStrike" cap="none">
                <a:solidFill>
                  <a:schemeClr val="dk1"/>
                </a:solidFill>
                <a:latin typeface="Times New Roman"/>
                <a:ea typeface="Times New Roman"/>
                <a:cs typeface="Times New Roman"/>
                <a:sym typeface="Times New Roman"/>
              </a:rPr>
              <a:t>The evaluation of pelvic bone fracture  is time-consuming, hard, and often leads to inaccurate detection due to structural complexity of pelvic bones, significant difference in fragment size and irregular morphology.</a:t>
            </a:r>
            <a:endParaRPr/>
          </a:p>
          <a:p>
            <a:pPr marL="571500" marR="0" lvl="0" indent="-571500" algn="just" rtl="0">
              <a:lnSpc>
                <a:spcPct val="150000"/>
              </a:lnSpc>
              <a:spcBef>
                <a:spcPts val="0"/>
              </a:spcBef>
              <a:spcAft>
                <a:spcPts val="0"/>
              </a:spcAft>
              <a:buClr>
                <a:schemeClr val="dk1"/>
              </a:buClr>
              <a:buSzPts val="3600"/>
              <a:buFont typeface="Arial"/>
              <a:buChar char="•"/>
            </a:pPr>
            <a:r>
              <a:rPr lang="en-IN" sz="3600" b="0" i="0" u="none" strike="noStrike" cap="none">
                <a:solidFill>
                  <a:schemeClr val="dk1"/>
                </a:solidFill>
                <a:latin typeface="Times New Roman"/>
                <a:ea typeface="Times New Roman"/>
                <a:cs typeface="Times New Roman"/>
                <a:sym typeface="Times New Roman"/>
              </a:rPr>
              <a:t>A </a:t>
            </a:r>
            <a:r>
              <a:rPr lang="en-IN" sz="3600" b="0" i="0" u="none" strike="noStrike" cap="none">
                <a:solidFill>
                  <a:srgbClr val="000000"/>
                </a:solidFill>
                <a:latin typeface="Times New Roman"/>
                <a:ea typeface="Times New Roman"/>
                <a:cs typeface="Times New Roman"/>
                <a:sym typeface="Times New Roman"/>
              </a:rPr>
              <a:t>structure-focused attention(SFA) module is designed to capture the spatial structural features and enhances the recognition ability of fracture zones. </a:t>
            </a:r>
            <a:endParaRPr/>
          </a:p>
          <a:p>
            <a:pPr marL="571500" marR="0" lvl="0" indent="-342900" algn="just" rtl="0">
              <a:lnSpc>
                <a:spcPct val="150000"/>
              </a:lnSpc>
              <a:spcBef>
                <a:spcPts val="0"/>
              </a:spcBef>
              <a:spcAft>
                <a:spcPts val="0"/>
              </a:spcAft>
              <a:buClr>
                <a:schemeClr val="dk1"/>
              </a:buClr>
              <a:buSzPts val="3600"/>
              <a:buFont typeface="Arial"/>
              <a:buNone/>
            </a:pPr>
            <a:endParaRPr sz="3600" b="0" i="0" u="none" strike="noStrike" cap="none">
              <a:solidFill>
                <a:schemeClr val="dk1"/>
              </a:solidFill>
              <a:latin typeface="Times New Roman"/>
              <a:ea typeface="Times New Roman"/>
              <a:cs typeface="Times New Roman"/>
              <a:sym typeface="Times New Roman"/>
            </a:endParaRPr>
          </a:p>
          <a:p>
            <a:pPr marL="571500" marR="0" lvl="0" indent="-342900" algn="just" rtl="0">
              <a:lnSpc>
                <a:spcPct val="150000"/>
              </a:lnSpc>
              <a:spcBef>
                <a:spcPts val="0"/>
              </a:spcBef>
              <a:spcAft>
                <a:spcPts val="0"/>
              </a:spcAft>
              <a:buClr>
                <a:schemeClr val="dk1"/>
              </a:buClr>
              <a:buSzPts val="3600"/>
              <a:buFont typeface="Arial"/>
              <a:buNone/>
            </a:pPr>
            <a:endParaRPr sz="3600" b="0" i="1" u="none" strike="noStrike" cap="none">
              <a:solidFill>
                <a:srgbClr val="000000"/>
              </a:solidFill>
              <a:latin typeface="Times New Roman"/>
              <a:ea typeface="Times New Roman"/>
              <a:cs typeface="Times New Roman"/>
              <a:sym typeface="Times New Roman"/>
            </a:endParaRPr>
          </a:p>
        </p:txBody>
      </p:sp>
      <p:sp>
        <p:nvSpPr>
          <p:cNvPr id="128" name="Google Shape;128;p18"/>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PROBLEM STATEMENT</a:t>
            </a:r>
            <a:endParaRPr/>
          </a:p>
        </p:txBody>
      </p:sp>
      <p:cxnSp>
        <p:nvCxnSpPr>
          <p:cNvPr id="129" name="Google Shape;129;p18"/>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134" name="Google Shape;134;p19"/>
          <p:cNvSpPr txBox="1"/>
          <p:nvPr/>
        </p:nvSpPr>
        <p:spPr>
          <a:xfrm>
            <a:off x="1028689" y="419100"/>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LITERATURE SURVEY</a:t>
            </a:r>
            <a:endParaRPr/>
          </a:p>
        </p:txBody>
      </p:sp>
      <p:cxnSp>
        <p:nvCxnSpPr>
          <p:cNvPr id="135" name="Google Shape;135;p19"/>
          <p:cNvCxnSpPr/>
          <p:nvPr/>
        </p:nvCxnSpPr>
        <p:spPr>
          <a:xfrm rot="10800000" flipH="1">
            <a:off x="1043935" y="1257300"/>
            <a:ext cx="16230594" cy="38509"/>
          </a:xfrm>
          <a:prstGeom prst="straightConnector1">
            <a:avLst/>
          </a:prstGeom>
          <a:noFill/>
          <a:ln w="9525" cap="flat" cmpd="sng">
            <a:solidFill>
              <a:srgbClr val="2B2C30"/>
            </a:solidFill>
            <a:prstDash val="solid"/>
            <a:round/>
            <a:headEnd type="none" w="sm" len="sm"/>
            <a:tailEnd type="none" w="sm" len="sm"/>
          </a:ln>
        </p:spPr>
      </p:cxnSp>
      <p:pic>
        <p:nvPicPr>
          <p:cNvPr id="136" name="Google Shape;136;p19"/>
          <p:cNvPicPr preferRelativeResize="0"/>
          <p:nvPr/>
        </p:nvPicPr>
        <p:blipFill rotWithShape="1">
          <a:blip r:embed="rId3">
            <a:alphaModFix/>
          </a:blip>
          <a:srcRect/>
          <a:stretch/>
        </p:blipFill>
        <p:spPr>
          <a:xfrm>
            <a:off x="2819400" y="1324765"/>
            <a:ext cx="13166909" cy="880529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20"/>
          <p:cNvSpPr txBox="1"/>
          <p:nvPr/>
        </p:nvSpPr>
        <p:spPr>
          <a:xfrm>
            <a:off x="1028689" y="419100"/>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LITERATURE SURVEY</a:t>
            </a:r>
            <a:endParaRPr/>
          </a:p>
        </p:txBody>
      </p:sp>
      <p:cxnSp>
        <p:nvCxnSpPr>
          <p:cNvPr id="142" name="Google Shape;142;p20"/>
          <p:cNvCxnSpPr/>
          <p:nvPr/>
        </p:nvCxnSpPr>
        <p:spPr>
          <a:xfrm rot="10800000" flipH="1">
            <a:off x="1043935" y="1257300"/>
            <a:ext cx="16230594" cy="38509"/>
          </a:xfrm>
          <a:prstGeom prst="straightConnector1">
            <a:avLst/>
          </a:prstGeom>
          <a:noFill/>
          <a:ln w="9525" cap="flat" cmpd="sng">
            <a:solidFill>
              <a:srgbClr val="2B2C30"/>
            </a:solidFill>
            <a:prstDash val="solid"/>
            <a:round/>
            <a:headEnd type="none" w="sm" len="sm"/>
            <a:tailEnd type="none" w="sm" len="sm"/>
          </a:ln>
        </p:spPr>
      </p:cxnSp>
      <p:pic>
        <p:nvPicPr>
          <p:cNvPr id="143" name="Google Shape;143;p20"/>
          <p:cNvPicPr preferRelativeResize="0"/>
          <p:nvPr/>
        </p:nvPicPr>
        <p:blipFill rotWithShape="1">
          <a:blip r:embed="rId3">
            <a:alphaModFix/>
          </a:blip>
          <a:srcRect/>
          <a:stretch/>
        </p:blipFill>
        <p:spPr>
          <a:xfrm>
            <a:off x="2515148" y="1524419"/>
            <a:ext cx="13257682" cy="826729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sp>
        <p:nvSpPr>
          <p:cNvPr id="148" name="Google Shape;148;p21"/>
          <p:cNvSpPr txBox="1"/>
          <p:nvPr/>
        </p:nvSpPr>
        <p:spPr>
          <a:xfrm>
            <a:off x="995167" y="2324100"/>
            <a:ext cx="15387900" cy="4925700"/>
          </a:xfrm>
          <a:prstGeom prst="rect">
            <a:avLst/>
          </a:prstGeom>
          <a:noFill/>
          <a:ln>
            <a:noFill/>
          </a:ln>
        </p:spPr>
        <p:txBody>
          <a:bodyPr spcFirstLastPara="1" wrap="square" lIns="0" tIns="0" rIns="0" bIns="0" anchor="t" anchorCtr="0">
            <a:spAutoFit/>
          </a:bodyPr>
          <a:lstStyle/>
          <a:p>
            <a:pPr marL="571500" marR="0" lvl="0" indent="-571500" algn="just" rtl="0">
              <a:lnSpc>
                <a:spcPct val="150000"/>
              </a:lnSpc>
              <a:spcBef>
                <a:spcPts val="0"/>
              </a:spcBef>
              <a:spcAft>
                <a:spcPts val="0"/>
              </a:spcAft>
              <a:buClr>
                <a:schemeClr val="dk1"/>
              </a:buClr>
              <a:buSzPts val="3200"/>
              <a:buFont typeface="Arial"/>
              <a:buChar char="•"/>
            </a:pPr>
            <a:r>
              <a:rPr lang="en-IN" sz="3200" b="0" i="0" u="none" strike="noStrike" cap="none">
                <a:solidFill>
                  <a:schemeClr val="dk1"/>
                </a:solidFill>
                <a:latin typeface="Times New Roman"/>
                <a:ea typeface="Times New Roman"/>
                <a:cs typeface="Times New Roman"/>
                <a:sym typeface="Times New Roman"/>
              </a:rPr>
              <a:t>The proposed method will be validated in the dataset </a:t>
            </a:r>
            <a:r>
              <a:rPr lang="en-IN" sz="3200" b="1" i="0" u="none" strike="noStrike" cap="none">
                <a:solidFill>
                  <a:schemeClr val="dk1"/>
                </a:solidFill>
                <a:latin typeface="Times New Roman"/>
                <a:ea typeface="Times New Roman"/>
                <a:cs typeface="Times New Roman"/>
                <a:sym typeface="Times New Roman"/>
              </a:rPr>
              <a:t>CLINIC</a:t>
            </a:r>
            <a:r>
              <a:rPr lang="en-IN" sz="3200" b="0" i="0" u="none" strike="noStrike" cap="none">
                <a:solidFill>
                  <a:schemeClr val="dk1"/>
                </a:solidFill>
                <a:latin typeface="Times New Roman"/>
                <a:ea typeface="Times New Roman"/>
                <a:cs typeface="Times New Roman"/>
                <a:sym typeface="Times New Roman"/>
              </a:rPr>
              <a:t>, which is a subset of the dataset </a:t>
            </a:r>
            <a:r>
              <a:rPr lang="en-IN" sz="3200" b="1" i="0" u="none" strike="noStrike" cap="none">
                <a:solidFill>
                  <a:schemeClr val="dk1"/>
                </a:solidFill>
                <a:latin typeface="Times New Roman"/>
                <a:ea typeface="Times New Roman"/>
                <a:cs typeface="Times New Roman"/>
                <a:sym typeface="Times New Roman"/>
              </a:rPr>
              <a:t>CTPelvic1K</a:t>
            </a:r>
            <a:r>
              <a:rPr lang="en-IN" sz="3200" b="0" i="0" u="none" strike="noStrike" cap="none">
                <a:solidFill>
                  <a:schemeClr val="dk1"/>
                </a:solidFill>
                <a:latin typeface="Times New Roman"/>
                <a:ea typeface="Times New Roman"/>
                <a:cs typeface="Times New Roman"/>
                <a:sym typeface="Times New Roman"/>
              </a:rPr>
              <a:t> . </a:t>
            </a:r>
            <a:endParaRPr/>
          </a:p>
          <a:p>
            <a:pPr marL="571500" marR="0" lvl="0" indent="-571500" algn="just" rtl="0">
              <a:lnSpc>
                <a:spcPct val="150000"/>
              </a:lnSpc>
              <a:spcBef>
                <a:spcPts val="0"/>
              </a:spcBef>
              <a:spcAft>
                <a:spcPts val="0"/>
              </a:spcAft>
              <a:buClr>
                <a:schemeClr val="dk1"/>
              </a:buClr>
              <a:buSzPts val="3200"/>
              <a:buFont typeface="Arial"/>
              <a:buChar char="•"/>
            </a:pPr>
            <a:r>
              <a:rPr lang="en-IN" sz="3200" b="0" i="0" u="none" strike="noStrike" cap="none">
                <a:solidFill>
                  <a:schemeClr val="dk1"/>
                </a:solidFill>
                <a:latin typeface="Times New Roman"/>
                <a:ea typeface="Times New Roman"/>
                <a:cs typeface="Times New Roman"/>
                <a:sym typeface="Times New Roman"/>
              </a:rPr>
              <a:t>This dataset consists of 103 CT scans of clinical cases of pelvic fracture; each scan includes annotations of the lumbar spine, sacrum, and left/right innominate bone.</a:t>
            </a:r>
            <a:endParaRPr/>
          </a:p>
          <a:p>
            <a:pPr marL="571500" marR="0" lvl="0" indent="-571500" algn="just" rtl="0">
              <a:lnSpc>
                <a:spcPct val="150000"/>
              </a:lnSpc>
              <a:spcBef>
                <a:spcPts val="0"/>
              </a:spcBef>
              <a:spcAft>
                <a:spcPts val="0"/>
              </a:spcAft>
              <a:buClr>
                <a:schemeClr val="dk1"/>
              </a:buClr>
              <a:buSzPts val="3200"/>
              <a:buFont typeface="Arial"/>
              <a:buChar char="•"/>
            </a:pPr>
            <a:r>
              <a:rPr lang="en-IN" sz="3200" b="0" i="0" u="none" strike="noStrike" cap="none">
                <a:solidFill>
                  <a:schemeClr val="dk1"/>
                </a:solidFill>
                <a:latin typeface="Times New Roman"/>
                <a:ea typeface="Times New Roman"/>
                <a:cs typeface="Times New Roman"/>
                <a:sym typeface="Times New Roman"/>
              </a:rPr>
              <a:t>The image size varies from 512×512×294 to 512×512×388, with a median value of 512×512×350. We normalized the image intensity to the range of [0, </a:t>
            </a:r>
            <a:r>
              <a:rPr lang="en-IN" sz="3200">
                <a:solidFill>
                  <a:schemeClr val="dk1"/>
                </a:solidFill>
                <a:latin typeface="Times New Roman"/>
                <a:ea typeface="Times New Roman"/>
                <a:cs typeface="Times New Roman"/>
                <a:sym typeface="Times New Roman"/>
              </a:rPr>
              <a:t>128</a:t>
            </a:r>
            <a:r>
              <a:rPr lang="en-IN" sz="3200" b="0" i="0" u="none" strike="noStrike" cap="none">
                <a:solidFill>
                  <a:schemeClr val="dk1"/>
                </a:solidFill>
                <a:latin typeface="Times New Roman"/>
                <a:ea typeface="Times New Roman"/>
                <a:cs typeface="Times New Roman"/>
                <a:sym typeface="Times New Roman"/>
              </a:rPr>
              <a:t>].</a:t>
            </a:r>
            <a:endParaRPr/>
          </a:p>
          <a:p>
            <a:pPr marL="571500" marR="0" lvl="0" indent="-368300" algn="just"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Times New Roman"/>
              <a:ea typeface="Times New Roman"/>
              <a:cs typeface="Times New Roman"/>
              <a:sym typeface="Times New Roman"/>
            </a:endParaRPr>
          </a:p>
        </p:txBody>
      </p:sp>
      <p:sp>
        <p:nvSpPr>
          <p:cNvPr id="149" name="Google Shape;149;p21"/>
          <p:cNvSpPr txBox="1"/>
          <p:nvPr/>
        </p:nvSpPr>
        <p:spPr>
          <a:xfrm>
            <a:off x="1006871" y="942975"/>
            <a:ext cx="16230600" cy="609590"/>
          </a:xfrm>
          <a:prstGeom prst="rect">
            <a:avLst/>
          </a:prstGeom>
          <a:noFill/>
          <a:ln>
            <a:noFill/>
          </a:ln>
        </p:spPr>
        <p:txBody>
          <a:bodyPr spcFirstLastPara="1" wrap="square" lIns="0" tIns="0" rIns="0" bIns="0" anchor="t" anchorCtr="0">
            <a:spAutoFit/>
          </a:bodyPr>
          <a:lstStyle/>
          <a:p>
            <a:pPr marL="0" marR="0" lvl="0" indent="0" algn="l" rtl="0">
              <a:lnSpc>
                <a:spcPct val="140010"/>
              </a:lnSpc>
              <a:spcBef>
                <a:spcPts val="0"/>
              </a:spcBef>
              <a:spcAft>
                <a:spcPts val="0"/>
              </a:spcAft>
              <a:buNone/>
            </a:pPr>
            <a:r>
              <a:rPr lang="en-IN" sz="3714" b="1" i="0" u="none" strike="noStrike" cap="none">
                <a:solidFill>
                  <a:srgbClr val="2B2C30"/>
                </a:solidFill>
                <a:latin typeface="Public Sans"/>
                <a:ea typeface="Public Sans"/>
                <a:cs typeface="Public Sans"/>
                <a:sym typeface="Public Sans"/>
              </a:rPr>
              <a:t>DATASET</a:t>
            </a:r>
            <a:endParaRPr/>
          </a:p>
        </p:txBody>
      </p:sp>
      <p:cxnSp>
        <p:nvCxnSpPr>
          <p:cNvPr id="150" name="Google Shape;150;p21"/>
          <p:cNvCxnSpPr/>
          <p:nvPr/>
        </p:nvCxnSpPr>
        <p:spPr>
          <a:xfrm rot="10800000" flipH="1">
            <a:off x="1028695" y="1760761"/>
            <a:ext cx="16230594" cy="38509"/>
          </a:xfrm>
          <a:prstGeom prst="straightConnector1">
            <a:avLst/>
          </a:prstGeom>
          <a:noFill/>
          <a:ln w="9525" cap="flat" cmpd="sng">
            <a:solidFill>
              <a:srgbClr val="2B2C30"/>
            </a:solidFill>
            <a:prstDash val="solid"/>
            <a:round/>
            <a:headEnd type="none" w="sm" len="sm"/>
            <a:tailEnd type="none" w="sm" len="sm"/>
          </a:ln>
        </p:spPr>
      </p:cxnSp>
      <p:pic>
        <p:nvPicPr>
          <p:cNvPr id="151" name="Google Shape;151;p21"/>
          <p:cNvPicPr preferRelativeResize="0"/>
          <p:nvPr/>
        </p:nvPicPr>
        <p:blipFill rotWithShape="1">
          <a:blip r:embed="rId3">
            <a:alphaModFix/>
          </a:blip>
          <a:srcRect t="39510"/>
          <a:stretch/>
        </p:blipFill>
        <p:spPr>
          <a:xfrm>
            <a:off x="2991978" y="6717006"/>
            <a:ext cx="12260386" cy="292157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TotalTime>
  <Words>988</Words>
  <Application>Microsoft Office PowerPoint</Application>
  <PresentationFormat>Custom</PresentationFormat>
  <Paragraphs>145</Paragraphs>
  <Slides>36</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Public Sans</vt:lpstr>
      <vt:lpstr>Helvetica Neue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CT IMAGE ITERATED THROUGH IMAGES</vt:lpstr>
      <vt:lpstr>CT IMAGE ITERATED THROUGH SLICES</vt:lpstr>
      <vt:lpstr>SNAPSHOTS WITH NEW DATA</vt:lpstr>
      <vt:lpstr>ICP Registration with Rotation and Transformation Vector</vt:lpstr>
      <vt:lpstr>Density analysis</vt:lpstr>
      <vt:lpstr>Hounsfield Units(Right Segment)</vt:lpstr>
      <vt:lpstr>Hounsfield Units(Left Segment)</vt:lpstr>
      <vt:lpstr>Result analysis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Dharuneswar Kumar</cp:lastModifiedBy>
  <cp:revision>6</cp:revision>
  <dcterms:modified xsi:type="dcterms:W3CDTF">2024-05-06T09:11:08Z</dcterms:modified>
</cp:coreProperties>
</file>