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
      <p:font typeface="Average"/>
      <p:regular r:id="rId36"/>
    </p:embeddedFont>
    <p:embeddedFont>
      <p:font typeface="Oswald"/>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C53961F-197E-44E3-8604-7610A1F9155A}">
  <a:tblStyle styleId="{9C53961F-197E-44E3-8604-7610A1F9155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Lato-regular.fntdata"/><Relationship Id="rId13" Type="http://schemas.openxmlformats.org/officeDocument/2006/relationships/slide" Target="slides/slide7.xml"/><Relationship Id="rId35" Type="http://schemas.openxmlformats.org/officeDocument/2006/relationships/font" Target="fonts/Lato-boldItalic.fntdata"/><Relationship Id="rId12" Type="http://schemas.openxmlformats.org/officeDocument/2006/relationships/slide" Target="slides/slide6.xml"/><Relationship Id="rId34" Type="http://schemas.openxmlformats.org/officeDocument/2006/relationships/font" Target="fonts/Lato-italic.fntdata"/><Relationship Id="rId15" Type="http://schemas.openxmlformats.org/officeDocument/2006/relationships/slide" Target="slides/slide9.xml"/><Relationship Id="rId37" Type="http://schemas.openxmlformats.org/officeDocument/2006/relationships/font" Target="fonts/Oswald-regular.fntdata"/><Relationship Id="rId14" Type="http://schemas.openxmlformats.org/officeDocument/2006/relationships/slide" Target="slides/slide8.xml"/><Relationship Id="rId36" Type="http://schemas.openxmlformats.org/officeDocument/2006/relationships/font" Target="fonts/Average-regular.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Oswald-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36f7eec57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36f7eec57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36f7eec5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a36f7eec5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36f7eec57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a36f7eec57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31125b8d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31125b8d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Leah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36f7eec57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36f7eec57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306598061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306598061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Dharva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2dc99039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2dc99039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Marco</a:t>
            </a:r>
            <a:endParaRPr/>
          </a:p>
          <a:p>
            <a:pPr indent="-228600" lvl="0" marL="457200" rtl="0" algn="l">
              <a:lnSpc>
                <a:spcPct val="115000"/>
              </a:lnSpc>
              <a:spcBef>
                <a:spcPts val="0"/>
              </a:spcBef>
              <a:spcAft>
                <a:spcPts val="0"/>
              </a:spcAft>
              <a:buClr>
                <a:schemeClr val="dk1"/>
              </a:buClr>
              <a:buSzPts val="1100"/>
              <a:buFont typeface="Arial"/>
              <a:buNone/>
            </a:pPr>
            <a:r>
              <a:rPr lang="zh-TW" sz="1200">
                <a:solidFill>
                  <a:srgbClr val="FF0000"/>
                </a:solidFill>
                <a:latin typeface="Calibri"/>
                <a:ea typeface="Calibri"/>
                <a:cs typeface="Calibri"/>
                <a:sym typeface="Calibri"/>
              </a:rPr>
              <a:t>·</a:t>
            </a:r>
            <a:r>
              <a:rPr lang="zh-TW" sz="700">
                <a:solidFill>
                  <a:srgbClr val="FF0000"/>
                </a:solidFill>
                <a:latin typeface="Times New Roman"/>
                <a:ea typeface="Times New Roman"/>
                <a:cs typeface="Times New Roman"/>
                <a:sym typeface="Times New Roman"/>
              </a:rPr>
              <a:t>  	</a:t>
            </a:r>
            <a:r>
              <a:rPr lang="zh-TW" sz="1200">
                <a:solidFill>
                  <a:srgbClr val="FF0000"/>
                </a:solidFill>
                <a:latin typeface="Calibri"/>
                <a:ea typeface="Calibri"/>
                <a:cs typeface="Calibri"/>
                <a:sym typeface="Calibri"/>
              </a:rPr>
              <a:t>In this slide we can see that logistic regression model that was built using a backward selection—where variables are sequentially deduct from the model based on their statistical significance. The model predicts the likelihood of the stream number of the song, using predictors such as 'released year', 'in_spotify_playlists', which shows that a negative coefficient for popularity suggests if the song were added more frequently in to the 'spotify_playlists decreases the likelihood of the song being successful, while showing the positive coefficient for shazam_charts and the likelihood of song being popular . The model's accuracy is reported at 78.32%, meaning it has a high accuracy.</a:t>
            </a:r>
            <a:endParaRPr sz="1200">
              <a:solidFill>
                <a:srgbClr val="FF0000"/>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317cfa7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317cfa7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Marco:</a:t>
            </a:r>
            <a:endParaRPr/>
          </a:p>
          <a:p>
            <a:pPr indent="0" lvl="0" marL="0" rtl="0" algn="l">
              <a:spcBef>
                <a:spcPts val="0"/>
              </a:spcBef>
              <a:spcAft>
                <a:spcPts val="0"/>
              </a:spcAft>
              <a:buNone/>
            </a:pPr>
            <a:r>
              <a:rPr lang="zh-TW"/>
              <a:t>The diagonal numbers represent correct classifications:</a:t>
            </a:r>
            <a:endParaRPr/>
          </a:p>
          <a:p>
            <a:pPr indent="0" lvl="0" marL="0" rtl="0" algn="l">
              <a:spcBef>
                <a:spcPts val="0"/>
              </a:spcBef>
              <a:spcAft>
                <a:spcPts val="0"/>
              </a:spcAft>
              <a:buNone/>
            </a:pPr>
            <a:r>
              <a:rPr lang="zh-TW"/>
              <a:t>For class 0, there are 194 songs correctly predicted to be in their actual popularity class.</a:t>
            </a:r>
            <a:endParaRPr/>
          </a:p>
          <a:p>
            <a:pPr indent="0" lvl="0" marL="0" rtl="0" algn="l">
              <a:spcBef>
                <a:spcPts val="0"/>
              </a:spcBef>
              <a:spcAft>
                <a:spcPts val="0"/>
              </a:spcAft>
              <a:buNone/>
            </a:pPr>
            <a:r>
              <a:rPr lang="zh-TW"/>
              <a:t>For class 1, there are 17 songs correctly predicted.</a:t>
            </a:r>
            <a:endParaRPr/>
          </a:p>
          <a:p>
            <a:pPr indent="0" lvl="0" marL="0" rtl="0" algn="l">
              <a:spcBef>
                <a:spcPts val="0"/>
              </a:spcBef>
              <a:spcAft>
                <a:spcPts val="0"/>
              </a:spcAft>
              <a:buNone/>
            </a:pPr>
            <a:r>
              <a:rPr lang="zh-TW"/>
              <a:t>For class 2, there are 11 songs correctly predicted.</a:t>
            </a:r>
            <a:endParaRPr/>
          </a:p>
          <a:p>
            <a:pPr indent="0" lvl="0" marL="0" rtl="0" algn="l">
              <a:spcBef>
                <a:spcPts val="0"/>
              </a:spcBef>
              <a:spcAft>
                <a:spcPts val="0"/>
              </a:spcAft>
              <a:buNone/>
            </a:pPr>
            <a:r>
              <a:rPr lang="zh-TW"/>
              <a:t>it seems that for class 3, there are no correct predictions (if there is a class 3 at all, as the numbers are a bit unclear for this class in your matrix).</a:t>
            </a:r>
            <a:endParaRPr/>
          </a:p>
          <a:p>
            <a:pPr indent="0" lvl="0" marL="0" rtl="0" algn="l">
              <a:spcBef>
                <a:spcPts val="0"/>
              </a:spcBef>
              <a:spcAft>
                <a:spcPts val="0"/>
              </a:spcAft>
              <a:buNone/>
            </a:pPr>
            <a:r>
              <a:rPr lang="zh-TW"/>
              <a:t>The off-diagonal numbers represent incorrect classifications, where the model has predicted a different class than the actual class:</a:t>
            </a:r>
            <a:endParaRPr/>
          </a:p>
          <a:p>
            <a:pPr indent="0" lvl="0" marL="0" rtl="0" algn="l">
              <a:spcBef>
                <a:spcPts val="0"/>
              </a:spcBef>
              <a:spcAft>
                <a:spcPts val="0"/>
              </a:spcAft>
              <a:buNone/>
            </a:pPr>
            <a:r>
              <a:rPr lang="zh-TW"/>
              <a:t>6 songs that were actually in class 0 were predicted to be in class 1.</a:t>
            </a:r>
            <a:endParaRPr/>
          </a:p>
          <a:p>
            <a:pPr indent="0" lvl="0" marL="0" rtl="0" algn="l">
              <a:spcBef>
                <a:spcPts val="0"/>
              </a:spcBef>
              <a:spcAft>
                <a:spcPts val="0"/>
              </a:spcAft>
              <a:buNone/>
            </a:pPr>
            <a:r>
              <a:rPr lang="zh-TW"/>
              <a:t>26 songs that were actually in class 1 were predicted to be in class 0.</a:t>
            </a:r>
            <a:endParaRPr/>
          </a:p>
          <a:p>
            <a:pPr indent="0" lvl="0" marL="0" rtl="0" algn="l">
              <a:spcBef>
                <a:spcPts val="0"/>
              </a:spcBef>
              <a:spcAft>
                <a:spcPts val="0"/>
              </a:spcAft>
              <a:buNone/>
            </a:pPr>
            <a:r>
              <a:rPr lang="zh-TW"/>
              <a:t>5 songs that were actually in class 1 were predicted to be in class 2.</a:t>
            </a:r>
            <a:endParaRPr/>
          </a:p>
          <a:p>
            <a:pPr indent="0" lvl="0" marL="0" rtl="0" algn="l">
              <a:spcBef>
                <a:spcPts val="0"/>
              </a:spcBef>
              <a:spcAft>
                <a:spcPts val="0"/>
              </a:spcAft>
              <a:buNone/>
            </a:pPr>
            <a:r>
              <a:rPr lang="zh-TW"/>
              <a:t>And so on for the rest of the matrix.</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a2dc99039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a2dc99039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zh-TW"/>
              <a:t>Dharva</a:t>
            </a:r>
            <a:endParaRPr/>
          </a:p>
          <a:p>
            <a:pPr indent="-298450" lvl="0" marL="457200" rtl="0" algn="l">
              <a:spcBef>
                <a:spcPts val="0"/>
              </a:spcBef>
              <a:spcAft>
                <a:spcPts val="0"/>
              </a:spcAft>
              <a:buSzPts val="1100"/>
              <a:buChar char="●"/>
            </a:pPr>
            <a:r>
              <a:rPr lang="zh-TW"/>
              <a:t>By visualizing the feature importance in predicting the streams of a song, We can delve deeper into the model and know which of these features are more influential in the model and are significant predictors.  </a:t>
            </a:r>
            <a:endParaRPr/>
          </a:p>
          <a:p>
            <a:pPr indent="-298450" lvl="0" marL="457200" rtl="0" algn="l">
              <a:spcBef>
                <a:spcPts val="0"/>
              </a:spcBef>
              <a:spcAft>
                <a:spcPts val="0"/>
              </a:spcAft>
              <a:buSzPts val="1100"/>
              <a:buChar char="●"/>
            </a:pPr>
            <a:r>
              <a:rPr lang="zh-TW"/>
              <a:t>So From the list of important features we have here, ‘released_month’ is the most important feature in the model prediction as compared to other features but this doesn’t mean that the other features do not contribute towards making predictions. It is just a relative ranking of importance within the model.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2dc990399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a2dc990399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Leah</a:t>
            </a:r>
            <a:endParaRPr/>
          </a:p>
          <a:p>
            <a:pPr indent="0" lvl="0" marL="0" rtl="0" algn="l">
              <a:spcBef>
                <a:spcPts val="0"/>
              </a:spcBef>
              <a:spcAft>
                <a:spcPts val="0"/>
              </a:spcAft>
              <a:buNone/>
            </a:pPr>
            <a:r>
              <a:rPr lang="zh-TW"/>
              <a:t>good at classifying with a smaller dataset</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precision    recall  f1-score   support</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           0       0.90      0.89      0.89       205</a:t>
            </a:r>
            <a:endParaRPr/>
          </a:p>
          <a:p>
            <a:pPr indent="0" lvl="0" marL="0" rtl="0" algn="l">
              <a:spcBef>
                <a:spcPts val="0"/>
              </a:spcBef>
              <a:spcAft>
                <a:spcPts val="0"/>
              </a:spcAft>
              <a:buNone/>
            </a:pPr>
            <a:r>
              <a:rPr lang="zh-TW"/>
              <a:t>           1       0.42      0.43      0.43        44</a:t>
            </a:r>
            <a:endParaRPr/>
          </a:p>
          <a:p>
            <a:pPr indent="0" lvl="0" marL="0" rtl="0" algn="l">
              <a:spcBef>
                <a:spcPts val="0"/>
              </a:spcBef>
              <a:spcAft>
                <a:spcPts val="0"/>
              </a:spcAft>
              <a:buNone/>
            </a:pPr>
            <a:r>
              <a:rPr lang="zh-TW"/>
              <a:t>           2       0.41      0.30      0.35        23</a:t>
            </a:r>
            <a:endParaRPr/>
          </a:p>
          <a:p>
            <a:pPr indent="0" lvl="0" marL="0" rtl="0" algn="l">
              <a:spcBef>
                <a:spcPts val="0"/>
              </a:spcBef>
              <a:spcAft>
                <a:spcPts val="0"/>
              </a:spcAft>
              <a:buNone/>
            </a:pPr>
            <a:r>
              <a:rPr lang="zh-TW"/>
              <a:t>           3       0.24      0.80      0.36         5</a:t>
            </a:r>
            <a:endParaRPr/>
          </a:p>
          <a:p>
            <a:pPr indent="0" lvl="0" marL="0" rtl="0" algn="l">
              <a:spcBef>
                <a:spcPts val="0"/>
              </a:spcBef>
              <a:spcAft>
                <a:spcPts val="0"/>
              </a:spcAft>
              <a:buNone/>
            </a:pPr>
            <a:r>
              <a:rPr lang="zh-TW"/>
              <a:t>           4       0.00      0.00      0.00         5</a:t>
            </a:r>
            <a:endParaRPr/>
          </a:p>
          <a:p>
            <a:pPr indent="0" lvl="0" marL="0" rtl="0" algn="l">
              <a:spcBef>
                <a:spcPts val="0"/>
              </a:spcBef>
              <a:spcAft>
                <a:spcPts val="0"/>
              </a:spcAft>
              <a:buNone/>
            </a:pPr>
            <a:r>
              <a:rPr lang="zh-TW"/>
              <a:t>           5       0.00      0.00      0.00         3</a:t>
            </a:r>
            <a:endParaRPr/>
          </a:p>
          <a:p>
            <a:pPr indent="0" lvl="0" marL="0" rtl="0" algn="l">
              <a:spcBef>
                <a:spcPts val="0"/>
              </a:spcBef>
              <a:spcAft>
                <a:spcPts val="0"/>
              </a:spcAft>
              <a:buNone/>
            </a:pPr>
            <a:r>
              <a:rPr lang="zh-TW"/>
              <a:t>           6       0.00      0.00      0.00         1</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    accuracy                           0.74       286</a:t>
            </a:r>
            <a:endParaRPr/>
          </a:p>
          <a:p>
            <a:pPr indent="0" lvl="0" marL="0" rtl="0" algn="l">
              <a:spcBef>
                <a:spcPts val="0"/>
              </a:spcBef>
              <a:spcAft>
                <a:spcPts val="0"/>
              </a:spcAft>
              <a:buNone/>
            </a:pPr>
            <a:r>
              <a:rPr lang="zh-TW"/>
              <a:t>   macro avg       0.28      0.35      0.29       286</a:t>
            </a:r>
            <a:endParaRPr/>
          </a:p>
          <a:p>
            <a:pPr indent="0" lvl="0" marL="0" rtl="0" algn="l">
              <a:spcBef>
                <a:spcPts val="0"/>
              </a:spcBef>
              <a:spcAft>
                <a:spcPts val="0"/>
              </a:spcAft>
              <a:buClr>
                <a:schemeClr val="dk1"/>
              </a:buClr>
              <a:buSzPts val="1100"/>
              <a:buFont typeface="Arial"/>
              <a:buNone/>
            </a:pPr>
            <a:r>
              <a:rPr lang="zh-TW"/>
              <a:t>weighted avg       0.75      0.74      0.74       286</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a2dc99039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a2dc99039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Have you ever throught about how to create popular songs, is it because of the song’s lyric, singers, or the song’s rhythm, how should a music company analysis the song more efficiently? Just imagine, music and record company like sony music might be receiving over housand of different Demo songs, beside of listen all the songs, how can they ensure they won’t miss the next Grammy Award winning album? </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Marco</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2dc990399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a2dc990399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Clr>
                <a:srgbClr val="1A1A1A"/>
              </a:buClr>
              <a:buSzPts val="1100"/>
              <a:buFont typeface="Lato"/>
              <a:buChar char="○"/>
            </a:pPr>
            <a:r>
              <a:rPr lang="zh-TW">
                <a:solidFill>
                  <a:srgbClr val="1A1A1A"/>
                </a:solidFill>
                <a:latin typeface="Lato"/>
                <a:ea typeface="Lato"/>
                <a:cs typeface="Lato"/>
                <a:sym typeface="Lato"/>
              </a:rPr>
              <a:t>Marco</a:t>
            </a:r>
            <a:endParaRPr>
              <a:solidFill>
                <a:srgbClr val="1A1A1A"/>
              </a:solidFill>
              <a:latin typeface="Lato"/>
              <a:ea typeface="Lato"/>
              <a:cs typeface="Lato"/>
              <a:sym typeface="Lato"/>
            </a:endParaRPr>
          </a:p>
          <a:p>
            <a:pPr indent="-298450" lvl="1" marL="914400" rtl="0" algn="l">
              <a:lnSpc>
                <a:spcPct val="115000"/>
              </a:lnSpc>
              <a:spcBef>
                <a:spcPts val="0"/>
              </a:spcBef>
              <a:spcAft>
                <a:spcPts val="0"/>
              </a:spcAft>
              <a:buClr>
                <a:srgbClr val="1A1A1A"/>
              </a:buClr>
              <a:buSzPts val="1100"/>
              <a:buFont typeface="Lato"/>
              <a:buChar char="○"/>
            </a:pPr>
            <a:r>
              <a:rPr lang="zh-TW">
                <a:solidFill>
                  <a:srgbClr val="1A1A1A"/>
                </a:solidFill>
                <a:latin typeface="Lato"/>
                <a:ea typeface="Lato"/>
                <a:cs typeface="Lato"/>
                <a:sym typeface="Lato"/>
              </a:rPr>
              <a:t>Increase the potential market shares</a:t>
            </a:r>
            <a:endParaRPr>
              <a:solidFill>
                <a:srgbClr val="1A1A1A"/>
              </a:solidFill>
              <a:latin typeface="Lato"/>
              <a:ea typeface="Lato"/>
              <a:cs typeface="Lato"/>
              <a:sym typeface="Lato"/>
            </a:endParaRPr>
          </a:p>
          <a:p>
            <a:pPr indent="-298450" lvl="1" marL="914400" rtl="0" algn="l">
              <a:lnSpc>
                <a:spcPct val="115000"/>
              </a:lnSpc>
              <a:spcBef>
                <a:spcPts val="0"/>
              </a:spcBef>
              <a:spcAft>
                <a:spcPts val="0"/>
              </a:spcAft>
              <a:buClr>
                <a:srgbClr val="1A1A1A"/>
              </a:buClr>
              <a:buSzPts val="1100"/>
              <a:buFont typeface="Lato"/>
              <a:buChar char="○"/>
            </a:pPr>
            <a:r>
              <a:rPr lang="zh-TW">
                <a:solidFill>
                  <a:srgbClr val="1A1A1A"/>
                </a:solidFill>
                <a:latin typeface="Lato"/>
                <a:ea typeface="Lato"/>
                <a:cs typeface="Lato"/>
                <a:sym typeface="Lato"/>
              </a:rPr>
              <a:t>Reduce the risk of failure</a:t>
            </a:r>
            <a:endParaRPr>
              <a:solidFill>
                <a:srgbClr val="1A1A1A"/>
              </a:solidFill>
              <a:latin typeface="Lato"/>
              <a:ea typeface="Lato"/>
              <a:cs typeface="Lato"/>
              <a:sym typeface="Lato"/>
            </a:endParaRPr>
          </a:p>
          <a:p>
            <a:pPr indent="-298450" lvl="1" marL="914400" rtl="0" algn="l">
              <a:lnSpc>
                <a:spcPct val="115000"/>
              </a:lnSpc>
              <a:spcBef>
                <a:spcPts val="0"/>
              </a:spcBef>
              <a:spcAft>
                <a:spcPts val="0"/>
              </a:spcAft>
              <a:buClr>
                <a:srgbClr val="1A1A1A"/>
              </a:buClr>
              <a:buSzPts val="1100"/>
              <a:buFont typeface="Lato"/>
              <a:buChar char="○"/>
            </a:pPr>
            <a:r>
              <a:rPr lang="zh-TW">
                <a:solidFill>
                  <a:srgbClr val="1A1A1A"/>
                </a:solidFill>
                <a:latin typeface="Lato"/>
                <a:ea typeface="Lato"/>
                <a:cs typeface="Lato"/>
                <a:sym typeface="Lato"/>
              </a:rPr>
              <a:t>key</a:t>
            </a:r>
            <a:endParaRPr>
              <a:solidFill>
                <a:srgbClr val="1A1A1A"/>
              </a:solidFill>
              <a:latin typeface="Lato"/>
              <a:ea typeface="Lato"/>
              <a:cs typeface="Lato"/>
              <a:sym typeface="Lato"/>
            </a:endParaRPr>
          </a:p>
          <a:p>
            <a:pPr indent="-298450" lvl="1" marL="914400" rtl="0" algn="l">
              <a:lnSpc>
                <a:spcPct val="115000"/>
              </a:lnSpc>
              <a:spcBef>
                <a:spcPts val="0"/>
              </a:spcBef>
              <a:spcAft>
                <a:spcPts val="0"/>
              </a:spcAft>
              <a:buClr>
                <a:srgbClr val="1A1A1A"/>
              </a:buClr>
              <a:buSzPts val="1100"/>
              <a:buFont typeface="Lato"/>
              <a:buChar char="○"/>
            </a:pPr>
            <a:r>
              <a:rPr lang="zh-TW">
                <a:solidFill>
                  <a:srgbClr val="1A1A1A"/>
                </a:solidFill>
                <a:latin typeface="Lato"/>
                <a:ea typeface="Lato"/>
                <a:cs typeface="Lato"/>
                <a:sym typeface="Lato"/>
              </a:rPr>
              <a:t>valence_%</a:t>
            </a:r>
            <a:endParaRPr>
              <a:solidFill>
                <a:srgbClr val="1A1A1A"/>
              </a:solidFill>
              <a:latin typeface="Lato"/>
              <a:ea typeface="Lato"/>
              <a:cs typeface="Lato"/>
              <a:sym typeface="Lato"/>
            </a:endParaRPr>
          </a:p>
          <a:p>
            <a:pPr indent="-298450" lvl="1" marL="914400" rtl="0" algn="l">
              <a:lnSpc>
                <a:spcPct val="115000"/>
              </a:lnSpc>
              <a:spcBef>
                <a:spcPts val="0"/>
              </a:spcBef>
              <a:spcAft>
                <a:spcPts val="0"/>
              </a:spcAft>
              <a:buClr>
                <a:srgbClr val="1A1A1A"/>
              </a:buClr>
              <a:buSzPts val="1100"/>
              <a:buFont typeface="Lato"/>
              <a:buChar char="○"/>
            </a:pPr>
            <a:r>
              <a:rPr lang="zh-TW">
                <a:solidFill>
                  <a:srgbClr val="1A1A1A"/>
                </a:solidFill>
                <a:latin typeface="Lato"/>
                <a:ea typeface="Lato"/>
                <a:cs typeface="Lato"/>
                <a:sym typeface="Lato"/>
              </a:rPr>
              <a:t>acousticness</a:t>
            </a:r>
            <a:endParaRPr>
              <a:solidFill>
                <a:srgbClr val="1A1A1A"/>
              </a:solidFill>
              <a:latin typeface="Lato"/>
              <a:ea typeface="Lato"/>
              <a:cs typeface="Lato"/>
              <a:sym typeface="Lato"/>
            </a:endParaRPr>
          </a:p>
          <a:p>
            <a:pPr indent="-298450" lvl="1" marL="914400" rtl="0" algn="l">
              <a:lnSpc>
                <a:spcPct val="115000"/>
              </a:lnSpc>
              <a:spcBef>
                <a:spcPts val="0"/>
              </a:spcBef>
              <a:spcAft>
                <a:spcPts val="0"/>
              </a:spcAft>
              <a:buClr>
                <a:srgbClr val="1A1A1A"/>
              </a:buClr>
              <a:buSzPts val="1100"/>
              <a:buFont typeface="Lato"/>
              <a:buChar char="○"/>
            </a:pPr>
            <a:r>
              <a:rPr lang="zh-TW">
                <a:solidFill>
                  <a:srgbClr val="1A1A1A"/>
                </a:solidFill>
                <a:latin typeface="Lato"/>
                <a:ea typeface="Lato"/>
                <a:cs typeface="Lato"/>
                <a:sym typeface="Lato"/>
              </a:rPr>
              <a:t>Too many class 0 </a:t>
            </a:r>
            <a:endParaRPr>
              <a:solidFill>
                <a:srgbClr val="1A1A1A"/>
              </a:solidFill>
              <a:latin typeface="Lato"/>
              <a:ea typeface="Lato"/>
              <a:cs typeface="Lato"/>
              <a:sym typeface="La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317cfa773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6317cfa773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a30659806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a30659806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Therefore, we came up with our research question what are the key song features or characteristics that strongly correlate with the levels of song streaming numbers in the music industry?</a:t>
            </a:r>
            <a:endParaRPr/>
          </a:p>
          <a:p>
            <a:pPr indent="0" lvl="0" marL="0" rtl="0" algn="l">
              <a:spcBef>
                <a:spcPts val="0"/>
              </a:spcBef>
              <a:spcAft>
                <a:spcPts val="0"/>
              </a:spcAft>
              <a:buNone/>
            </a:pPr>
            <a:r>
              <a:rPr lang="zh-TW"/>
              <a:t>Marco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2dc99039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2dc99039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150">
                <a:solidFill>
                  <a:srgbClr val="3C4043"/>
                </a:solidFill>
                <a:highlight>
                  <a:srgbClr val="F1F3F4"/>
                </a:highlight>
              </a:rPr>
              <a:t>This dataset contains a comprehensive list of the most famous songs of 2023 as listed on Spotify. The dataset offers a wealth of features beyond what is typically available in similar datasets. It provides insights into each song's attributes, popularity, and presence on various music platforms</a:t>
            </a:r>
            <a:endParaRPr sz="1200"/>
          </a:p>
          <a:p>
            <a:pPr indent="0" lvl="0" marL="0" rtl="0" algn="l">
              <a:spcBef>
                <a:spcPts val="0"/>
              </a:spcBef>
              <a:spcAft>
                <a:spcPts val="0"/>
              </a:spcAft>
              <a:buNone/>
            </a:pPr>
            <a:r>
              <a:t/>
            </a:r>
            <a:endParaRPr/>
          </a:p>
          <a:p>
            <a:pPr indent="0" lvl="0" marL="0" rtl="0" algn="l">
              <a:spcBef>
                <a:spcPts val="0"/>
              </a:spcBef>
              <a:spcAft>
                <a:spcPts val="0"/>
              </a:spcAft>
              <a:buNone/>
            </a:pPr>
            <a:r>
              <a:rPr lang="zh-TW"/>
              <a:t>Dharva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31125b8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631125b8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Dharva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317cfa773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317cfa77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Dharva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306598061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306598061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Dharva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36f7eec5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36f7eec5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36f7eec57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36f7eec57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6.png"/><Relationship Id="rId5" Type="http://schemas.openxmlformats.org/officeDocument/2006/relationships/image" Target="../media/image13.png"/><Relationship Id="rId6"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703333" y="59515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TW" sz="3100"/>
              <a:t>Predictive Analytics in the Music Industry: Enhancing Hit Song Identification for Record Companies</a:t>
            </a:r>
            <a:endParaRPr sz="3100"/>
          </a:p>
        </p:txBody>
      </p:sp>
      <p:sp>
        <p:nvSpPr>
          <p:cNvPr id="60" name="Google Shape;60;p13"/>
          <p:cNvSpPr txBox="1"/>
          <p:nvPr>
            <p:ph idx="1" type="subTitle"/>
          </p:nvPr>
        </p:nvSpPr>
        <p:spPr>
          <a:xfrm>
            <a:off x="760025" y="3172900"/>
            <a:ext cx="7688100" cy="1013400"/>
          </a:xfrm>
          <a:prstGeom prst="rect">
            <a:avLst/>
          </a:prstGeom>
        </p:spPr>
        <p:txBody>
          <a:bodyPr anchorCtr="0" anchor="t" bIns="91425" lIns="91425" spcFirstLastPara="1" rIns="91425" wrap="square" tIns="91425">
            <a:normAutofit fontScale="47500" lnSpcReduction="10000"/>
          </a:bodyPr>
          <a:lstStyle/>
          <a:p>
            <a:pPr indent="0" lvl="0" marL="0" rtl="0" algn="ctr">
              <a:spcBef>
                <a:spcPts val="0"/>
              </a:spcBef>
              <a:spcAft>
                <a:spcPts val="0"/>
              </a:spcAft>
              <a:buNone/>
            </a:pPr>
            <a:r>
              <a:rPr lang="zh-TW">
                <a:solidFill>
                  <a:schemeClr val="dk1"/>
                </a:solidFill>
                <a:latin typeface="Raleway"/>
                <a:ea typeface="Raleway"/>
                <a:cs typeface="Raleway"/>
                <a:sym typeface="Raleway"/>
              </a:rPr>
              <a:t>Dharva Khambholia </a:t>
            </a:r>
            <a:endParaRPr>
              <a:solidFill>
                <a:schemeClr val="dk1"/>
              </a:solidFill>
              <a:latin typeface="Raleway"/>
              <a:ea typeface="Raleway"/>
              <a:cs typeface="Raleway"/>
              <a:sym typeface="Raleway"/>
            </a:endParaRPr>
          </a:p>
          <a:p>
            <a:pPr indent="0" lvl="0" marL="0" rtl="0" algn="ctr">
              <a:spcBef>
                <a:spcPts val="0"/>
              </a:spcBef>
              <a:spcAft>
                <a:spcPts val="0"/>
              </a:spcAft>
              <a:buNone/>
            </a:pPr>
            <a:r>
              <a:t/>
            </a:r>
            <a:endParaRPr>
              <a:solidFill>
                <a:schemeClr val="dk1"/>
              </a:solidFill>
              <a:latin typeface="Raleway"/>
              <a:ea typeface="Raleway"/>
              <a:cs typeface="Raleway"/>
              <a:sym typeface="Raleway"/>
            </a:endParaRPr>
          </a:p>
          <a:p>
            <a:pPr indent="0" lvl="0" marL="0" rtl="0" algn="ctr">
              <a:spcBef>
                <a:spcPts val="0"/>
              </a:spcBef>
              <a:spcAft>
                <a:spcPts val="0"/>
              </a:spcAft>
              <a:buNone/>
            </a:pPr>
            <a:r>
              <a:rPr lang="zh-TW">
                <a:solidFill>
                  <a:schemeClr val="dk1"/>
                </a:solidFill>
                <a:latin typeface="Raleway"/>
                <a:ea typeface="Raleway"/>
                <a:cs typeface="Raleway"/>
                <a:sym typeface="Raleway"/>
              </a:rPr>
              <a:t>Leah Mesfin Eyob</a:t>
            </a:r>
            <a:endParaRPr>
              <a:solidFill>
                <a:schemeClr val="dk1"/>
              </a:solidFill>
              <a:latin typeface="Raleway"/>
              <a:ea typeface="Raleway"/>
              <a:cs typeface="Raleway"/>
              <a:sym typeface="Raleway"/>
            </a:endParaRPr>
          </a:p>
          <a:p>
            <a:pPr indent="0" lvl="0" marL="0" rtl="0" algn="ctr">
              <a:spcBef>
                <a:spcPts val="0"/>
              </a:spcBef>
              <a:spcAft>
                <a:spcPts val="0"/>
              </a:spcAft>
              <a:buNone/>
            </a:pPr>
            <a:r>
              <a:t/>
            </a:r>
            <a:endParaRPr>
              <a:solidFill>
                <a:schemeClr val="dk1"/>
              </a:solidFill>
              <a:latin typeface="Raleway"/>
              <a:ea typeface="Raleway"/>
              <a:cs typeface="Raleway"/>
              <a:sym typeface="Raleway"/>
            </a:endParaRPr>
          </a:p>
          <a:p>
            <a:pPr indent="0" lvl="0" marL="0" rtl="0" algn="ctr">
              <a:spcBef>
                <a:spcPts val="0"/>
              </a:spcBef>
              <a:spcAft>
                <a:spcPts val="0"/>
              </a:spcAft>
              <a:buNone/>
            </a:pPr>
            <a:r>
              <a:rPr lang="zh-TW">
                <a:solidFill>
                  <a:schemeClr val="dk1"/>
                </a:solidFill>
                <a:latin typeface="Raleway"/>
                <a:ea typeface="Raleway"/>
                <a:cs typeface="Raleway"/>
                <a:sym typeface="Raleway"/>
              </a:rPr>
              <a:t>Marco Tang</a:t>
            </a:r>
            <a:endParaRPr>
              <a:solidFill>
                <a:schemeClr val="dk1"/>
              </a:solidFill>
              <a:latin typeface="Raleway"/>
              <a:ea typeface="Raleway"/>
              <a:cs typeface="Raleway"/>
              <a:sym typeface="Raleway"/>
            </a:endParaRPr>
          </a:p>
          <a:p>
            <a:pPr indent="0" lvl="0" marL="0" rtl="0" algn="ctr">
              <a:spcBef>
                <a:spcPts val="0"/>
              </a:spcBef>
              <a:spcAft>
                <a:spcPts val="0"/>
              </a:spcAft>
              <a:buNone/>
            </a:pPr>
            <a:r>
              <a:t/>
            </a:r>
            <a:endParaRPr>
              <a:solidFill>
                <a:srgbClr val="1A1A1A"/>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494950" y="487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Month of Release</a:t>
            </a:r>
            <a:endParaRPr/>
          </a:p>
        </p:txBody>
      </p:sp>
      <p:sp>
        <p:nvSpPr>
          <p:cNvPr id="116" name="Google Shape;116;p22"/>
          <p:cNvSpPr txBox="1"/>
          <p:nvPr>
            <p:ph idx="1" type="body"/>
          </p:nvPr>
        </p:nvSpPr>
        <p:spPr>
          <a:xfrm>
            <a:off x="308350" y="1523150"/>
            <a:ext cx="32751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zh-TW">
                <a:solidFill>
                  <a:schemeClr val="dk1"/>
                </a:solidFill>
              </a:rPr>
              <a:t>January and September are the best month to release music </a:t>
            </a:r>
            <a:endParaRPr>
              <a:solidFill>
                <a:schemeClr val="dk1"/>
              </a:solidFill>
            </a:endParaRPr>
          </a:p>
          <a:p>
            <a:pPr indent="-342900" lvl="0" marL="457200" rtl="0" algn="l">
              <a:spcBef>
                <a:spcPts val="0"/>
              </a:spcBef>
              <a:spcAft>
                <a:spcPts val="0"/>
              </a:spcAft>
              <a:buClr>
                <a:schemeClr val="dk1"/>
              </a:buClr>
              <a:buSzPts val="1800"/>
              <a:buChar char="●"/>
            </a:pPr>
            <a:r>
              <a:rPr lang="zh-TW">
                <a:solidFill>
                  <a:schemeClr val="dk1"/>
                </a:solidFill>
              </a:rPr>
              <a:t>February and December are the worst months to release music </a:t>
            </a:r>
            <a:endParaRPr>
              <a:solidFill>
                <a:schemeClr val="dk1"/>
              </a:solidFill>
            </a:endParaRPr>
          </a:p>
        </p:txBody>
      </p:sp>
      <p:pic>
        <p:nvPicPr>
          <p:cNvPr id="117" name="Google Shape;117;p22"/>
          <p:cNvPicPr preferRelativeResize="0"/>
          <p:nvPr/>
        </p:nvPicPr>
        <p:blipFill rotWithShape="1">
          <a:blip r:embed="rId3">
            <a:alphaModFix/>
          </a:blip>
          <a:srcRect b="0" l="0" r="47179" t="0"/>
          <a:stretch/>
        </p:blipFill>
        <p:spPr>
          <a:xfrm>
            <a:off x="3999875" y="1558725"/>
            <a:ext cx="4829724" cy="3150350"/>
          </a:xfrm>
          <a:prstGeom prst="rect">
            <a:avLst/>
          </a:prstGeom>
          <a:noFill/>
          <a:ln cap="flat" cmpd="sng" w="38100">
            <a:solidFill>
              <a:srgbClr val="1A1A1A"/>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3"/>
          <p:cNvPicPr preferRelativeResize="0"/>
          <p:nvPr/>
        </p:nvPicPr>
        <p:blipFill>
          <a:blip r:embed="rId3">
            <a:alphaModFix/>
          </a:blip>
          <a:stretch>
            <a:fillRect/>
          </a:stretch>
        </p:blipFill>
        <p:spPr>
          <a:xfrm>
            <a:off x="3532775" y="954175"/>
            <a:ext cx="5177599" cy="3585800"/>
          </a:xfrm>
          <a:prstGeom prst="rect">
            <a:avLst/>
          </a:prstGeom>
          <a:noFill/>
          <a:ln cap="flat" cmpd="sng" w="38100">
            <a:solidFill>
              <a:srgbClr val="1A1A1A"/>
            </a:solidFill>
            <a:prstDash val="solid"/>
            <a:round/>
            <a:headEnd len="sm" w="sm" type="none"/>
            <a:tailEnd len="sm" w="sm" type="none"/>
          </a:ln>
        </p:spPr>
      </p:pic>
      <p:sp>
        <p:nvSpPr>
          <p:cNvPr id="123" name="Google Shape;123;p23"/>
          <p:cNvSpPr txBox="1"/>
          <p:nvPr/>
        </p:nvSpPr>
        <p:spPr>
          <a:xfrm>
            <a:off x="710325" y="1200125"/>
            <a:ext cx="2590500" cy="309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dk1"/>
              </a:solidFill>
              <a:latin typeface="Lato"/>
              <a:ea typeface="Lato"/>
              <a:cs typeface="Lato"/>
              <a:sym typeface="Lato"/>
            </a:endParaRPr>
          </a:p>
          <a:p>
            <a:pPr indent="0" lvl="0" marL="0" rtl="0" algn="l">
              <a:spcBef>
                <a:spcPts val="0"/>
              </a:spcBef>
              <a:spcAft>
                <a:spcPts val="0"/>
              </a:spcAft>
              <a:buNone/>
            </a:pPr>
            <a:r>
              <a:t/>
            </a:r>
            <a:endParaRPr sz="1600">
              <a:solidFill>
                <a:schemeClr val="dk1"/>
              </a:solidFill>
              <a:latin typeface="Lato"/>
              <a:ea typeface="Lato"/>
              <a:cs typeface="Lato"/>
              <a:sym typeface="Lato"/>
            </a:endParaRPr>
          </a:p>
          <a:p>
            <a:pPr indent="0" lvl="0" marL="0" rtl="0" algn="l">
              <a:spcBef>
                <a:spcPts val="0"/>
              </a:spcBef>
              <a:spcAft>
                <a:spcPts val="0"/>
              </a:spcAft>
              <a:buNone/>
            </a:pPr>
            <a:r>
              <a:rPr lang="zh-TW" sz="1600">
                <a:solidFill>
                  <a:schemeClr val="dk1"/>
                </a:solidFill>
                <a:latin typeface="Lato"/>
                <a:ea typeface="Lato"/>
                <a:cs typeface="Lato"/>
                <a:sym typeface="Lato"/>
              </a:rPr>
              <a:t>Highest Streamed Keys:</a:t>
            </a:r>
            <a:endParaRPr sz="1600">
              <a:solidFill>
                <a:schemeClr val="dk1"/>
              </a:solidFill>
              <a:latin typeface="Lato"/>
              <a:ea typeface="Lato"/>
              <a:cs typeface="Lato"/>
              <a:sym typeface="Lato"/>
            </a:endParaRPr>
          </a:p>
          <a:p>
            <a:pPr indent="0" lvl="0" marL="0" rtl="0" algn="l">
              <a:spcBef>
                <a:spcPts val="0"/>
              </a:spcBef>
              <a:spcAft>
                <a:spcPts val="0"/>
              </a:spcAft>
              <a:buNone/>
            </a:pPr>
            <a:r>
              <a:rPr lang="zh-TW" sz="1600">
                <a:solidFill>
                  <a:schemeClr val="dk1"/>
                </a:solidFill>
                <a:latin typeface="Lato"/>
                <a:ea typeface="Lato"/>
                <a:cs typeface="Lato"/>
                <a:sym typeface="Lato"/>
              </a:rPr>
              <a:t>B, C#, F, G#, D#</a:t>
            </a:r>
            <a:endParaRPr sz="1600">
              <a:solidFill>
                <a:schemeClr val="dk1"/>
              </a:solidFill>
              <a:latin typeface="Lato"/>
              <a:ea typeface="Lato"/>
              <a:cs typeface="Lato"/>
              <a:sym typeface="Lato"/>
            </a:endParaRPr>
          </a:p>
          <a:p>
            <a:pPr indent="0" lvl="0" marL="0" rtl="0" algn="l">
              <a:spcBef>
                <a:spcPts val="0"/>
              </a:spcBef>
              <a:spcAft>
                <a:spcPts val="0"/>
              </a:spcAft>
              <a:buNone/>
            </a:pPr>
            <a:r>
              <a:t/>
            </a:r>
            <a:endParaRPr sz="1600">
              <a:solidFill>
                <a:schemeClr val="dk1"/>
              </a:solidFill>
              <a:latin typeface="Lato"/>
              <a:ea typeface="Lato"/>
              <a:cs typeface="Lato"/>
              <a:sym typeface="Lato"/>
            </a:endParaRPr>
          </a:p>
          <a:p>
            <a:pPr indent="0" lvl="0" marL="0" rtl="0" algn="l">
              <a:spcBef>
                <a:spcPts val="0"/>
              </a:spcBef>
              <a:spcAft>
                <a:spcPts val="0"/>
              </a:spcAft>
              <a:buNone/>
            </a:pPr>
            <a:r>
              <a:t/>
            </a:r>
            <a:endParaRPr sz="1600">
              <a:solidFill>
                <a:schemeClr val="dk1"/>
              </a:solidFill>
              <a:latin typeface="Lato"/>
              <a:ea typeface="Lato"/>
              <a:cs typeface="Lato"/>
              <a:sym typeface="Lato"/>
            </a:endParaRPr>
          </a:p>
          <a:p>
            <a:pPr indent="0" lvl="0" marL="0" rtl="0" algn="l">
              <a:spcBef>
                <a:spcPts val="0"/>
              </a:spcBef>
              <a:spcAft>
                <a:spcPts val="0"/>
              </a:spcAft>
              <a:buNone/>
            </a:pPr>
            <a:r>
              <a:t/>
            </a:r>
            <a:endParaRPr sz="1600">
              <a:solidFill>
                <a:schemeClr val="dk1"/>
              </a:solidFill>
              <a:latin typeface="Lato"/>
              <a:ea typeface="Lato"/>
              <a:cs typeface="Lato"/>
              <a:sym typeface="Lato"/>
            </a:endParaRPr>
          </a:p>
          <a:p>
            <a:pPr indent="0" lvl="0" marL="0" rtl="0" algn="l">
              <a:spcBef>
                <a:spcPts val="0"/>
              </a:spcBef>
              <a:spcAft>
                <a:spcPts val="0"/>
              </a:spcAft>
              <a:buNone/>
            </a:pPr>
            <a:r>
              <a:t/>
            </a:r>
            <a:endParaRPr sz="1600">
              <a:solidFill>
                <a:schemeClr val="dk1"/>
              </a:solidFill>
              <a:latin typeface="Lato"/>
              <a:ea typeface="Lato"/>
              <a:cs typeface="Lato"/>
              <a:sym typeface="Lato"/>
            </a:endParaRPr>
          </a:p>
          <a:p>
            <a:pPr indent="0" lvl="0" marL="0" rtl="0" algn="l">
              <a:spcBef>
                <a:spcPts val="0"/>
              </a:spcBef>
              <a:spcAft>
                <a:spcPts val="0"/>
              </a:spcAft>
              <a:buNone/>
            </a:pPr>
            <a:r>
              <a:t/>
            </a:r>
            <a:endParaRPr sz="1600">
              <a:solidFill>
                <a:schemeClr val="dk1"/>
              </a:solidFill>
              <a:latin typeface="Lato"/>
              <a:ea typeface="Lato"/>
              <a:cs typeface="Lato"/>
              <a:sym typeface="Lato"/>
            </a:endParaRPr>
          </a:p>
          <a:p>
            <a:pPr indent="0" lvl="0" marL="0" rtl="0" algn="l">
              <a:spcBef>
                <a:spcPts val="0"/>
              </a:spcBef>
              <a:spcAft>
                <a:spcPts val="0"/>
              </a:spcAft>
              <a:buNone/>
            </a:pPr>
            <a:r>
              <a:rPr lang="zh-TW" sz="1600">
                <a:solidFill>
                  <a:schemeClr val="dk1"/>
                </a:solidFill>
                <a:latin typeface="Lato"/>
                <a:ea typeface="Lato"/>
                <a:cs typeface="Lato"/>
                <a:sym typeface="Lato"/>
              </a:rPr>
              <a:t>Lowest Streamed Keys</a:t>
            </a:r>
            <a:endParaRPr sz="1600">
              <a:solidFill>
                <a:schemeClr val="dk1"/>
              </a:solidFill>
              <a:latin typeface="Lato"/>
              <a:ea typeface="Lato"/>
              <a:cs typeface="Lato"/>
              <a:sym typeface="Lato"/>
            </a:endParaRPr>
          </a:p>
          <a:p>
            <a:pPr indent="0" lvl="0" marL="0" rtl="0" algn="l">
              <a:spcBef>
                <a:spcPts val="0"/>
              </a:spcBef>
              <a:spcAft>
                <a:spcPts val="0"/>
              </a:spcAft>
              <a:buNone/>
            </a:pPr>
            <a:r>
              <a:rPr lang="zh-TW" sz="1600">
                <a:solidFill>
                  <a:schemeClr val="dk1"/>
                </a:solidFill>
                <a:latin typeface="Lato"/>
                <a:ea typeface="Lato"/>
                <a:cs typeface="Lato"/>
                <a:sym typeface="Lato"/>
              </a:rPr>
              <a:t>A, G, E, D, F#</a:t>
            </a:r>
            <a:endParaRPr sz="1600">
              <a:solidFill>
                <a:schemeClr val="dk1"/>
              </a:solidFill>
              <a:latin typeface="Lato"/>
              <a:ea typeface="Lato"/>
              <a:cs typeface="Lato"/>
              <a:sym typeface="Lato"/>
            </a:endParaRPr>
          </a:p>
          <a:p>
            <a:pPr indent="0" lvl="0" marL="0" rtl="0" algn="l">
              <a:spcBef>
                <a:spcPts val="0"/>
              </a:spcBef>
              <a:spcAft>
                <a:spcPts val="0"/>
              </a:spcAft>
              <a:buNone/>
            </a:pPr>
            <a:r>
              <a:t/>
            </a:r>
            <a:endParaRPr sz="1300">
              <a:solidFill>
                <a:schemeClr val="dk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4"/>
          <p:cNvPicPr preferRelativeResize="0"/>
          <p:nvPr/>
        </p:nvPicPr>
        <p:blipFill>
          <a:blip r:embed="rId3">
            <a:alphaModFix/>
          </a:blip>
          <a:stretch>
            <a:fillRect/>
          </a:stretch>
        </p:blipFill>
        <p:spPr>
          <a:xfrm>
            <a:off x="1299100" y="624775"/>
            <a:ext cx="5590049" cy="3834199"/>
          </a:xfrm>
          <a:prstGeom prst="rect">
            <a:avLst/>
          </a:prstGeom>
          <a:noFill/>
          <a:ln cap="flat" cmpd="sng" w="38100">
            <a:solidFill>
              <a:srgbClr val="1A1A1A"/>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Charts vs Playlists </a:t>
            </a:r>
            <a:endParaRPr/>
          </a:p>
        </p:txBody>
      </p:sp>
      <p:pic>
        <p:nvPicPr>
          <p:cNvPr id="134" name="Google Shape;134;p25"/>
          <p:cNvPicPr preferRelativeResize="0"/>
          <p:nvPr/>
        </p:nvPicPr>
        <p:blipFill>
          <a:blip r:embed="rId3">
            <a:alphaModFix/>
          </a:blip>
          <a:stretch>
            <a:fillRect/>
          </a:stretch>
        </p:blipFill>
        <p:spPr>
          <a:xfrm>
            <a:off x="226850" y="1213900"/>
            <a:ext cx="4126875" cy="3314150"/>
          </a:xfrm>
          <a:prstGeom prst="rect">
            <a:avLst/>
          </a:prstGeom>
          <a:noFill/>
          <a:ln cap="flat" cmpd="sng" w="38100">
            <a:solidFill>
              <a:srgbClr val="1A1A1A"/>
            </a:solidFill>
            <a:prstDash val="solid"/>
            <a:round/>
            <a:headEnd len="sm" w="sm" type="none"/>
            <a:tailEnd len="sm" w="sm" type="none"/>
          </a:ln>
        </p:spPr>
      </p:pic>
      <p:pic>
        <p:nvPicPr>
          <p:cNvPr id="135" name="Google Shape;135;p25"/>
          <p:cNvPicPr preferRelativeResize="0"/>
          <p:nvPr/>
        </p:nvPicPr>
        <p:blipFill>
          <a:blip r:embed="rId4">
            <a:alphaModFix/>
          </a:blip>
          <a:stretch>
            <a:fillRect/>
          </a:stretch>
        </p:blipFill>
        <p:spPr>
          <a:xfrm>
            <a:off x="4509451" y="1213900"/>
            <a:ext cx="4222525" cy="3314150"/>
          </a:xfrm>
          <a:prstGeom prst="rect">
            <a:avLst/>
          </a:prstGeom>
          <a:noFill/>
          <a:ln cap="flat" cmpd="sng" w="38100">
            <a:solidFill>
              <a:srgbClr val="1A1A1A"/>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6"/>
          <p:cNvPicPr preferRelativeResize="0"/>
          <p:nvPr/>
        </p:nvPicPr>
        <p:blipFill>
          <a:blip r:embed="rId3">
            <a:alphaModFix/>
          </a:blip>
          <a:stretch>
            <a:fillRect/>
          </a:stretch>
        </p:blipFill>
        <p:spPr>
          <a:xfrm>
            <a:off x="802300" y="152400"/>
            <a:ext cx="2858935" cy="2243900"/>
          </a:xfrm>
          <a:prstGeom prst="rect">
            <a:avLst/>
          </a:prstGeom>
          <a:noFill/>
          <a:ln cap="flat" cmpd="sng" w="38100">
            <a:solidFill>
              <a:srgbClr val="1A1A1A"/>
            </a:solidFill>
            <a:prstDash val="solid"/>
            <a:round/>
            <a:headEnd len="sm" w="sm" type="none"/>
            <a:tailEnd len="sm" w="sm" type="none"/>
          </a:ln>
        </p:spPr>
      </p:pic>
      <p:pic>
        <p:nvPicPr>
          <p:cNvPr id="141" name="Google Shape;141;p26"/>
          <p:cNvPicPr preferRelativeResize="0"/>
          <p:nvPr/>
        </p:nvPicPr>
        <p:blipFill>
          <a:blip r:embed="rId4">
            <a:alphaModFix/>
          </a:blip>
          <a:stretch>
            <a:fillRect/>
          </a:stretch>
        </p:blipFill>
        <p:spPr>
          <a:xfrm>
            <a:off x="5324399" y="135425"/>
            <a:ext cx="2902175" cy="2277838"/>
          </a:xfrm>
          <a:prstGeom prst="rect">
            <a:avLst/>
          </a:prstGeom>
          <a:noFill/>
          <a:ln cap="flat" cmpd="sng" w="38100">
            <a:solidFill>
              <a:srgbClr val="1A1A1A"/>
            </a:solidFill>
            <a:prstDash val="solid"/>
            <a:round/>
            <a:headEnd len="sm" w="sm" type="none"/>
            <a:tailEnd len="sm" w="sm" type="none"/>
          </a:ln>
        </p:spPr>
      </p:pic>
      <p:pic>
        <p:nvPicPr>
          <p:cNvPr id="142" name="Google Shape;142;p26"/>
          <p:cNvPicPr preferRelativeResize="0"/>
          <p:nvPr/>
        </p:nvPicPr>
        <p:blipFill>
          <a:blip r:embed="rId5">
            <a:alphaModFix/>
          </a:blip>
          <a:stretch>
            <a:fillRect/>
          </a:stretch>
        </p:blipFill>
        <p:spPr>
          <a:xfrm>
            <a:off x="780675" y="2692250"/>
            <a:ext cx="2902169" cy="2243900"/>
          </a:xfrm>
          <a:prstGeom prst="rect">
            <a:avLst/>
          </a:prstGeom>
          <a:noFill/>
          <a:ln cap="flat" cmpd="sng" w="38100">
            <a:solidFill>
              <a:srgbClr val="1A1A1A"/>
            </a:solidFill>
            <a:prstDash val="solid"/>
            <a:round/>
            <a:headEnd len="sm" w="sm" type="none"/>
            <a:tailEnd len="sm" w="sm" type="none"/>
          </a:ln>
        </p:spPr>
      </p:pic>
      <p:pic>
        <p:nvPicPr>
          <p:cNvPr id="143" name="Google Shape;143;p26"/>
          <p:cNvPicPr preferRelativeResize="0"/>
          <p:nvPr/>
        </p:nvPicPr>
        <p:blipFill>
          <a:blip r:embed="rId6">
            <a:alphaModFix/>
          </a:blip>
          <a:stretch>
            <a:fillRect/>
          </a:stretch>
        </p:blipFill>
        <p:spPr>
          <a:xfrm>
            <a:off x="5299444" y="2680725"/>
            <a:ext cx="2927132" cy="2266950"/>
          </a:xfrm>
          <a:prstGeom prst="rect">
            <a:avLst/>
          </a:prstGeom>
          <a:noFill/>
          <a:ln cap="flat" cmpd="sng" w="38100">
            <a:solidFill>
              <a:srgbClr val="1A1A1A"/>
            </a:solidFill>
            <a:prstDash val="solid"/>
            <a:round/>
            <a:headEnd len="sm" w="sm" type="none"/>
            <a:tailEnd len="sm" w="sm" type="none"/>
          </a:ln>
        </p:spPr>
      </p:pic>
      <p:sp>
        <p:nvSpPr>
          <p:cNvPr id="144" name="Google Shape;144;p26"/>
          <p:cNvSpPr txBox="1"/>
          <p:nvPr/>
        </p:nvSpPr>
        <p:spPr>
          <a:xfrm>
            <a:off x="1582625" y="62700"/>
            <a:ext cx="768900" cy="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000">
                <a:solidFill>
                  <a:schemeClr val="dk1"/>
                </a:solidFill>
                <a:highlight>
                  <a:schemeClr val="dk1"/>
                </a:highlight>
                <a:latin typeface="Average"/>
                <a:ea typeface="Average"/>
                <a:cs typeface="Average"/>
                <a:sym typeface="Average"/>
              </a:rPr>
              <a:t>afdadfasss</a:t>
            </a:r>
            <a:endParaRPr sz="800">
              <a:solidFill>
                <a:schemeClr val="dk1"/>
              </a:solidFill>
              <a:highlight>
                <a:schemeClr val="dk1"/>
              </a:highlight>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479650" y="375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Correlation among song characeristics </a:t>
            </a:r>
            <a:endParaRPr/>
          </a:p>
        </p:txBody>
      </p:sp>
      <p:pic>
        <p:nvPicPr>
          <p:cNvPr id="150" name="Google Shape;150;p27"/>
          <p:cNvPicPr preferRelativeResize="0"/>
          <p:nvPr/>
        </p:nvPicPr>
        <p:blipFill>
          <a:blip r:embed="rId3">
            <a:alphaModFix/>
          </a:blip>
          <a:stretch>
            <a:fillRect/>
          </a:stretch>
        </p:blipFill>
        <p:spPr>
          <a:xfrm>
            <a:off x="2329138" y="1308900"/>
            <a:ext cx="3989724" cy="3325500"/>
          </a:xfrm>
          <a:prstGeom prst="rect">
            <a:avLst/>
          </a:prstGeom>
          <a:noFill/>
          <a:ln cap="flat" cmpd="sng" w="38100">
            <a:solidFill>
              <a:srgbClr val="1A1A1A"/>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Logistic Regression</a:t>
            </a:r>
            <a:endParaRPr/>
          </a:p>
        </p:txBody>
      </p:sp>
      <p:pic>
        <p:nvPicPr>
          <p:cNvPr id="156" name="Google Shape;156;p28"/>
          <p:cNvPicPr preferRelativeResize="0"/>
          <p:nvPr/>
        </p:nvPicPr>
        <p:blipFill>
          <a:blip r:embed="rId3">
            <a:alphaModFix/>
          </a:blip>
          <a:stretch>
            <a:fillRect/>
          </a:stretch>
        </p:blipFill>
        <p:spPr>
          <a:xfrm>
            <a:off x="1242149" y="1366275"/>
            <a:ext cx="6659701" cy="3499725"/>
          </a:xfrm>
          <a:prstGeom prst="rect">
            <a:avLst/>
          </a:prstGeom>
          <a:noFill/>
          <a:ln cap="flat" cmpd="sng" w="38100">
            <a:solidFill>
              <a:srgbClr val="1A1A1A"/>
            </a:solidFill>
            <a:prstDash val="solid"/>
            <a:round/>
            <a:headEnd len="sm" w="sm" type="none"/>
            <a:tailEnd len="sm" w="sm" type="none"/>
          </a:ln>
        </p:spPr>
      </p:pic>
      <p:sp>
        <p:nvSpPr>
          <p:cNvPr id="157" name="Google Shape;157;p28"/>
          <p:cNvSpPr txBox="1"/>
          <p:nvPr/>
        </p:nvSpPr>
        <p:spPr>
          <a:xfrm>
            <a:off x="6268900" y="4523550"/>
            <a:ext cx="1243800" cy="9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000">
                <a:solidFill>
                  <a:schemeClr val="lt1"/>
                </a:solidFill>
                <a:latin typeface="Lato"/>
                <a:ea typeface="Lato"/>
                <a:cs typeface="Lato"/>
                <a:sym typeface="Lato"/>
              </a:rPr>
              <a:t>Accuracy</a:t>
            </a:r>
            <a:r>
              <a:rPr lang="zh-TW" sz="1000">
                <a:solidFill>
                  <a:schemeClr val="lt1"/>
                </a:solidFill>
                <a:latin typeface="Lato"/>
                <a:ea typeface="Lato"/>
                <a:cs typeface="Lato"/>
                <a:sym typeface="Lato"/>
              </a:rPr>
              <a:t>: 78.32%</a:t>
            </a:r>
            <a:r>
              <a:rPr lang="zh-TW" sz="1300">
                <a:solidFill>
                  <a:schemeClr val="dk1"/>
                </a:solidFill>
                <a:latin typeface="Lato"/>
                <a:ea typeface="Lato"/>
                <a:cs typeface="Lato"/>
                <a:sym typeface="Lato"/>
              </a:rPr>
              <a:t> </a:t>
            </a:r>
            <a:endParaRPr sz="1300">
              <a:solidFill>
                <a:schemeClr val="dk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KNN </a:t>
            </a:r>
            <a:endParaRPr/>
          </a:p>
        </p:txBody>
      </p:sp>
      <p:pic>
        <p:nvPicPr>
          <p:cNvPr id="163" name="Google Shape;163;p29"/>
          <p:cNvPicPr preferRelativeResize="0"/>
          <p:nvPr/>
        </p:nvPicPr>
        <p:blipFill>
          <a:blip r:embed="rId3">
            <a:alphaModFix/>
          </a:blip>
          <a:stretch>
            <a:fillRect/>
          </a:stretch>
        </p:blipFill>
        <p:spPr>
          <a:xfrm>
            <a:off x="704450" y="1853850"/>
            <a:ext cx="3808225" cy="2945075"/>
          </a:xfrm>
          <a:prstGeom prst="rect">
            <a:avLst/>
          </a:prstGeom>
          <a:noFill/>
          <a:ln cap="flat" cmpd="sng" w="38100">
            <a:solidFill>
              <a:srgbClr val="1A1A1A"/>
            </a:solidFill>
            <a:prstDash val="solid"/>
            <a:round/>
            <a:headEnd len="sm" w="sm" type="none"/>
            <a:tailEnd len="sm" w="sm" type="none"/>
          </a:ln>
        </p:spPr>
      </p:pic>
      <p:pic>
        <p:nvPicPr>
          <p:cNvPr id="164" name="Google Shape;164;p29"/>
          <p:cNvPicPr preferRelativeResize="0"/>
          <p:nvPr/>
        </p:nvPicPr>
        <p:blipFill>
          <a:blip r:embed="rId4">
            <a:alphaModFix/>
          </a:blip>
          <a:stretch>
            <a:fillRect/>
          </a:stretch>
        </p:blipFill>
        <p:spPr>
          <a:xfrm>
            <a:off x="4801850" y="1853850"/>
            <a:ext cx="3536626" cy="2945075"/>
          </a:xfrm>
          <a:prstGeom prst="rect">
            <a:avLst/>
          </a:prstGeom>
          <a:noFill/>
          <a:ln cap="flat" cmpd="sng" w="38100">
            <a:solidFill>
              <a:srgbClr val="1A1A1A"/>
            </a:solidFill>
            <a:prstDash val="solid"/>
            <a:round/>
            <a:headEnd len="sm" w="sm" type="none"/>
            <a:tailEnd len="sm" w="sm" type="none"/>
          </a:ln>
        </p:spPr>
      </p:pic>
      <p:sp>
        <p:nvSpPr>
          <p:cNvPr id="165" name="Google Shape;165;p29"/>
          <p:cNvSpPr txBox="1"/>
          <p:nvPr/>
        </p:nvSpPr>
        <p:spPr>
          <a:xfrm>
            <a:off x="1813700" y="3797400"/>
            <a:ext cx="1133700" cy="6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300">
                <a:solidFill>
                  <a:schemeClr val="accent1"/>
                </a:solidFill>
                <a:latin typeface="Lato"/>
                <a:ea typeface="Lato"/>
                <a:cs typeface="Lato"/>
                <a:sym typeface="Lato"/>
              </a:rPr>
              <a:t>Accuracy: 76.67%</a:t>
            </a:r>
            <a:endParaRPr sz="1300">
              <a:solidFill>
                <a:schemeClr val="accent1"/>
              </a:solidFill>
              <a:latin typeface="Lato"/>
              <a:ea typeface="Lato"/>
              <a:cs typeface="Lato"/>
              <a:sym typeface="Lato"/>
            </a:endParaRPr>
          </a:p>
        </p:txBody>
      </p:sp>
      <p:cxnSp>
        <p:nvCxnSpPr>
          <p:cNvPr id="166" name="Google Shape;166;p29"/>
          <p:cNvCxnSpPr/>
          <p:nvPr/>
        </p:nvCxnSpPr>
        <p:spPr>
          <a:xfrm rot="10800000">
            <a:off x="2125400" y="2167825"/>
            <a:ext cx="56700" cy="1020300"/>
          </a:xfrm>
          <a:prstGeom prst="straightConnector1">
            <a:avLst/>
          </a:prstGeom>
          <a:noFill/>
          <a:ln cap="flat" cmpd="sng" w="9525">
            <a:solidFill>
              <a:srgbClr val="FF0000"/>
            </a:solidFill>
            <a:prstDash val="solid"/>
            <a:round/>
            <a:headEnd len="med" w="med" type="none"/>
            <a:tailEnd len="med" w="med" type="triangle"/>
          </a:ln>
        </p:spPr>
      </p:cxnSp>
      <p:sp>
        <p:nvSpPr>
          <p:cNvPr id="167" name="Google Shape;167;p29"/>
          <p:cNvSpPr txBox="1"/>
          <p:nvPr/>
        </p:nvSpPr>
        <p:spPr>
          <a:xfrm>
            <a:off x="1969550" y="3173950"/>
            <a:ext cx="5244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300">
                <a:solidFill>
                  <a:schemeClr val="accent1"/>
                </a:solidFill>
                <a:latin typeface="Lato"/>
                <a:ea typeface="Lato"/>
                <a:cs typeface="Lato"/>
                <a:sym typeface="Lato"/>
              </a:rPr>
              <a:t>K =8</a:t>
            </a:r>
            <a:endParaRPr sz="1300">
              <a:solidFill>
                <a:schemeClr val="accen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Random Forest</a:t>
            </a:r>
            <a:endParaRPr/>
          </a:p>
        </p:txBody>
      </p:sp>
      <p:sp>
        <p:nvSpPr>
          <p:cNvPr id="173" name="Google Shape;173;p30"/>
          <p:cNvSpPr txBox="1"/>
          <p:nvPr>
            <p:ph idx="2" type="body"/>
          </p:nvPr>
        </p:nvSpPr>
        <p:spPr>
          <a:xfrm>
            <a:off x="4851079" y="1915250"/>
            <a:ext cx="37743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zh-TW">
                <a:solidFill>
                  <a:schemeClr val="dk1"/>
                </a:solidFill>
              </a:rPr>
              <a:t>Releasing Month played the most important role in predicting the number of streams of a song</a:t>
            </a:r>
            <a:endParaRPr>
              <a:solidFill>
                <a:schemeClr val="dk1"/>
              </a:solidFill>
            </a:endParaRPr>
          </a:p>
          <a:p>
            <a:pPr indent="-317500" lvl="0" marL="457200" rtl="0" algn="l">
              <a:spcBef>
                <a:spcPts val="0"/>
              </a:spcBef>
              <a:spcAft>
                <a:spcPts val="0"/>
              </a:spcAft>
              <a:buClr>
                <a:schemeClr val="dk1"/>
              </a:buClr>
              <a:buSzPts val="1400"/>
              <a:buChar char="●"/>
            </a:pPr>
            <a:r>
              <a:rPr lang="zh-TW">
                <a:solidFill>
                  <a:schemeClr val="dk1"/>
                </a:solidFill>
              </a:rPr>
              <a:t>W</a:t>
            </a:r>
            <a:r>
              <a:rPr lang="zh-TW">
                <a:solidFill>
                  <a:schemeClr val="dk1"/>
                </a:solidFill>
              </a:rPr>
              <a:t>e found out that the best season to release a song was September</a:t>
            </a:r>
            <a:endParaRPr>
              <a:solidFill>
                <a:schemeClr val="dk1"/>
              </a:solidFill>
            </a:endParaRPr>
          </a:p>
          <a:p>
            <a:pPr indent="-317500" lvl="0" marL="457200" rtl="0" algn="l">
              <a:spcBef>
                <a:spcPts val="0"/>
              </a:spcBef>
              <a:spcAft>
                <a:spcPts val="0"/>
              </a:spcAft>
              <a:buClr>
                <a:schemeClr val="dk1"/>
              </a:buClr>
              <a:buSzPts val="1400"/>
              <a:buChar char="●"/>
            </a:pPr>
            <a:r>
              <a:rPr lang="zh-TW">
                <a:solidFill>
                  <a:schemeClr val="dk1"/>
                </a:solidFill>
              </a:rPr>
              <a:t> Accuracy: 77.27%</a:t>
            </a:r>
            <a:endParaRPr>
              <a:solidFill>
                <a:schemeClr val="dk1"/>
              </a:solidFill>
            </a:endParaRPr>
          </a:p>
          <a:p>
            <a:pPr indent="0" lvl="0" marL="457200" rtl="0" algn="l">
              <a:spcBef>
                <a:spcPts val="1200"/>
              </a:spcBef>
              <a:spcAft>
                <a:spcPts val="1200"/>
              </a:spcAft>
              <a:buNone/>
            </a:pPr>
            <a:r>
              <a:t/>
            </a:r>
            <a:endParaRPr>
              <a:solidFill>
                <a:schemeClr val="dk1"/>
              </a:solidFill>
            </a:endParaRPr>
          </a:p>
        </p:txBody>
      </p:sp>
      <p:pic>
        <p:nvPicPr>
          <p:cNvPr id="174" name="Google Shape;174;p30"/>
          <p:cNvPicPr preferRelativeResize="0"/>
          <p:nvPr/>
        </p:nvPicPr>
        <p:blipFill>
          <a:blip r:embed="rId3">
            <a:alphaModFix/>
          </a:blip>
          <a:stretch>
            <a:fillRect/>
          </a:stretch>
        </p:blipFill>
        <p:spPr>
          <a:xfrm>
            <a:off x="393525" y="1452400"/>
            <a:ext cx="4015325" cy="2842250"/>
          </a:xfrm>
          <a:prstGeom prst="rect">
            <a:avLst/>
          </a:prstGeom>
          <a:noFill/>
          <a:ln cap="flat" cmpd="sng" w="38100">
            <a:solidFill>
              <a:srgbClr val="1A1A1A"/>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 </a:t>
            </a:r>
            <a:r>
              <a:rPr lang="zh-TW"/>
              <a:t>Naive bayes</a:t>
            </a:r>
            <a:endParaRPr/>
          </a:p>
          <a:p>
            <a:pPr indent="0" lvl="0" marL="0" rtl="0" algn="l">
              <a:spcBef>
                <a:spcPts val="0"/>
              </a:spcBef>
              <a:spcAft>
                <a:spcPts val="0"/>
              </a:spcAft>
              <a:buNone/>
            </a:pPr>
            <a:r>
              <a:t/>
            </a:r>
            <a:endParaRPr/>
          </a:p>
        </p:txBody>
      </p:sp>
      <p:sp>
        <p:nvSpPr>
          <p:cNvPr id="180" name="Google Shape;180;p31"/>
          <p:cNvSpPr txBox="1"/>
          <p:nvPr>
            <p:ph idx="2" type="body"/>
          </p:nvPr>
        </p:nvSpPr>
        <p:spPr>
          <a:xfrm>
            <a:off x="5230554" y="1441200"/>
            <a:ext cx="37743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zh-TW">
                <a:solidFill>
                  <a:schemeClr val="dk1"/>
                </a:solidFill>
              </a:rPr>
              <a:t>Accuracy: 74%</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81" name="Google Shape;181;p31"/>
          <p:cNvPicPr preferRelativeResize="0"/>
          <p:nvPr/>
        </p:nvPicPr>
        <p:blipFill>
          <a:blip r:embed="rId3">
            <a:alphaModFix/>
          </a:blip>
          <a:stretch>
            <a:fillRect/>
          </a:stretch>
        </p:blipFill>
        <p:spPr>
          <a:xfrm>
            <a:off x="415225" y="1170125"/>
            <a:ext cx="4591933" cy="382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Motivation of Research</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914400" rtl="0" algn="l">
              <a:spcBef>
                <a:spcPts val="0"/>
              </a:spcBef>
              <a:spcAft>
                <a:spcPts val="0"/>
              </a:spcAft>
              <a:buClr>
                <a:schemeClr val="dk1"/>
              </a:buClr>
              <a:buSzPts val="1600"/>
              <a:buChar char="●"/>
            </a:pPr>
            <a:r>
              <a:rPr lang="zh-TW" sz="1600">
                <a:solidFill>
                  <a:schemeClr val="dk1"/>
                </a:solidFill>
              </a:rPr>
              <a:t>When Music companies like Sony Music, EMI receive thousand of </a:t>
            </a:r>
            <a:r>
              <a:rPr lang="zh-TW" sz="1600">
                <a:solidFill>
                  <a:schemeClr val="dk1"/>
                </a:solidFill>
              </a:rPr>
              <a:t>different Demo songs daily, what can they do to ensure they won’t miss the next Grammy Award？</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330200" lvl="0" marL="914400" rtl="0" algn="l">
              <a:spcBef>
                <a:spcPts val="0"/>
              </a:spcBef>
              <a:spcAft>
                <a:spcPts val="0"/>
              </a:spcAft>
              <a:buClr>
                <a:schemeClr val="dk1"/>
              </a:buClr>
              <a:buSzPts val="1600"/>
              <a:buChar char="●"/>
            </a:pPr>
            <a:r>
              <a:rPr lang="zh-TW" sz="1600">
                <a:solidFill>
                  <a:schemeClr val="dk1"/>
                </a:solidFill>
              </a:rPr>
              <a:t>How can they ensure their music will be popular among the world so they don’t waste what </a:t>
            </a:r>
            <a:r>
              <a:rPr lang="zh-TW" sz="1600">
                <a:solidFill>
                  <a:schemeClr val="dk1"/>
                </a:solidFill>
              </a:rPr>
              <a:t>they invested in?</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330200" lvl="0" marL="914400" rtl="0" algn="l">
              <a:spcBef>
                <a:spcPts val="0"/>
              </a:spcBef>
              <a:spcAft>
                <a:spcPts val="0"/>
              </a:spcAft>
              <a:buClr>
                <a:schemeClr val="dk1"/>
              </a:buClr>
              <a:buSzPts val="1600"/>
              <a:buChar char="●"/>
            </a:pPr>
            <a:r>
              <a:rPr lang="zh-TW" sz="1600">
                <a:solidFill>
                  <a:schemeClr val="dk1"/>
                </a:solidFill>
              </a:rPr>
              <a:t>How can they find the </a:t>
            </a:r>
            <a:r>
              <a:rPr lang="zh-TW" sz="1600">
                <a:solidFill>
                  <a:schemeClr val="dk1"/>
                </a:solidFill>
              </a:rPr>
              <a:t>pattern of popular songs?</a:t>
            </a:r>
            <a:endParaRPr sz="1600">
              <a:solidFill>
                <a:schemeClr val="dk1"/>
              </a:solidFill>
            </a:endParaRPr>
          </a:p>
          <a:p>
            <a:pPr indent="0" lvl="0" marL="45720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Conclusion and Future Work </a:t>
            </a:r>
            <a:endParaRPr/>
          </a:p>
        </p:txBody>
      </p:sp>
      <p:sp>
        <p:nvSpPr>
          <p:cNvPr id="187" name="Google Shape;18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zh-TW">
                <a:solidFill>
                  <a:schemeClr val="dk1"/>
                </a:solidFill>
              </a:rPr>
              <a:t>Music companies can use these models to predict the popularity of a Demo they might receive over the year. </a:t>
            </a:r>
            <a:endParaRPr>
              <a:solidFill>
                <a:schemeClr val="dk1"/>
              </a:solidFill>
            </a:endParaRPr>
          </a:p>
          <a:p>
            <a:pPr indent="-342900" lvl="0" marL="457200" rtl="0" algn="l">
              <a:spcBef>
                <a:spcPts val="0"/>
              </a:spcBef>
              <a:spcAft>
                <a:spcPts val="0"/>
              </a:spcAft>
              <a:buClr>
                <a:schemeClr val="dk1"/>
              </a:buClr>
              <a:buSzPts val="1800"/>
              <a:buChar char="●"/>
            </a:pPr>
            <a:r>
              <a:rPr lang="zh-TW">
                <a:solidFill>
                  <a:schemeClr val="dk1"/>
                </a:solidFill>
              </a:rPr>
              <a:t>Music companies can also understand  what are the main factors to determine a successful and profitable song</a:t>
            </a:r>
            <a:endParaRPr>
              <a:solidFill>
                <a:schemeClr val="dk1"/>
              </a:solidFill>
            </a:endParaRPr>
          </a:p>
          <a:p>
            <a:pPr indent="-342900" lvl="0" marL="457200" rtl="0" algn="l">
              <a:spcBef>
                <a:spcPts val="0"/>
              </a:spcBef>
              <a:spcAft>
                <a:spcPts val="0"/>
              </a:spcAft>
              <a:buClr>
                <a:schemeClr val="dk1"/>
              </a:buClr>
              <a:buSzPts val="1800"/>
              <a:buChar char="●"/>
            </a:pPr>
            <a:r>
              <a:rPr lang="zh-TW">
                <a:solidFill>
                  <a:schemeClr val="dk1"/>
                </a:solidFill>
              </a:rPr>
              <a:t>To improve the models, we need to continue update the dataset with more popular songs</a:t>
            </a:r>
            <a:endParaRPr>
              <a:solidFill>
                <a:schemeClr val="dk1"/>
              </a:solidFill>
            </a:endParaRPr>
          </a:p>
          <a:p>
            <a:pPr indent="-342900" lvl="0" marL="457200" rtl="0" algn="l">
              <a:spcBef>
                <a:spcPts val="0"/>
              </a:spcBef>
              <a:spcAft>
                <a:spcPts val="0"/>
              </a:spcAft>
              <a:buClr>
                <a:schemeClr val="dk1"/>
              </a:buClr>
              <a:buSzPts val="1800"/>
              <a:buChar char="●"/>
            </a:pPr>
            <a:r>
              <a:rPr lang="zh-TW">
                <a:solidFill>
                  <a:schemeClr val="dk1"/>
                </a:solidFill>
              </a:rPr>
              <a:t>Research for other song features</a:t>
            </a:r>
            <a:endParaRPr>
              <a:solidFill>
                <a:schemeClr val="dk1"/>
              </a:solidFill>
            </a:endParaRPr>
          </a:p>
          <a:p>
            <a:pPr indent="-342900" lvl="0" marL="457200" rtl="0" algn="l">
              <a:spcBef>
                <a:spcPts val="0"/>
              </a:spcBef>
              <a:spcAft>
                <a:spcPts val="0"/>
              </a:spcAft>
              <a:buClr>
                <a:schemeClr val="dk1"/>
              </a:buClr>
              <a:buSzPts val="1800"/>
              <a:buChar char="●"/>
            </a:pPr>
            <a:r>
              <a:rPr lang="zh-TW">
                <a:solidFill>
                  <a:schemeClr val="dk1"/>
                </a:solidFill>
              </a:rPr>
              <a:t>Compare our model with other advanced models in order to create the best possible model.</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nvSpPr>
        <p:spPr>
          <a:xfrm>
            <a:off x="2955750" y="2224650"/>
            <a:ext cx="3232500" cy="6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TW" sz="3800">
                <a:solidFill>
                  <a:schemeClr val="dk1"/>
                </a:solidFill>
                <a:latin typeface="Raleway"/>
                <a:ea typeface="Raleway"/>
                <a:cs typeface="Raleway"/>
                <a:sym typeface="Raleway"/>
              </a:rPr>
              <a:t>THANK YOU</a:t>
            </a:r>
            <a:endParaRPr b="1" sz="3800">
              <a:solidFill>
                <a:schemeClr val="dk1"/>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0" name="Shape 70"/>
        <p:cNvGrpSpPr/>
        <p:nvPr/>
      </p:nvGrpSpPr>
      <p:grpSpPr>
        <a:xfrm>
          <a:off x="0" y="0"/>
          <a:ext cx="0" cy="0"/>
          <a:chOff x="0" y="0"/>
          <a:chExt cx="0" cy="0"/>
        </a:xfrm>
      </p:grpSpPr>
      <p:sp>
        <p:nvSpPr>
          <p:cNvPr id="71" name="Google Shape;71;p15"/>
          <p:cNvSpPr txBox="1"/>
          <p:nvPr>
            <p:ph idx="4294967295" type="title"/>
          </p:nvPr>
        </p:nvSpPr>
        <p:spPr>
          <a:xfrm>
            <a:off x="727650" y="156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Research Question</a:t>
            </a:r>
            <a:endParaRPr/>
          </a:p>
          <a:p>
            <a:pPr indent="0" lvl="0" marL="0" rtl="0" algn="l">
              <a:spcBef>
                <a:spcPts val="0"/>
              </a:spcBef>
              <a:spcAft>
                <a:spcPts val="0"/>
              </a:spcAft>
              <a:buNone/>
            </a:pPr>
            <a:r>
              <a:t/>
            </a:r>
            <a:endParaRPr/>
          </a:p>
        </p:txBody>
      </p:sp>
      <p:sp>
        <p:nvSpPr>
          <p:cNvPr id="72" name="Google Shape;72;p15"/>
          <p:cNvSpPr txBox="1"/>
          <p:nvPr>
            <p:ph idx="4294967295" type="body"/>
          </p:nvPr>
        </p:nvSpPr>
        <p:spPr>
          <a:xfrm>
            <a:off x="727650" y="873325"/>
            <a:ext cx="73398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TW" sz="1500">
                <a:solidFill>
                  <a:schemeClr val="dk1"/>
                </a:solidFill>
              </a:rPr>
              <a:t>What are the key song features or characteristics that strongly correlate with the levels of song streaming numbers in the music industry?</a:t>
            </a:r>
            <a:endParaRPr b="1" sz="1500">
              <a:solidFill>
                <a:schemeClr val="dk1"/>
              </a:solidFill>
            </a:endParaRPr>
          </a:p>
          <a:p>
            <a:pPr indent="0" lvl="0" marL="0" rtl="0" algn="l">
              <a:spcBef>
                <a:spcPts val="1200"/>
              </a:spcBef>
              <a:spcAft>
                <a:spcPts val="1200"/>
              </a:spcAft>
              <a:buNone/>
            </a:pPr>
            <a:r>
              <a:t/>
            </a:r>
            <a:endParaRPr sz="15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Dataset Overview</a:t>
            </a:r>
            <a:endParaRPr/>
          </a:p>
          <a:p>
            <a:pPr indent="0" lvl="0" marL="0" rtl="0" algn="l">
              <a:spcBef>
                <a:spcPts val="0"/>
              </a:spcBef>
              <a:spcAft>
                <a:spcPts val="0"/>
              </a:spcAft>
              <a:buNone/>
            </a:pPr>
            <a:r>
              <a:t/>
            </a:r>
            <a:endParaRPr/>
          </a:p>
        </p:txBody>
      </p:sp>
      <p:sp>
        <p:nvSpPr>
          <p:cNvPr id="78" name="Google Shape;78;p16"/>
          <p:cNvSpPr txBox="1"/>
          <p:nvPr>
            <p:ph idx="1" type="body"/>
          </p:nvPr>
        </p:nvSpPr>
        <p:spPr>
          <a:xfrm>
            <a:off x="311700" y="1794150"/>
            <a:ext cx="8520600" cy="2170500"/>
          </a:xfrm>
          <a:prstGeom prst="rect">
            <a:avLst/>
          </a:prstGeom>
        </p:spPr>
        <p:txBody>
          <a:bodyPr anchorCtr="0" anchor="t" bIns="91425" lIns="91425" spcFirstLastPara="1" rIns="91425" wrap="square" tIns="91425">
            <a:noAutofit/>
          </a:bodyPr>
          <a:lstStyle/>
          <a:p>
            <a:pPr indent="-323532" lvl="0" marL="457200" rtl="0" algn="l">
              <a:lnSpc>
                <a:spcPct val="95000"/>
              </a:lnSpc>
              <a:spcBef>
                <a:spcPts val="0"/>
              </a:spcBef>
              <a:spcAft>
                <a:spcPts val="0"/>
              </a:spcAft>
              <a:buClr>
                <a:schemeClr val="dk1"/>
              </a:buClr>
              <a:buSzPts val="1495"/>
              <a:buChar char="●"/>
            </a:pPr>
            <a:r>
              <a:rPr lang="zh-TW" sz="1495">
                <a:solidFill>
                  <a:schemeClr val="dk1"/>
                </a:solidFill>
              </a:rPr>
              <a:t>Target : “Streams”, this is the total number of stream for the songs</a:t>
            </a:r>
            <a:endParaRPr sz="1495">
              <a:solidFill>
                <a:schemeClr val="dk1"/>
              </a:solidFill>
            </a:endParaRPr>
          </a:p>
          <a:p>
            <a:pPr indent="-323532" lvl="0" marL="457200" rtl="0" algn="l">
              <a:lnSpc>
                <a:spcPct val="95000"/>
              </a:lnSpc>
              <a:spcBef>
                <a:spcPts val="0"/>
              </a:spcBef>
              <a:spcAft>
                <a:spcPts val="0"/>
              </a:spcAft>
              <a:buClr>
                <a:schemeClr val="dk1"/>
              </a:buClr>
              <a:buSzPts val="1495"/>
              <a:buChar char="●"/>
            </a:pPr>
            <a:r>
              <a:rPr lang="zh-TW" sz="1495">
                <a:solidFill>
                  <a:schemeClr val="dk1"/>
                </a:solidFill>
              </a:rPr>
              <a:t>Features: released_year : Such as in_spotify_playlists, in_spotify_charts, in_apple_playlists, in_apple_charts</a:t>
            </a:r>
            <a:endParaRPr sz="1495">
              <a:solidFill>
                <a:schemeClr val="dk1"/>
              </a:solidFill>
            </a:endParaRPr>
          </a:p>
          <a:p>
            <a:pPr indent="-323532" lvl="0" marL="457200" rtl="0" algn="l">
              <a:lnSpc>
                <a:spcPct val="95000"/>
              </a:lnSpc>
              <a:spcBef>
                <a:spcPts val="0"/>
              </a:spcBef>
              <a:spcAft>
                <a:spcPts val="0"/>
              </a:spcAft>
              <a:buClr>
                <a:schemeClr val="dk1"/>
              </a:buClr>
              <a:buSzPts val="1495"/>
              <a:buChar char="●"/>
            </a:pPr>
            <a:r>
              <a:rPr lang="zh-TW" sz="1495">
                <a:solidFill>
                  <a:schemeClr val="dk1"/>
                </a:solidFill>
              </a:rPr>
              <a:t>Processing: Split the data into 70% train and 30% test dataset.</a:t>
            </a:r>
            <a:endParaRPr sz="1495">
              <a:solidFill>
                <a:schemeClr val="dk1"/>
              </a:solidFill>
            </a:endParaRPr>
          </a:p>
          <a:p>
            <a:pPr indent="-323532" lvl="0" marL="457200" rtl="0" algn="l">
              <a:lnSpc>
                <a:spcPct val="95000"/>
              </a:lnSpc>
              <a:spcBef>
                <a:spcPts val="0"/>
              </a:spcBef>
              <a:spcAft>
                <a:spcPts val="0"/>
              </a:spcAft>
              <a:buClr>
                <a:schemeClr val="dk1"/>
              </a:buClr>
              <a:buSzPts val="1495"/>
              <a:buChar char="●"/>
            </a:pPr>
            <a:r>
              <a:rPr lang="zh-TW" sz="1495">
                <a:solidFill>
                  <a:schemeClr val="dk1"/>
                </a:solidFill>
              </a:rPr>
              <a:t>Final sample size: (953, 24)</a:t>
            </a:r>
            <a:endParaRPr sz="1495">
              <a:solidFill>
                <a:schemeClr val="dk1"/>
              </a:solidFill>
            </a:endParaRPr>
          </a:p>
          <a:p>
            <a:pPr indent="0" lvl="0" marL="0" rtl="0" algn="l">
              <a:lnSpc>
                <a:spcPct val="95000"/>
              </a:lnSpc>
              <a:spcBef>
                <a:spcPts val="1200"/>
              </a:spcBef>
              <a:spcAft>
                <a:spcPts val="0"/>
              </a:spcAft>
              <a:buSzPts val="1018"/>
              <a:buNone/>
            </a:pPr>
            <a:r>
              <a:rPr lang="zh-TW" sz="1495">
                <a:solidFill>
                  <a:schemeClr val="dk1"/>
                </a:solidFill>
              </a:rPr>
              <a:t>Data source:  https://www.kaggle.com/datasets/nelgiriyewithana/top-spotify-songs-2023</a:t>
            </a:r>
            <a:endParaRPr sz="1495">
              <a:solidFill>
                <a:schemeClr val="dk1"/>
              </a:solidFill>
            </a:endParaRPr>
          </a:p>
          <a:p>
            <a:pPr indent="0" lvl="0" marL="0" rtl="0" algn="l">
              <a:lnSpc>
                <a:spcPct val="95000"/>
              </a:lnSpc>
              <a:spcBef>
                <a:spcPts val="1200"/>
              </a:spcBef>
              <a:spcAft>
                <a:spcPts val="0"/>
              </a:spcAft>
              <a:buSzPts val="1018"/>
              <a:buNone/>
            </a:pPr>
            <a:r>
              <a:t/>
            </a:r>
            <a:endParaRPr sz="1865">
              <a:solidFill>
                <a:schemeClr val="dk1"/>
              </a:solidFill>
            </a:endParaRPr>
          </a:p>
          <a:p>
            <a:pPr indent="0" lvl="0" marL="0" rtl="0" algn="l">
              <a:lnSpc>
                <a:spcPct val="95000"/>
              </a:lnSpc>
              <a:spcBef>
                <a:spcPts val="1200"/>
              </a:spcBef>
              <a:spcAft>
                <a:spcPts val="1200"/>
              </a:spcAft>
              <a:buSzPts val="1018"/>
              <a:buNone/>
            </a:pPr>
            <a:r>
              <a:t/>
            </a:r>
            <a:endParaRPr sz="1865">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graphicFrame>
        <p:nvGraphicFramePr>
          <p:cNvPr id="83" name="Google Shape;83;p17"/>
          <p:cNvGraphicFramePr/>
          <p:nvPr/>
        </p:nvGraphicFramePr>
        <p:xfrm>
          <a:off x="2511088" y="1565375"/>
          <a:ext cx="3000000" cy="3000000"/>
        </p:xfrm>
        <a:graphic>
          <a:graphicData uri="http://schemas.openxmlformats.org/drawingml/2006/table">
            <a:tbl>
              <a:tblPr>
                <a:noFill/>
                <a:tableStyleId>{9C53961F-197E-44E3-8604-7610A1F9155A}</a:tableStyleId>
              </a:tblPr>
              <a:tblGrid>
                <a:gridCol w="925900"/>
                <a:gridCol w="3233225"/>
              </a:tblGrid>
              <a:tr h="432600">
                <a:tc>
                  <a:txBody>
                    <a:bodyPr/>
                    <a:lstStyle/>
                    <a:p>
                      <a:pPr indent="0" lvl="0" marL="0" rtl="0" algn="l">
                        <a:lnSpc>
                          <a:spcPct val="50000"/>
                        </a:lnSpc>
                        <a:spcBef>
                          <a:spcPts val="0"/>
                        </a:spcBef>
                        <a:spcAft>
                          <a:spcPts val="0"/>
                        </a:spcAft>
                        <a:buNone/>
                      </a:pPr>
                      <a:r>
                        <a:rPr lang="zh-TW" sz="1200"/>
                        <a:t>Class 0</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accent6"/>
                    </a:solidFill>
                  </a:tcPr>
                </a:tc>
                <a:tc>
                  <a:txBody>
                    <a:bodyPr/>
                    <a:lstStyle/>
                    <a:p>
                      <a:pPr indent="0" lvl="0" marL="0" rtl="0" algn="l">
                        <a:lnSpc>
                          <a:spcPct val="50000"/>
                        </a:lnSpc>
                        <a:spcBef>
                          <a:spcPts val="0"/>
                        </a:spcBef>
                        <a:spcAft>
                          <a:spcPts val="0"/>
                        </a:spcAft>
                        <a:buNone/>
                      </a:pPr>
                      <a:r>
                        <a:rPr lang="zh-TW" sz="1200"/>
                        <a:t>0 to 0.53 Billion</a:t>
                      </a:r>
                      <a:endParaRPr sz="1200"/>
                    </a:p>
                    <a:p>
                      <a:pPr indent="0" lvl="0" marL="0" rtl="0" algn="l">
                        <a:lnSpc>
                          <a:spcPct val="50000"/>
                        </a:lnSpc>
                        <a:spcBef>
                          <a:spcPts val="0"/>
                        </a:spcBef>
                        <a:spcAft>
                          <a:spcPts val="0"/>
                        </a:spcAft>
                        <a:buNone/>
                      </a:pPr>
                      <a:r>
                        <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accent6"/>
                    </a:solidFill>
                  </a:tcPr>
                </a:tc>
              </a:tr>
              <a:tr h="432600">
                <a:tc>
                  <a:txBody>
                    <a:bodyPr/>
                    <a:lstStyle/>
                    <a:p>
                      <a:pPr indent="0" lvl="0" marL="0" rtl="0" algn="l">
                        <a:lnSpc>
                          <a:spcPct val="50000"/>
                        </a:lnSpc>
                        <a:spcBef>
                          <a:spcPts val="0"/>
                        </a:spcBef>
                        <a:spcAft>
                          <a:spcPts val="0"/>
                        </a:spcAft>
                        <a:buNone/>
                      </a:pPr>
                      <a:r>
                        <a:rPr lang="zh-TW" sz="1200"/>
                        <a:t>Class 1</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accent6"/>
                    </a:solidFill>
                  </a:tcPr>
                </a:tc>
                <a:tc>
                  <a:txBody>
                    <a:bodyPr/>
                    <a:lstStyle/>
                    <a:p>
                      <a:pPr indent="0" lvl="0" marL="0" rtl="0" algn="l">
                        <a:lnSpc>
                          <a:spcPct val="50000"/>
                        </a:lnSpc>
                        <a:spcBef>
                          <a:spcPts val="0"/>
                        </a:spcBef>
                        <a:spcAft>
                          <a:spcPts val="0"/>
                        </a:spcAft>
                        <a:buNone/>
                      </a:pPr>
                      <a:r>
                        <a:rPr lang="zh-TW" sz="1200"/>
                        <a:t>0.53 to 1.05 Billiom</a:t>
                      </a:r>
                      <a:endParaRPr sz="1200"/>
                    </a:p>
                    <a:p>
                      <a:pPr indent="0" lvl="0" marL="0" rtl="0" algn="l">
                        <a:lnSpc>
                          <a:spcPct val="50000"/>
                        </a:lnSpc>
                        <a:spcBef>
                          <a:spcPts val="0"/>
                        </a:spcBef>
                        <a:spcAft>
                          <a:spcPts val="0"/>
                        </a:spcAft>
                        <a:buNone/>
                      </a:pPr>
                      <a:r>
                        <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accent6"/>
                    </a:solidFill>
                  </a:tcPr>
                </a:tc>
              </a:tr>
              <a:tr h="432600">
                <a:tc>
                  <a:txBody>
                    <a:bodyPr/>
                    <a:lstStyle/>
                    <a:p>
                      <a:pPr indent="0" lvl="0" marL="0" rtl="0" algn="l">
                        <a:lnSpc>
                          <a:spcPct val="50000"/>
                        </a:lnSpc>
                        <a:spcBef>
                          <a:spcPts val="0"/>
                        </a:spcBef>
                        <a:spcAft>
                          <a:spcPts val="0"/>
                        </a:spcAft>
                        <a:buNone/>
                      </a:pPr>
                      <a:r>
                        <a:rPr lang="zh-TW" sz="1200"/>
                        <a:t>Class 2</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accent6"/>
                    </a:solidFill>
                  </a:tcPr>
                </a:tc>
                <a:tc>
                  <a:txBody>
                    <a:bodyPr/>
                    <a:lstStyle/>
                    <a:p>
                      <a:pPr indent="0" lvl="0" marL="0" rtl="0" algn="l">
                        <a:lnSpc>
                          <a:spcPct val="50000"/>
                        </a:lnSpc>
                        <a:spcBef>
                          <a:spcPts val="0"/>
                        </a:spcBef>
                        <a:spcAft>
                          <a:spcPts val="0"/>
                        </a:spcAft>
                        <a:buNone/>
                      </a:pPr>
                      <a:r>
                        <a:rPr lang="zh-TW" sz="1200"/>
                        <a:t>1.05 to 1.59 Billion</a:t>
                      </a:r>
                      <a:endParaRPr sz="1200"/>
                    </a:p>
                    <a:p>
                      <a:pPr indent="0" lvl="0" marL="0" rtl="0" algn="l">
                        <a:lnSpc>
                          <a:spcPct val="50000"/>
                        </a:lnSpc>
                        <a:spcBef>
                          <a:spcPts val="0"/>
                        </a:spcBef>
                        <a:spcAft>
                          <a:spcPts val="0"/>
                        </a:spcAft>
                        <a:buNone/>
                      </a:pPr>
                      <a:r>
                        <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accent6"/>
                    </a:solidFill>
                  </a:tcPr>
                </a:tc>
              </a:tr>
              <a:tr h="432600">
                <a:tc>
                  <a:txBody>
                    <a:bodyPr/>
                    <a:lstStyle/>
                    <a:p>
                      <a:pPr indent="0" lvl="0" marL="0" rtl="0" algn="l">
                        <a:lnSpc>
                          <a:spcPct val="50000"/>
                        </a:lnSpc>
                        <a:spcBef>
                          <a:spcPts val="0"/>
                        </a:spcBef>
                        <a:spcAft>
                          <a:spcPts val="0"/>
                        </a:spcAft>
                        <a:buNone/>
                      </a:pPr>
                      <a:r>
                        <a:rPr lang="zh-TW" sz="1200"/>
                        <a:t>Class 3</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accent6"/>
                    </a:solidFill>
                  </a:tcPr>
                </a:tc>
                <a:tc>
                  <a:txBody>
                    <a:bodyPr/>
                    <a:lstStyle/>
                    <a:p>
                      <a:pPr indent="0" lvl="0" marL="0" rtl="0" algn="l">
                        <a:lnSpc>
                          <a:spcPct val="50000"/>
                        </a:lnSpc>
                        <a:spcBef>
                          <a:spcPts val="0"/>
                        </a:spcBef>
                        <a:spcAft>
                          <a:spcPts val="0"/>
                        </a:spcAft>
                        <a:buNone/>
                      </a:pPr>
                      <a:r>
                        <a:rPr lang="zh-TW" sz="1200"/>
                        <a:t>1.59 to 2.12 Billion</a:t>
                      </a:r>
                      <a:endParaRPr sz="1200"/>
                    </a:p>
                    <a:p>
                      <a:pPr indent="0" lvl="0" marL="0" rtl="0" algn="l">
                        <a:lnSpc>
                          <a:spcPct val="50000"/>
                        </a:lnSpc>
                        <a:spcBef>
                          <a:spcPts val="0"/>
                        </a:spcBef>
                        <a:spcAft>
                          <a:spcPts val="0"/>
                        </a:spcAft>
                        <a:buNone/>
                      </a:pPr>
                      <a:r>
                        <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accent6"/>
                    </a:solidFill>
                  </a:tcPr>
                </a:tc>
              </a:tr>
              <a:tr h="432600">
                <a:tc>
                  <a:txBody>
                    <a:bodyPr/>
                    <a:lstStyle/>
                    <a:p>
                      <a:pPr indent="0" lvl="0" marL="0" rtl="0" algn="l">
                        <a:lnSpc>
                          <a:spcPct val="50000"/>
                        </a:lnSpc>
                        <a:spcBef>
                          <a:spcPts val="0"/>
                        </a:spcBef>
                        <a:spcAft>
                          <a:spcPts val="0"/>
                        </a:spcAft>
                        <a:buNone/>
                      </a:pPr>
                      <a:r>
                        <a:rPr lang="zh-TW" sz="1200"/>
                        <a:t>Class 4</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accent6"/>
                    </a:solidFill>
                  </a:tcPr>
                </a:tc>
                <a:tc>
                  <a:txBody>
                    <a:bodyPr/>
                    <a:lstStyle/>
                    <a:p>
                      <a:pPr indent="0" lvl="0" marL="0" rtl="0" algn="l">
                        <a:lnSpc>
                          <a:spcPct val="50000"/>
                        </a:lnSpc>
                        <a:spcBef>
                          <a:spcPts val="0"/>
                        </a:spcBef>
                        <a:spcAft>
                          <a:spcPts val="0"/>
                        </a:spcAft>
                        <a:buNone/>
                      </a:pPr>
                      <a:r>
                        <a:rPr lang="zh-TW" sz="1200"/>
                        <a:t>2.12 to 2.65 Billion</a:t>
                      </a:r>
                      <a:endParaRPr sz="1200"/>
                    </a:p>
                    <a:p>
                      <a:pPr indent="0" lvl="0" marL="0" rtl="0" algn="l">
                        <a:lnSpc>
                          <a:spcPct val="50000"/>
                        </a:lnSpc>
                        <a:spcBef>
                          <a:spcPts val="0"/>
                        </a:spcBef>
                        <a:spcAft>
                          <a:spcPts val="0"/>
                        </a:spcAft>
                        <a:buNone/>
                      </a:pPr>
                      <a:r>
                        <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accent6"/>
                    </a:solidFill>
                  </a:tcPr>
                </a:tc>
              </a:tr>
              <a:tr h="432600">
                <a:tc>
                  <a:txBody>
                    <a:bodyPr/>
                    <a:lstStyle/>
                    <a:p>
                      <a:pPr indent="0" lvl="0" marL="0" rtl="0" algn="l">
                        <a:lnSpc>
                          <a:spcPct val="50000"/>
                        </a:lnSpc>
                        <a:spcBef>
                          <a:spcPts val="0"/>
                        </a:spcBef>
                        <a:spcAft>
                          <a:spcPts val="0"/>
                        </a:spcAft>
                        <a:buNone/>
                      </a:pPr>
                      <a:r>
                        <a:rPr lang="zh-TW" sz="1200"/>
                        <a:t>Class 5</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accent6"/>
                    </a:solidFill>
                  </a:tcPr>
                </a:tc>
                <a:tc>
                  <a:txBody>
                    <a:bodyPr/>
                    <a:lstStyle/>
                    <a:p>
                      <a:pPr indent="0" lvl="0" marL="0" rtl="0" algn="l">
                        <a:lnSpc>
                          <a:spcPct val="50000"/>
                        </a:lnSpc>
                        <a:spcBef>
                          <a:spcPts val="0"/>
                        </a:spcBef>
                        <a:spcAft>
                          <a:spcPts val="0"/>
                        </a:spcAft>
                        <a:buNone/>
                      </a:pPr>
                      <a:r>
                        <a:rPr lang="zh-TW" sz="1200"/>
                        <a:t>2.65 to 3.17 Billion</a:t>
                      </a:r>
                      <a:endParaRPr sz="1200"/>
                    </a:p>
                    <a:p>
                      <a:pPr indent="0" lvl="0" marL="0" rtl="0" algn="l">
                        <a:lnSpc>
                          <a:spcPct val="50000"/>
                        </a:lnSpc>
                        <a:spcBef>
                          <a:spcPts val="0"/>
                        </a:spcBef>
                        <a:spcAft>
                          <a:spcPts val="0"/>
                        </a:spcAft>
                        <a:buNone/>
                      </a:pPr>
                      <a:r>
                        <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accent6"/>
                    </a:solidFill>
                  </a:tcPr>
                </a:tc>
              </a:tr>
              <a:tr h="432600">
                <a:tc>
                  <a:txBody>
                    <a:bodyPr/>
                    <a:lstStyle/>
                    <a:p>
                      <a:pPr indent="0" lvl="0" marL="0" rtl="0" algn="l">
                        <a:lnSpc>
                          <a:spcPct val="50000"/>
                        </a:lnSpc>
                        <a:spcBef>
                          <a:spcPts val="0"/>
                        </a:spcBef>
                        <a:spcAft>
                          <a:spcPts val="0"/>
                        </a:spcAft>
                        <a:buNone/>
                      </a:pPr>
                      <a:r>
                        <a:rPr lang="zh-TW" sz="1200"/>
                        <a:t>Class 6</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accent6"/>
                    </a:solidFill>
                  </a:tcPr>
                </a:tc>
                <a:tc>
                  <a:txBody>
                    <a:bodyPr/>
                    <a:lstStyle/>
                    <a:p>
                      <a:pPr indent="0" lvl="0" marL="0" rtl="0" algn="l">
                        <a:lnSpc>
                          <a:spcPct val="50000"/>
                        </a:lnSpc>
                        <a:spcBef>
                          <a:spcPts val="0"/>
                        </a:spcBef>
                        <a:spcAft>
                          <a:spcPts val="0"/>
                        </a:spcAft>
                        <a:buNone/>
                      </a:pPr>
                      <a:r>
                        <a:rPr lang="zh-TW" sz="1200"/>
                        <a:t>3.17 to 3.7 Billion</a:t>
                      </a:r>
                      <a:endParaRPr sz="1200"/>
                    </a:p>
                    <a:p>
                      <a:pPr indent="0" lvl="0" marL="0" rtl="0" algn="l">
                        <a:lnSpc>
                          <a:spcPct val="50000"/>
                        </a:lnSpc>
                        <a:spcBef>
                          <a:spcPts val="0"/>
                        </a:spcBef>
                        <a:spcAft>
                          <a:spcPts val="0"/>
                        </a:spcAft>
                        <a:buNone/>
                      </a:pPr>
                      <a:r>
                        <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accent6"/>
                    </a:solidFill>
                  </a:tcPr>
                </a:tc>
              </a:tr>
            </a:tbl>
          </a:graphicData>
        </a:graphic>
      </p:graphicFrame>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Streams Categories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Streams range                             Most streamed songs </a:t>
            </a:r>
            <a:endParaRPr/>
          </a:p>
        </p:txBody>
      </p:sp>
      <p:pic>
        <p:nvPicPr>
          <p:cNvPr id="90" name="Google Shape;90;p18"/>
          <p:cNvPicPr preferRelativeResize="0"/>
          <p:nvPr/>
        </p:nvPicPr>
        <p:blipFill>
          <a:blip r:embed="rId3">
            <a:alphaModFix/>
          </a:blip>
          <a:stretch>
            <a:fillRect/>
          </a:stretch>
        </p:blipFill>
        <p:spPr>
          <a:xfrm>
            <a:off x="311700" y="1555225"/>
            <a:ext cx="3693075" cy="2975350"/>
          </a:xfrm>
          <a:prstGeom prst="rect">
            <a:avLst/>
          </a:prstGeom>
          <a:noFill/>
          <a:ln cap="flat" cmpd="sng" w="38100">
            <a:solidFill>
              <a:srgbClr val="1A1A1A"/>
            </a:solidFill>
            <a:prstDash val="solid"/>
            <a:round/>
            <a:headEnd len="sm" w="sm" type="none"/>
            <a:tailEnd len="sm" w="sm" type="none"/>
          </a:ln>
        </p:spPr>
      </p:pic>
      <p:graphicFrame>
        <p:nvGraphicFramePr>
          <p:cNvPr id="91" name="Google Shape;91;p18"/>
          <p:cNvGraphicFramePr/>
          <p:nvPr/>
        </p:nvGraphicFramePr>
        <p:xfrm>
          <a:off x="4467475" y="1555225"/>
          <a:ext cx="3000000" cy="3000000"/>
        </p:xfrm>
        <a:graphic>
          <a:graphicData uri="http://schemas.openxmlformats.org/drawingml/2006/table">
            <a:tbl>
              <a:tblPr>
                <a:noFill/>
                <a:tableStyleId>{9C53961F-197E-44E3-8604-7610A1F9155A}</a:tableStyleId>
              </a:tblPr>
              <a:tblGrid>
                <a:gridCol w="2058275"/>
                <a:gridCol w="2058275"/>
              </a:tblGrid>
              <a:tr h="374950">
                <a:tc>
                  <a:txBody>
                    <a:bodyPr/>
                    <a:lstStyle/>
                    <a:p>
                      <a:pPr indent="0" lvl="0" marL="0" rtl="0" algn="l">
                        <a:spcBef>
                          <a:spcPts val="0"/>
                        </a:spcBef>
                        <a:spcAft>
                          <a:spcPts val="0"/>
                        </a:spcAft>
                        <a:buNone/>
                      </a:pPr>
                      <a:r>
                        <a:rPr b="1" lang="zh-TW">
                          <a:solidFill>
                            <a:schemeClr val="dk1"/>
                          </a:solidFill>
                        </a:rPr>
                        <a:t>Track_name</a:t>
                      </a:r>
                      <a:endParaRPr b="1">
                        <a:solidFill>
                          <a:schemeClr val="dk1"/>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zh-TW">
                          <a:solidFill>
                            <a:schemeClr val="dk1"/>
                          </a:solidFill>
                        </a:rPr>
                        <a:t>Streams</a:t>
                      </a:r>
                      <a:endParaRPr b="1">
                        <a:solidFill>
                          <a:schemeClr val="dk1"/>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74950">
                <a:tc>
                  <a:txBody>
                    <a:bodyPr/>
                    <a:lstStyle/>
                    <a:p>
                      <a:pPr indent="0" lvl="0" marL="0" rtl="0" algn="l">
                        <a:spcBef>
                          <a:spcPts val="0"/>
                        </a:spcBef>
                        <a:spcAft>
                          <a:spcPts val="0"/>
                        </a:spcAft>
                        <a:buNone/>
                      </a:pPr>
                      <a:r>
                        <a:rPr lang="zh-TW">
                          <a:solidFill>
                            <a:schemeClr val="dk1"/>
                          </a:solidFill>
                        </a:rPr>
                        <a:t>Blinding Lights	</a:t>
                      </a:r>
                      <a:endParaRPr>
                        <a:solidFill>
                          <a:schemeClr val="dk1"/>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TW">
                          <a:solidFill>
                            <a:schemeClr val="dk1"/>
                          </a:solidFill>
                        </a:rPr>
                        <a:t>3.7 billion</a:t>
                      </a:r>
                      <a:endParaRPr>
                        <a:solidFill>
                          <a:schemeClr val="dk1"/>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74950">
                <a:tc>
                  <a:txBody>
                    <a:bodyPr/>
                    <a:lstStyle/>
                    <a:p>
                      <a:pPr indent="0" lvl="0" marL="0" rtl="0" algn="l">
                        <a:spcBef>
                          <a:spcPts val="0"/>
                        </a:spcBef>
                        <a:spcAft>
                          <a:spcPts val="0"/>
                        </a:spcAft>
                        <a:buNone/>
                      </a:pPr>
                      <a:r>
                        <a:rPr lang="zh-TW">
                          <a:solidFill>
                            <a:schemeClr val="dk1"/>
                          </a:solidFill>
                        </a:rPr>
                        <a:t>Shape of You</a:t>
                      </a:r>
                      <a:endParaRPr>
                        <a:solidFill>
                          <a:schemeClr val="dk1"/>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TW">
                          <a:solidFill>
                            <a:schemeClr val="dk1"/>
                          </a:solidFill>
                        </a:rPr>
                        <a:t>3.6 billion</a:t>
                      </a:r>
                      <a:endParaRPr>
                        <a:solidFill>
                          <a:schemeClr val="dk1"/>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74950">
                <a:tc>
                  <a:txBody>
                    <a:bodyPr/>
                    <a:lstStyle/>
                    <a:p>
                      <a:pPr indent="0" lvl="0" marL="0" rtl="0" algn="l">
                        <a:spcBef>
                          <a:spcPts val="0"/>
                        </a:spcBef>
                        <a:spcAft>
                          <a:spcPts val="0"/>
                        </a:spcAft>
                        <a:buNone/>
                      </a:pPr>
                      <a:r>
                        <a:rPr lang="zh-TW">
                          <a:solidFill>
                            <a:schemeClr val="dk1"/>
                          </a:solidFill>
                        </a:rPr>
                        <a:t>Someone You Loved</a:t>
                      </a:r>
                      <a:endParaRPr>
                        <a:solidFill>
                          <a:schemeClr val="dk1"/>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TW">
                          <a:solidFill>
                            <a:schemeClr val="dk1"/>
                          </a:solidFill>
                        </a:rPr>
                        <a:t>2.9 billion</a:t>
                      </a:r>
                      <a:endParaRPr>
                        <a:solidFill>
                          <a:schemeClr val="dk1"/>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74950">
                <a:tc>
                  <a:txBody>
                    <a:bodyPr/>
                    <a:lstStyle/>
                    <a:p>
                      <a:pPr indent="0" lvl="0" marL="0" rtl="0" algn="l">
                        <a:spcBef>
                          <a:spcPts val="0"/>
                        </a:spcBef>
                        <a:spcAft>
                          <a:spcPts val="0"/>
                        </a:spcAft>
                        <a:buNone/>
                      </a:pPr>
                      <a:r>
                        <a:rPr lang="zh-TW">
                          <a:solidFill>
                            <a:schemeClr val="dk1"/>
                          </a:solidFill>
                        </a:rPr>
                        <a:t>Dance Monkey</a:t>
                      </a:r>
                      <a:endParaRPr>
                        <a:solidFill>
                          <a:schemeClr val="dk1"/>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TW">
                          <a:solidFill>
                            <a:schemeClr val="dk1"/>
                          </a:solidFill>
                        </a:rPr>
                        <a:t>2.9 billion</a:t>
                      </a:r>
                      <a:endParaRPr>
                        <a:solidFill>
                          <a:schemeClr val="dk1"/>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74950">
                <a:tc>
                  <a:txBody>
                    <a:bodyPr/>
                    <a:lstStyle/>
                    <a:p>
                      <a:pPr indent="0" lvl="0" marL="0" rtl="0" algn="l">
                        <a:spcBef>
                          <a:spcPts val="0"/>
                        </a:spcBef>
                        <a:spcAft>
                          <a:spcPts val="0"/>
                        </a:spcAft>
                        <a:buNone/>
                      </a:pPr>
                      <a:r>
                        <a:rPr lang="zh-TW">
                          <a:solidFill>
                            <a:schemeClr val="dk1"/>
                          </a:solidFill>
                        </a:rPr>
                        <a:t>Sunflower - Spider-Man: Into the Spider-Verse	</a:t>
                      </a:r>
                      <a:endParaRPr>
                        <a:solidFill>
                          <a:schemeClr val="dk1"/>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TW">
                          <a:solidFill>
                            <a:schemeClr val="dk1"/>
                          </a:solidFill>
                        </a:rPr>
                        <a:t>2.8 billion</a:t>
                      </a:r>
                      <a:endParaRPr>
                        <a:solidFill>
                          <a:schemeClr val="dk1"/>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9"/>
          <p:cNvPicPr preferRelativeResize="0"/>
          <p:nvPr/>
        </p:nvPicPr>
        <p:blipFill>
          <a:blip r:embed="rId3">
            <a:alphaModFix/>
          </a:blip>
          <a:stretch>
            <a:fillRect/>
          </a:stretch>
        </p:blipFill>
        <p:spPr>
          <a:xfrm>
            <a:off x="1591450" y="838625"/>
            <a:ext cx="6035750" cy="3466250"/>
          </a:xfrm>
          <a:prstGeom prst="rect">
            <a:avLst/>
          </a:prstGeom>
          <a:noFill/>
          <a:ln cap="flat" cmpd="sng" w="38100">
            <a:solidFill>
              <a:srgbClr val="000000"/>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0"/>
          <p:cNvPicPr preferRelativeResize="0"/>
          <p:nvPr/>
        </p:nvPicPr>
        <p:blipFill>
          <a:blip r:embed="rId3">
            <a:alphaModFix/>
          </a:blip>
          <a:stretch>
            <a:fillRect/>
          </a:stretch>
        </p:blipFill>
        <p:spPr>
          <a:xfrm>
            <a:off x="2274563" y="1092750"/>
            <a:ext cx="4594875" cy="3651925"/>
          </a:xfrm>
          <a:prstGeom prst="rect">
            <a:avLst/>
          </a:prstGeom>
          <a:noFill/>
          <a:ln cap="flat" cmpd="sng" w="38100">
            <a:solidFill>
              <a:srgbClr val="1A1A1A"/>
            </a:solidFill>
            <a:prstDash val="solid"/>
            <a:round/>
            <a:headEnd len="sm" w="sm" type="none"/>
            <a:tailEnd len="sm" w="sm" type="none"/>
          </a:ln>
        </p:spPr>
      </p:pic>
      <p:sp>
        <p:nvSpPr>
          <p:cNvPr id="102" name="Google Shape;102;p20"/>
          <p:cNvSpPr txBox="1"/>
          <p:nvPr/>
        </p:nvSpPr>
        <p:spPr>
          <a:xfrm>
            <a:off x="175200" y="1401650"/>
            <a:ext cx="3691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103" name="Google Shape;103;p20"/>
          <p:cNvSpPr txBox="1"/>
          <p:nvPr>
            <p:ph type="title"/>
          </p:nvPr>
        </p:nvSpPr>
        <p:spPr>
          <a:xfrm>
            <a:off x="311700" y="3629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zh-TW">
                <a:latin typeface="Arial"/>
                <a:ea typeface="Arial"/>
                <a:cs typeface="Arial"/>
                <a:sym typeface="Arial"/>
              </a:rPr>
              <a:t>Exploratory Data Analysis</a:t>
            </a:r>
            <a:endParaRPr>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624950" y="400425"/>
            <a:ext cx="2997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Year of Release</a:t>
            </a:r>
            <a:endParaRPr/>
          </a:p>
        </p:txBody>
      </p:sp>
      <p:pic>
        <p:nvPicPr>
          <p:cNvPr id="109" name="Google Shape;109;p21"/>
          <p:cNvPicPr preferRelativeResize="0"/>
          <p:nvPr/>
        </p:nvPicPr>
        <p:blipFill>
          <a:blip r:embed="rId3">
            <a:alphaModFix/>
          </a:blip>
          <a:stretch>
            <a:fillRect/>
          </a:stretch>
        </p:blipFill>
        <p:spPr>
          <a:xfrm>
            <a:off x="3874425" y="763175"/>
            <a:ext cx="4787325" cy="4117550"/>
          </a:xfrm>
          <a:prstGeom prst="rect">
            <a:avLst/>
          </a:prstGeom>
          <a:noFill/>
          <a:ln cap="flat" cmpd="sng" w="38100">
            <a:solidFill>
              <a:srgbClr val="1A1A1A"/>
            </a:solidFill>
            <a:prstDash val="solid"/>
            <a:round/>
            <a:headEnd len="sm" w="sm" type="none"/>
            <a:tailEnd len="sm" w="sm" type="none"/>
          </a:ln>
        </p:spPr>
      </p:pic>
      <p:sp>
        <p:nvSpPr>
          <p:cNvPr id="110" name="Google Shape;110;p21"/>
          <p:cNvSpPr txBox="1"/>
          <p:nvPr/>
        </p:nvSpPr>
        <p:spPr>
          <a:xfrm>
            <a:off x="520800" y="1564350"/>
            <a:ext cx="2715600" cy="20148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Lato"/>
              <a:buChar char="●"/>
            </a:pPr>
            <a:r>
              <a:rPr lang="zh-TW" sz="1300">
                <a:solidFill>
                  <a:schemeClr val="dk1"/>
                </a:solidFill>
                <a:latin typeface="Lato"/>
                <a:ea typeface="Lato"/>
                <a:cs typeface="Lato"/>
                <a:sym typeface="Lato"/>
              </a:rPr>
              <a:t>Songs that are more recent have higher </a:t>
            </a:r>
            <a:r>
              <a:rPr lang="zh-TW" sz="1300">
                <a:solidFill>
                  <a:schemeClr val="dk1"/>
                </a:solidFill>
                <a:latin typeface="Lato"/>
                <a:ea typeface="Lato"/>
                <a:cs typeface="Lato"/>
                <a:sym typeface="Lato"/>
              </a:rPr>
              <a:t>streams general</a:t>
            </a:r>
            <a:endParaRPr sz="1300">
              <a:solidFill>
                <a:schemeClr val="dk1"/>
              </a:solidFill>
              <a:latin typeface="Lato"/>
              <a:ea typeface="Lato"/>
              <a:cs typeface="Lato"/>
              <a:sym typeface="Lato"/>
            </a:endParaRPr>
          </a:p>
          <a:p>
            <a:pPr indent="0" lvl="0" marL="457200" rtl="0" algn="l">
              <a:spcBef>
                <a:spcPts val="0"/>
              </a:spcBef>
              <a:spcAft>
                <a:spcPts val="0"/>
              </a:spcAft>
              <a:buNone/>
            </a:pPr>
            <a:r>
              <a:t/>
            </a:r>
            <a:endParaRPr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lang="zh-TW" sz="1300">
                <a:solidFill>
                  <a:schemeClr val="dk1"/>
                </a:solidFill>
                <a:latin typeface="Lato"/>
                <a:ea typeface="Lato"/>
                <a:cs typeface="Lato"/>
                <a:sym typeface="Lato"/>
              </a:rPr>
              <a:t>We should not focus on repromoting music before 2010 </a:t>
            </a:r>
            <a:endParaRPr sz="1300">
              <a:solidFill>
                <a:schemeClr val="dk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