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ec7097c3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ec7097c3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Confidence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406400" lvl="0" marL="457200" rtl="0" algn="ctr">
              <a:spcBef>
                <a:spcPts val="0"/>
              </a:spcBef>
              <a:spcAft>
                <a:spcPts val="0"/>
              </a:spcAft>
              <a:buClr>
                <a:srgbClr val="595959"/>
              </a:buClr>
              <a:buSzPts val="2800"/>
              <a:buAutoNum type="arabicPeriod"/>
            </a:pPr>
            <a:r>
              <a:rPr lang="en" sz="2800">
                <a:solidFill>
                  <a:srgbClr val="595959"/>
                </a:solidFill>
              </a:rPr>
              <a:t>Intro</a:t>
            </a:r>
            <a:endParaRPr sz="2800">
              <a:solidFill>
                <a:srgbClr val="595959"/>
              </a:solidFill>
            </a:endParaRPr>
          </a:p>
          <a:p>
            <a:pPr indent="-406400" lvl="0" marL="457200" rtl="0" algn="ctr">
              <a:spcBef>
                <a:spcPts val="0"/>
              </a:spcBef>
              <a:spcAft>
                <a:spcPts val="0"/>
              </a:spcAft>
              <a:buClr>
                <a:srgbClr val="595959"/>
              </a:buClr>
              <a:buSzPts val="2800"/>
              <a:buAutoNum type="arabicPeriod"/>
            </a:pPr>
            <a:r>
              <a:rPr lang="en" sz="2800">
                <a:solidFill>
                  <a:srgbClr val="595959"/>
                </a:solidFill>
              </a:rPr>
              <a:t>Dataset mentions columns (</a:t>
            </a:r>
            <a:endParaRPr sz="2800">
              <a:solidFill>
                <a:srgbClr val="595959"/>
              </a:solidFill>
            </a:endParaRPr>
          </a:p>
          <a:p>
            <a:pPr indent="-406400" lvl="0" marL="457200" rtl="0" algn="ctr">
              <a:spcBef>
                <a:spcPts val="0"/>
              </a:spcBef>
              <a:spcAft>
                <a:spcPts val="0"/>
              </a:spcAft>
              <a:buClr>
                <a:srgbClr val="595959"/>
              </a:buClr>
              <a:buSzPts val="2800"/>
              <a:buAutoNum type="arabicPeriod"/>
            </a:pPr>
            <a:r>
              <a:rPr lang="en" sz="2800">
                <a:solidFill>
                  <a:srgbClr val="595959"/>
                </a:solidFill>
              </a:rPr>
              <a:t>Questions: y = mx + mx +... + c (research questions)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ec70acfff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ec70acfff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400">
                <a:solidFill>
                  <a:srgbClr val="595959"/>
                </a:solidFill>
              </a:rPr>
              <a:t>Anesu!!!!!!!</a:t>
            </a:r>
            <a:endParaRPr sz="1400">
              <a:solidFill>
                <a:srgbClr val="595959"/>
              </a:solidFill>
            </a:endParaRPr>
          </a:p>
          <a:p>
            <a:pPr indent="0" lvl="0" marL="0" rtl="0" algn="l">
              <a:lnSpc>
                <a:spcPct val="115000"/>
              </a:lnSpc>
              <a:spcBef>
                <a:spcPts val="1500"/>
              </a:spcBef>
              <a:spcAft>
                <a:spcPts val="0"/>
              </a:spcAft>
              <a:buNone/>
            </a:pPr>
            <a:r>
              <a:rPr lang="en" sz="1400">
                <a:solidFill>
                  <a:srgbClr val="595959"/>
                </a:solidFill>
              </a:rPr>
              <a:t>Multiple Linear Regressions</a:t>
            </a:r>
            <a:endParaRPr sz="1400">
              <a:solidFill>
                <a:srgbClr val="595959"/>
              </a:solidFill>
            </a:endParaRPr>
          </a:p>
          <a:p>
            <a:pPr indent="0" lvl="0" marL="0" rtl="0" algn="l">
              <a:lnSpc>
                <a:spcPct val="115000"/>
              </a:lnSpc>
              <a:spcBef>
                <a:spcPts val="1500"/>
              </a:spcBef>
              <a:spcAft>
                <a:spcPts val="0"/>
              </a:spcAft>
              <a:buNone/>
            </a:pPr>
            <a:r>
              <a:rPr lang="en" sz="1400">
                <a:solidFill>
                  <a:srgbClr val="595959"/>
                </a:solidFill>
              </a:rPr>
              <a:t>After building the model, you can analyze the coefficients of the predictors to determine which ones have a significant impact on the K6 score. Pay attention to the p-values to assess the statistical significance of these predictors.</a:t>
            </a:r>
            <a:endParaRPr sz="1200">
              <a:solidFill>
                <a:srgbClr val="D1D5DB"/>
              </a:solidFill>
              <a:highlight>
                <a:srgbClr val="444654"/>
              </a:highlight>
              <a:latin typeface="Roboto"/>
              <a:ea typeface="Roboto"/>
              <a:cs typeface="Roboto"/>
              <a:sym typeface="Roboto"/>
            </a:endParaRPr>
          </a:p>
          <a:p>
            <a:pPr indent="0" lvl="0" marL="0" rtl="0" algn="l">
              <a:spcBef>
                <a:spcPts val="1500"/>
              </a:spcBef>
              <a:spcAft>
                <a:spcPts val="0"/>
              </a:spcAft>
              <a:buNone/>
            </a:pPr>
            <a:r>
              <a:t/>
            </a:r>
            <a:endParaRPr sz="1200">
              <a:solidFill>
                <a:srgbClr val="D1D5DB"/>
              </a:solidFill>
              <a:highlight>
                <a:srgbClr val="444654"/>
              </a:highlight>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ec7097c32a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ec7097c32a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Anesu</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ec7097c32a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ec7097c32a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  dharva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ec7097c32a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ec7097c32a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595959"/>
                </a:solidFill>
              </a:rPr>
              <a:t>Confidence</a:t>
            </a:r>
            <a:endParaRPr sz="1400">
              <a:solidFill>
                <a:srgbClr val="595959"/>
              </a:solidFill>
            </a:endParaRPr>
          </a:p>
          <a:p>
            <a:pPr indent="0" lvl="0" marL="0" rtl="0" algn="l">
              <a:lnSpc>
                <a:spcPct val="115000"/>
              </a:lnSpc>
              <a:spcBef>
                <a:spcPts val="1200"/>
              </a:spcBef>
              <a:spcAft>
                <a:spcPts val="0"/>
              </a:spcAft>
              <a:buNone/>
            </a:pPr>
            <a:r>
              <a:t/>
            </a:r>
            <a:endParaRPr sz="1400">
              <a:solidFill>
                <a:srgbClr val="595959"/>
              </a:solidFill>
            </a:endParaRPr>
          </a:p>
          <a:p>
            <a:pPr indent="0" lvl="0" marL="0" rtl="0" algn="l">
              <a:lnSpc>
                <a:spcPct val="115000"/>
              </a:lnSpc>
              <a:spcBef>
                <a:spcPts val="1200"/>
              </a:spcBef>
              <a:spcAft>
                <a:spcPts val="0"/>
              </a:spcAft>
              <a:buNone/>
            </a:pPr>
            <a:r>
              <a:rPr lang="en" sz="1400">
                <a:solidFill>
                  <a:srgbClr val="595959"/>
                </a:solidFill>
              </a:rPr>
              <a:t>Xis flipped</a:t>
            </a:r>
            <a:endParaRPr sz="1400">
              <a:solidFill>
                <a:srgbClr val="595959"/>
              </a:solidFill>
            </a:endParaRPr>
          </a:p>
          <a:p>
            <a:pPr indent="0" lvl="0" marL="0" rtl="0" algn="l">
              <a:lnSpc>
                <a:spcPct val="115000"/>
              </a:lnSpc>
              <a:spcBef>
                <a:spcPts val="1200"/>
              </a:spcBef>
              <a:spcAft>
                <a:spcPts val="0"/>
              </a:spcAft>
              <a:buNone/>
            </a:pPr>
            <a:r>
              <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400">
                <a:solidFill>
                  <a:srgbClr val="595959"/>
                </a:solidFill>
              </a:rPr>
              <a:t>Model vs accuracy score</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400">
                <a:solidFill>
                  <a:srgbClr val="595959"/>
                </a:solidFill>
              </a:rPr>
              <a:t>Scatterplot: </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400">
                <a:solidFill>
                  <a:srgbClr val="595959"/>
                </a:solidFill>
              </a:rPr>
              <a:t>Confusion matrix: </a:t>
            </a:r>
            <a:endParaRPr sz="14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ec7097c32a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ec7097c32a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595959"/>
                </a:solidFill>
              </a:rPr>
              <a:t>confidence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ec7097c32a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ec7097c32a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Anesu -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z="1200">
                <a:solidFill>
                  <a:srgbClr val="374151"/>
                </a:solidFill>
                <a:latin typeface="Roboto"/>
                <a:ea typeface="Roboto"/>
                <a:cs typeface="Roboto"/>
                <a:sym typeface="Roboto"/>
              </a:rPr>
              <a:t>In the context of classification, the baseline accuracy is the accuracy that a naive or simple model would achieve. It serves as a reference point for evaluating the performance of more complex and sophisticated models</a:t>
            </a:r>
            <a:endParaRPr sz="1200">
              <a:solidFill>
                <a:srgbClr val="37415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 sz="1200">
                <a:solidFill>
                  <a:srgbClr val="374151"/>
                </a:solidFill>
                <a:latin typeface="Roboto"/>
                <a:ea typeface="Roboto"/>
                <a:cs typeface="Roboto"/>
                <a:sym typeface="Roboto"/>
              </a:rPr>
              <a:t>If your model's accuracy is substantially higher than the random guess baseline, it suggests that your model is capturing meaningful patterns and relationships in the data, and it outperforms a model that predicts classes randomly.</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317500" lvl="0" marL="457200" rtl="0" algn="l">
              <a:lnSpc>
                <a:spcPct val="115000"/>
              </a:lnSpc>
              <a:spcBef>
                <a:spcPts val="0"/>
              </a:spcBef>
              <a:spcAft>
                <a:spcPts val="0"/>
              </a:spcAft>
              <a:buClr>
                <a:srgbClr val="595959"/>
              </a:buClr>
              <a:buSzPts val="1400"/>
              <a:buChar char="●"/>
            </a:pPr>
            <a:r>
              <a:rPr b="1" lang="en" sz="1400">
                <a:solidFill>
                  <a:srgbClr val="595959"/>
                </a:solidFill>
              </a:rPr>
              <a:t>Finalized the column variables that affect the k6 classification</a:t>
            </a:r>
            <a:endParaRPr b="1" sz="1400">
              <a:solidFill>
                <a:srgbClr val="595959"/>
              </a:solidFill>
            </a:endParaRPr>
          </a:p>
          <a:p>
            <a:pPr indent="-317500" lvl="0" marL="457200" rtl="0" algn="l">
              <a:lnSpc>
                <a:spcPct val="115000"/>
              </a:lnSpc>
              <a:spcBef>
                <a:spcPts val="0"/>
              </a:spcBef>
              <a:spcAft>
                <a:spcPts val="0"/>
              </a:spcAft>
              <a:buClr>
                <a:srgbClr val="595959"/>
              </a:buClr>
              <a:buSzPts val="1400"/>
              <a:buChar char="●"/>
            </a:pPr>
            <a:r>
              <a:rPr b="1" lang="en" sz="1400">
                <a:solidFill>
                  <a:srgbClr val="595959"/>
                </a:solidFill>
              </a:rPr>
              <a:t>Trained and optimized 4 ML models capable of predicting k6 classification:</a:t>
            </a:r>
            <a:endParaRPr b="1" sz="1400">
              <a:solidFill>
                <a:srgbClr val="595959"/>
              </a:solidFill>
            </a:endParaRPr>
          </a:p>
          <a:p>
            <a:pPr indent="-304800" lvl="1" marL="914400" rtl="0" algn="l">
              <a:lnSpc>
                <a:spcPct val="115000"/>
              </a:lnSpc>
              <a:spcBef>
                <a:spcPts val="0"/>
              </a:spcBef>
              <a:spcAft>
                <a:spcPts val="0"/>
              </a:spcAft>
              <a:buClr>
                <a:srgbClr val="595959"/>
              </a:buClr>
              <a:buSzPts val="1200"/>
              <a:buChar char="○"/>
            </a:pPr>
            <a:r>
              <a:rPr b="1" lang="en" sz="1200">
                <a:solidFill>
                  <a:srgbClr val="595959"/>
                </a:solidFill>
              </a:rPr>
              <a:t>with accuracy scores &gt; baseline accuracy</a:t>
            </a:r>
            <a:endParaRPr b="1" sz="1200">
              <a:solidFill>
                <a:srgbClr val="595959"/>
              </a:solidFill>
            </a:endParaRPr>
          </a:p>
          <a:p>
            <a:pPr indent="-304800" lvl="1" marL="914400" rtl="0" algn="l">
              <a:lnSpc>
                <a:spcPct val="115000"/>
              </a:lnSpc>
              <a:spcBef>
                <a:spcPts val="0"/>
              </a:spcBef>
              <a:spcAft>
                <a:spcPts val="0"/>
              </a:spcAft>
              <a:buClr>
                <a:srgbClr val="595959"/>
              </a:buClr>
              <a:buSzPts val="1200"/>
              <a:buChar char="○"/>
            </a:pPr>
            <a:r>
              <a:rPr b="1" lang="en" sz="1200">
                <a:solidFill>
                  <a:srgbClr val="595959"/>
                </a:solidFill>
              </a:rPr>
              <a:t>ROC and AUC of best model:</a:t>
            </a:r>
            <a:endParaRPr b="1" sz="1200">
              <a:solidFill>
                <a:srgbClr val="595959"/>
              </a:solidFill>
            </a:endParaRPr>
          </a:p>
          <a:p>
            <a:pPr indent="0" lvl="0" marL="0" rtl="0" algn="l">
              <a:spcBef>
                <a:spcPts val="120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 sz="1200">
                <a:solidFill>
                  <a:srgbClr val="374151"/>
                </a:solidFill>
                <a:latin typeface="Roboto"/>
                <a:ea typeface="Roboto"/>
                <a:cs typeface="Roboto"/>
                <a:sym typeface="Roboto"/>
              </a:rPr>
              <a:t>27 magic number</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 sz="1200">
                <a:solidFill>
                  <a:srgbClr val="374151"/>
                </a:solidFill>
                <a:latin typeface="Roboto"/>
                <a:ea typeface="Roboto"/>
                <a:cs typeface="Roboto"/>
                <a:sym typeface="Roboto"/>
              </a:rPr>
              <a:t>In the context of classification, the baseline accuracy is the accuracy that a naive or simple model would achieve. It serves as a reference point for evaluating the performance of more complex and sophisticated models</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 sz="1200">
                <a:solidFill>
                  <a:srgbClr val="374151"/>
                </a:solidFill>
                <a:latin typeface="Roboto"/>
                <a:ea typeface="Roboto"/>
                <a:cs typeface="Roboto"/>
                <a:sym typeface="Roboto"/>
              </a:rPr>
              <a:t>If your model's accuracy is substantially higher than the random guess baseline, it suggests that your model is capturing meaningful patterns and relationships in the data, and it outperforms a model that predicts classes randomly.</a:t>
            </a:r>
            <a:endParaRPr sz="1200">
              <a:solidFill>
                <a:srgbClr val="37415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c7097c32a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c7097c32a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Anesu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Given that most of the missing values were not completely at random, </a:t>
            </a:r>
            <a:r>
              <a:rPr lang="en" sz="1200">
                <a:solidFill>
                  <a:srgbClr val="374151"/>
                </a:solidFill>
                <a:latin typeface="Roboto"/>
                <a:ea typeface="Roboto"/>
                <a:cs typeface="Roboto"/>
                <a:sym typeface="Roboto"/>
              </a:rPr>
              <a:t>removing columns with missing values could introduce bias into the dataset, leading to inaccurate model conclusions.</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 sz="1200">
                <a:solidFill>
                  <a:srgbClr val="374151"/>
                </a:solidFill>
                <a:latin typeface="Roboto"/>
                <a:ea typeface="Roboto"/>
                <a:cs typeface="Roboto"/>
                <a:sym typeface="Roboto"/>
              </a:rPr>
              <a:t>Instead of removing columns, imputing missing values in a thoughtful way might have allowed you to retain more information. Advanced imputation methods can handle missing data patterns more effectively, providing a more comprehensive representation of the dataset.</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 sz="1200">
                <a:solidFill>
                  <a:srgbClr val="374151"/>
                </a:solidFill>
                <a:latin typeface="Roboto"/>
                <a:ea typeface="Roboto"/>
                <a:cs typeface="Roboto"/>
                <a:sym typeface="Roboto"/>
              </a:rPr>
              <a:t>Reduced model robustness:</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 sz="1200">
                <a:solidFill>
                  <a:srgbClr val="374151"/>
                </a:solidFill>
                <a:latin typeface="Roboto"/>
                <a:ea typeface="Roboto"/>
                <a:cs typeface="Roboto"/>
                <a:sym typeface="Roboto"/>
              </a:rPr>
              <a:t>Deleting columns with missing values may result in a less robust model. The model may become more sensitive to outliers, as well as more susceptible to overfitting or underfitting, depending on the amount of data loss and the characteristics of the remaining features.</a:t>
            </a:r>
            <a:endParaRPr sz="1200">
              <a:solidFill>
                <a:srgbClr val="37415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ec70acfffe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ec70acfffe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ec70acfff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ec70acfff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ec7097c32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ec7097c32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Confidence</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ec7097c32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ec7097c32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change this question anymore!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Confdence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ec7097c32a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ec7097c32a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dharva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Avoided the 8000/10000 </a:t>
            </a:r>
            <a:endParaRPr/>
          </a:p>
          <a:p>
            <a:pPr indent="0" lvl="0" marL="0" rtl="0" algn="l">
              <a:spcBef>
                <a:spcPts val="0"/>
              </a:spcBef>
              <a:spcAft>
                <a:spcPts val="0"/>
              </a:spcAft>
              <a:buNone/>
            </a:pPr>
            <a:r>
              <a:rPr lang="en"/>
              <a:t>A little too wordy but honestly i thinnk its fine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ec7097c32a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ec7097c32a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Dharva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ec7097c32a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ec7097c32a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Maintain aspect ratio of pics ( count doesnt look nice)</a:t>
            </a:r>
            <a:endParaRPr/>
          </a:p>
          <a:p>
            <a:pPr indent="0" lvl="0" marL="0" rtl="0" algn="l">
              <a:spcBef>
                <a:spcPts val="0"/>
              </a:spcBef>
              <a:spcAft>
                <a:spcPts val="0"/>
              </a:spcAft>
              <a:buNone/>
            </a:pPr>
            <a:r>
              <a:rPr lang="en"/>
              <a:t>Categorical ranges need to be labelled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dharva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ec70acfff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c70acfff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what these moods columns represent during the presentation</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dharva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c70acfff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c70acfff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Label these ranges as well</a:t>
            </a:r>
            <a:endParaRPr/>
          </a:p>
          <a:p>
            <a:pPr indent="0" lvl="0" marL="0" rtl="0" algn="l">
              <a:spcBef>
                <a:spcPts val="0"/>
              </a:spcBef>
              <a:spcAft>
                <a:spcPts val="0"/>
              </a:spcAft>
              <a:buNone/>
            </a:pPr>
            <a:r>
              <a:rPr lang="en"/>
              <a:t>Distribution not rela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Dharva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Very good  [0-4]</a:t>
            </a:r>
            <a:endParaRPr/>
          </a:p>
          <a:p>
            <a:pPr indent="0" lvl="0" marL="0" rtl="0" algn="l">
              <a:spcBef>
                <a:spcPts val="0"/>
              </a:spcBef>
              <a:spcAft>
                <a:spcPts val="0"/>
              </a:spcAft>
              <a:buNone/>
            </a:pPr>
            <a:r>
              <a:rPr lang="en"/>
              <a:t>Good</a:t>
            </a:r>
            <a:endParaRPr/>
          </a:p>
          <a:p>
            <a:pPr indent="0" lvl="0" marL="0" rtl="0" algn="l">
              <a:spcBef>
                <a:spcPts val="0"/>
              </a:spcBef>
              <a:spcAft>
                <a:spcPts val="0"/>
              </a:spcAft>
              <a:buNone/>
            </a:pPr>
            <a:r>
              <a:rPr lang="en"/>
              <a:t>Moderate</a:t>
            </a:r>
            <a:endParaRPr/>
          </a:p>
          <a:p>
            <a:pPr indent="0" lvl="0" marL="0" rtl="0" algn="l">
              <a:spcBef>
                <a:spcPts val="0"/>
              </a:spcBef>
              <a:spcAft>
                <a:spcPts val="0"/>
              </a:spcAft>
              <a:buNone/>
            </a:pPr>
            <a:r>
              <a:rPr lang="en"/>
              <a:t>Bad</a:t>
            </a:r>
            <a:endParaRPr/>
          </a:p>
          <a:p>
            <a:pPr indent="0" lvl="0" marL="0" rtl="0" algn="l">
              <a:spcBef>
                <a:spcPts val="0"/>
              </a:spcBef>
              <a:spcAft>
                <a:spcPts val="0"/>
              </a:spcAft>
              <a:buNone/>
            </a:pPr>
            <a:r>
              <a:rPr lang="en"/>
              <a:t>Critical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ec7097c32a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ec7097c32a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Confidence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canvas.tufts.edu/courses/52359/users/121800" TargetMode="Externa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who.int/health-topics/mental-health#tab=tab_1" TargetMode="External"/><Relationship Id="rId4" Type="http://schemas.openxmlformats.org/officeDocument/2006/relationships/hyperlink" Target="https://digital.nhs.uk/blog/transformation-blog/2018/the-past-present-and-future-of-innovation-in-mental-health" TargetMode="External"/><Relationship Id="rId10" Type="http://schemas.openxmlformats.org/officeDocument/2006/relationships/hyperlink" Target="https://medium.com/swlh/understanding-multiple-linear-regression-e0a93327e960" TargetMode="External"/><Relationship Id="rId9" Type="http://schemas.openxmlformats.org/officeDocument/2006/relationships/hyperlink" Target="https://search.r-project.org/CRAN/refmans/Rfast2/html/lm.bsreg.html" TargetMode="External"/><Relationship Id="rId5" Type="http://schemas.openxmlformats.org/officeDocument/2006/relationships/hyperlink" Target="https://www.nyc.gov/site/doh/data/data-sets/community-health-survey-methodology.page" TargetMode="External"/><Relationship Id="rId6" Type="http://schemas.openxmlformats.org/officeDocument/2006/relationships/hyperlink" Target="https://www.nimh.nih.gov/health/statistics/mental-illness" TargetMode="External"/><Relationship Id="rId7" Type="http://schemas.openxmlformats.org/officeDocument/2006/relationships/hyperlink" Target="https://www.nyc.gov/site/doh/data/data-sets/community-health-survey-public-use-data.page" TargetMode="External"/><Relationship Id="rId8" Type="http://schemas.openxmlformats.org/officeDocument/2006/relationships/hyperlink" Target="https://www.who.int/health-topics/mental-health"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5191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080">
                <a:latin typeface="Georgia"/>
                <a:ea typeface="Georgia"/>
                <a:cs typeface="Georgia"/>
                <a:sym typeface="Georgia"/>
              </a:rPr>
              <a:t> </a:t>
            </a:r>
            <a:r>
              <a:rPr lang="en" sz="2980">
                <a:latin typeface="Georgia"/>
                <a:ea typeface="Georgia"/>
                <a:cs typeface="Georgia"/>
                <a:sym typeface="Georgia"/>
              </a:rPr>
              <a:t>Investigating the Factors Influencing the Mental Health Scores of New York City Residents</a:t>
            </a:r>
            <a:endParaRPr sz="2980">
              <a:latin typeface="Georgia"/>
              <a:ea typeface="Georgia"/>
              <a:cs typeface="Georgia"/>
              <a:sym typeface="Georgia"/>
            </a:endParaRPr>
          </a:p>
        </p:txBody>
      </p:sp>
      <p:sp>
        <p:nvSpPr>
          <p:cNvPr id="55" name="Google Shape;55;p13"/>
          <p:cNvSpPr txBox="1"/>
          <p:nvPr>
            <p:ph idx="1" type="subTitle"/>
          </p:nvPr>
        </p:nvSpPr>
        <p:spPr>
          <a:xfrm>
            <a:off x="311700" y="3455625"/>
            <a:ext cx="8520600" cy="10992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1500">
                <a:solidFill>
                  <a:schemeClr val="dk1"/>
                </a:solidFill>
                <a:latin typeface="Georgia"/>
                <a:ea typeface="Georgia"/>
                <a:cs typeface="Georgia"/>
                <a:sym typeface="Georgia"/>
              </a:rPr>
              <a:t>Confidence Oguebu, </a:t>
            </a:r>
            <a:r>
              <a:rPr b="1" lang="en" sz="1500">
                <a:solidFill>
                  <a:schemeClr val="dk1"/>
                </a:solidFill>
                <a:uFill>
                  <a:noFill/>
                </a:uFill>
                <a:latin typeface="Georgia"/>
                <a:ea typeface="Georgia"/>
                <a:cs typeface="Georgia"/>
                <a:sym typeface="Georgia"/>
                <a:hlinkClick r:id="rId3">
                  <a:extLst>
                    <a:ext uri="{A12FA001-AC4F-418D-AE19-62706E023703}">
                      <ahyp:hlinkClr val="tx"/>
                    </a:ext>
                  </a:extLst>
                </a:hlinkClick>
              </a:rPr>
              <a:t>Dharva Khambholia</a:t>
            </a:r>
            <a:r>
              <a:rPr b="1" lang="en" sz="1500">
                <a:solidFill>
                  <a:schemeClr val="dk1"/>
                </a:solidFill>
                <a:latin typeface="Georgia"/>
                <a:ea typeface="Georgia"/>
                <a:cs typeface="Georgia"/>
                <a:sym typeface="Georgia"/>
              </a:rPr>
              <a:t>, </a:t>
            </a:r>
            <a:r>
              <a:rPr b="1" lang="en" sz="1500">
                <a:solidFill>
                  <a:schemeClr val="dk1"/>
                </a:solidFill>
                <a:latin typeface="Georgia"/>
                <a:ea typeface="Georgia"/>
                <a:cs typeface="Georgia"/>
                <a:sym typeface="Georgia"/>
              </a:rPr>
              <a:t>Anesu Gavhera</a:t>
            </a:r>
            <a:endParaRPr b="1" sz="1500">
              <a:solidFill>
                <a:schemeClr val="dk1"/>
              </a:solidFill>
              <a:latin typeface="Georgia"/>
              <a:ea typeface="Georgia"/>
              <a:cs typeface="Georgia"/>
              <a:sym typeface="Georgia"/>
            </a:endParaRPr>
          </a:p>
          <a:p>
            <a:pPr indent="0" lvl="0" marL="0" rtl="0" algn="ctr">
              <a:lnSpc>
                <a:spcPct val="150000"/>
              </a:lnSpc>
              <a:spcBef>
                <a:spcPts val="0"/>
              </a:spcBef>
              <a:spcAft>
                <a:spcPts val="0"/>
              </a:spcAft>
              <a:buNone/>
            </a:pPr>
            <a:r>
              <a:t/>
            </a:r>
            <a:endParaRPr b="1" sz="1700">
              <a:solidFill>
                <a:schemeClr val="dk1"/>
              </a:solidFill>
              <a:latin typeface="Georgia"/>
              <a:ea typeface="Georgia"/>
              <a:cs typeface="Georgia"/>
              <a:sym typeface="Georgia"/>
            </a:endParaRPr>
          </a:p>
          <a:p>
            <a:pPr indent="0" lvl="0" marL="0" rtl="0" algn="l">
              <a:lnSpc>
                <a:spcPct val="150000"/>
              </a:lnSpc>
              <a:spcBef>
                <a:spcPts val="0"/>
              </a:spcBef>
              <a:spcAft>
                <a:spcPts val="0"/>
              </a:spcAft>
              <a:buNone/>
            </a:pPr>
            <a:r>
              <a:rPr b="1" lang="en" sz="1700">
                <a:solidFill>
                  <a:schemeClr val="dk1"/>
                </a:solidFill>
                <a:latin typeface="Georgia"/>
                <a:ea typeface="Georgia"/>
                <a:cs typeface="Georgia"/>
                <a:sym typeface="Georgia"/>
              </a:rPr>
              <a:t>								</a:t>
            </a:r>
            <a:r>
              <a:rPr lang="en" sz="1700">
                <a:solidFill>
                  <a:schemeClr val="dk1"/>
                </a:solidFill>
                <a:latin typeface="Georgia"/>
                <a:ea typeface="Georgia"/>
                <a:cs typeface="Georgia"/>
                <a:sym typeface="Georgia"/>
              </a:rPr>
              <a:t>06 December 2023</a:t>
            </a:r>
            <a:endParaRPr sz="1700">
              <a:solidFill>
                <a:schemeClr val="dk1"/>
              </a:solidFill>
              <a:latin typeface="Georgia"/>
              <a:ea typeface="Georgia"/>
              <a:cs typeface="Georgia"/>
              <a:sym typeface="Georgia"/>
            </a:endParaRPr>
          </a:p>
          <a:p>
            <a:pPr indent="0" lvl="0" marL="0" rtl="0" algn="ctr">
              <a:lnSpc>
                <a:spcPct val="150000"/>
              </a:lnSpc>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t/>
            </a:r>
            <a:endParaRPr b="1" sz="1400">
              <a:solidFill>
                <a:schemeClr val="dk1"/>
              </a:solidFill>
              <a:latin typeface="Times New Roman"/>
              <a:ea typeface="Times New Roman"/>
              <a:cs typeface="Times New Roman"/>
              <a:sym typeface="Times New Roman"/>
            </a:endParaRPr>
          </a:p>
        </p:txBody>
      </p:sp>
      <p:pic>
        <p:nvPicPr>
          <p:cNvPr id="56" name="Google Shape;56;p13"/>
          <p:cNvPicPr preferRelativeResize="0"/>
          <p:nvPr/>
        </p:nvPicPr>
        <p:blipFill rotWithShape="1">
          <a:blip r:embed="rId4">
            <a:alphaModFix/>
          </a:blip>
          <a:srcRect b="52439" l="0" r="0" t="0"/>
          <a:stretch/>
        </p:blipFill>
        <p:spPr>
          <a:xfrm>
            <a:off x="3983700" y="131650"/>
            <a:ext cx="1176600" cy="559575"/>
          </a:xfrm>
          <a:prstGeom prst="rect">
            <a:avLst/>
          </a:prstGeom>
          <a:noFill/>
          <a:ln>
            <a:noFill/>
          </a:ln>
        </p:spPr>
      </p:pic>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223500" y="127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Methodology </a:t>
            </a:r>
            <a:endParaRPr b="1">
              <a:latin typeface="Times New Roman"/>
              <a:ea typeface="Times New Roman"/>
              <a:cs typeface="Times New Roman"/>
              <a:sym typeface="Times New Roman"/>
            </a:endParaRPr>
          </a:p>
        </p:txBody>
      </p:sp>
      <p:sp>
        <p:nvSpPr>
          <p:cNvPr id="129" name="Google Shape;129;p22"/>
          <p:cNvSpPr txBox="1"/>
          <p:nvPr>
            <p:ph idx="1" type="body"/>
          </p:nvPr>
        </p:nvSpPr>
        <p:spPr>
          <a:xfrm>
            <a:off x="311700" y="964800"/>
            <a:ext cx="3999900" cy="3845100"/>
          </a:xfrm>
          <a:prstGeom prst="rect">
            <a:avLst/>
          </a:prstGeom>
          <a:ln cap="flat" cmpd="sng" w="38100">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Georgia"/>
                <a:ea typeface="Georgia"/>
                <a:cs typeface="Georgia"/>
                <a:sym typeface="Georgia"/>
              </a:rPr>
              <a:t>Understanding the predictors influencing k6 Score: Feature Selection</a:t>
            </a:r>
            <a:endParaRPr b="1">
              <a:solidFill>
                <a:schemeClr val="dk1"/>
              </a:solidFill>
              <a:highlight>
                <a:schemeClr val="accent6"/>
              </a:highlight>
              <a:latin typeface="Georgia"/>
              <a:ea typeface="Georgia"/>
              <a:cs typeface="Georgia"/>
              <a:sym typeface="Georgia"/>
            </a:endParaRPr>
          </a:p>
          <a:p>
            <a:pPr indent="-317500" lvl="0" marL="457200" rtl="0" algn="l">
              <a:spcBef>
                <a:spcPts val="1200"/>
              </a:spcBef>
              <a:spcAft>
                <a:spcPts val="0"/>
              </a:spcAft>
              <a:buClr>
                <a:schemeClr val="dk1"/>
              </a:buClr>
              <a:buSzPts val="1400"/>
              <a:buFont typeface="Georgia"/>
              <a:buChar char="●"/>
            </a:pPr>
            <a:r>
              <a:rPr lang="en">
                <a:solidFill>
                  <a:schemeClr val="dk1"/>
                </a:solidFill>
                <a:latin typeface="Georgia"/>
                <a:ea typeface="Georgia"/>
                <a:cs typeface="Georgia"/>
                <a:sym typeface="Georgia"/>
              </a:rPr>
              <a:t>In order to achieve this, a backward selection using a simple linear regression model was </a:t>
            </a:r>
            <a:r>
              <a:rPr lang="en">
                <a:solidFill>
                  <a:schemeClr val="dk1"/>
                </a:solidFill>
                <a:latin typeface="Georgia"/>
                <a:ea typeface="Georgia"/>
                <a:cs typeface="Georgia"/>
                <a:sym typeface="Georgia"/>
              </a:rPr>
              <a:t>Implemented to identify the most important predictors influencing k6 score (by considering the p–values of the best-fit regression given by the backward selection) </a:t>
            </a:r>
            <a:endParaRPr>
              <a:solidFill>
                <a:schemeClr val="dk1"/>
              </a:solidFill>
              <a:latin typeface="Georgia"/>
              <a:ea typeface="Georgia"/>
              <a:cs typeface="Georgia"/>
              <a:sym typeface="Georgia"/>
            </a:endParaRPr>
          </a:p>
          <a:p>
            <a:pPr indent="0" lvl="0" marL="0" rtl="0" algn="l">
              <a:spcBef>
                <a:spcPts val="1200"/>
              </a:spcBef>
              <a:spcAft>
                <a:spcPts val="0"/>
              </a:spcAft>
              <a:buNone/>
            </a:pPr>
            <a:r>
              <a:t/>
            </a:r>
            <a:endParaRPr>
              <a:solidFill>
                <a:schemeClr val="dk1"/>
              </a:solidFill>
              <a:latin typeface="Georgia"/>
              <a:ea typeface="Georgia"/>
              <a:cs typeface="Georgia"/>
              <a:sym typeface="Georgia"/>
            </a:endParaRPr>
          </a:p>
          <a:p>
            <a:pPr indent="0" lvl="0" marL="457200" rtl="0" algn="l">
              <a:spcBef>
                <a:spcPts val="1200"/>
              </a:spcBef>
              <a:spcAft>
                <a:spcPts val="1200"/>
              </a:spcAft>
              <a:buNone/>
            </a:pPr>
            <a:r>
              <a:t/>
            </a:r>
            <a:endParaRPr strike="sngStrike">
              <a:solidFill>
                <a:schemeClr val="dk1"/>
              </a:solidFill>
              <a:latin typeface="Georgia"/>
              <a:ea typeface="Georgia"/>
              <a:cs typeface="Georgia"/>
              <a:sym typeface="Georgia"/>
            </a:endParaRPr>
          </a:p>
        </p:txBody>
      </p:sp>
      <p:sp>
        <p:nvSpPr>
          <p:cNvPr id="130" name="Google Shape;130;p22"/>
          <p:cNvSpPr txBox="1"/>
          <p:nvPr>
            <p:ph idx="2" type="body"/>
          </p:nvPr>
        </p:nvSpPr>
        <p:spPr>
          <a:xfrm>
            <a:off x="4744200" y="973525"/>
            <a:ext cx="3999900" cy="3845100"/>
          </a:xfrm>
          <a:prstGeom prst="rect">
            <a:avLst/>
          </a:prstGeom>
          <a:ln cap="flat" cmpd="sng" w="3810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500">
                <a:solidFill>
                  <a:schemeClr val="dk1"/>
                </a:solidFill>
                <a:latin typeface="Times New Roman"/>
                <a:ea typeface="Times New Roman"/>
                <a:cs typeface="Times New Roman"/>
                <a:sym typeface="Times New Roman"/>
              </a:rPr>
              <a:t>Using the predictors to Predict k6 Classes</a:t>
            </a:r>
            <a:endParaRPr b="1" sz="1500">
              <a:solidFill>
                <a:schemeClr val="dk1"/>
              </a:solidFill>
              <a:latin typeface="Times New Roman"/>
              <a:ea typeface="Times New Roman"/>
              <a:cs typeface="Times New Roman"/>
              <a:sym typeface="Times New Roman"/>
            </a:endParaRPr>
          </a:p>
          <a:p>
            <a:pPr indent="-323850" lvl="0" marL="457200" rtl="0" algn="l">
              <a:lnSpc>
                <a:spcPct val="95000"/>
              </a:lnSpc>
              <a:spcBef>
                <a:spcPts val="12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Train/test split using the 80/20 ratio.</a:t>
            </a:r>
            <a:endParaRPr sz="1500">
              <a:solidFill>
                <a:schemeClr val="dk1"/>
              </a:solidFill>
              <a:latin typeface="Times New Roman"/>
              <a:ea typeface="Times New Roman"/>
              <a:cs typeface="Times New Roman"/>
              <a:sym typeface="Times New Roman"/>
            </a:endParaRPr>
          </a:p>
          <a:p>
            <a:pPr indent="-323850" lvl="0" marL="457200" rtl="0" algn="l">
              <a:lnSpc>
                <a:spcPct val="9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Using the predictors from the backward selection to t</a:t>
            </a:r>
            <a:r>
              <a:rPr lang="en" sz="1500">
                <a:solidFill>
                  <a:schemeClr val="dk1"/>
                </a:solidFill>
                <a:latin typeface="Times New Roman"/>
                <a:ea typeface="Times New Roman"/>
                <a:cs typeface="Times New Roman"/>
                <a:sym typeface="Times New Roman"/>
              </a:rPr>
              <a:t>rain a ML model on the training data set and use model to predict a respondent’s k6 class.</a:t>
            </a:r>
            <a:endParaRPr sz="1500">
              <a:solidFill>
                <a:schemeClr val="dk1"/>
              </a:solidFill>
              <a:latin typeface="Times New Roman"/>
              <a:ea typeface="Times New Roman"/>
              <a:cs typeface="Times New Roman"/>
              <a:sym typeface="Times New Roman"/>
            </a:endParaRPr>
          </a:p>
          <a:p>
            <a:pPr indent="-323850" lvl="0" marL="457200" rtl="0" algn="l">
              <a:lnSpc>
                <a:spcPct val="9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 Algorithms to be considered: </a:t>
            </a:r>
            <a:endParaRPr sz="1500">
              <a:solidFill>
                <a:schemeClr val="dk1"/>
              </a:solidFill>
              <a:latin typeface="Times New Roman"/>
              <a:ea typeface="Times New Roman"/>
              <a:cs typeface="Times New Roman"/>
              <a:sym typeface="Times New Roman"/>
            </a:endParaRPr>
          </a:p>
          <a:p>
            <a:pPr indent="-323850" lvl="0" marL="914400" rtl="0" algn="l">
              <a:lnSpc>
                <a:spcPct val="95000"/>
              </a:lnSpc>
              <a:spcBef>
                <a:spcPts val="0"/>
              </a:spcBef>
              <a:spcAft>
                <a:spcPts val="0"/>
              </a:spcAft>
              <a:buClr>
                <a:schemeClr val="dk1"/>
              </a:buClr>
              <a:buSzPts val="1500"/>
              <a:buFont typeface="Times New Roman"/>
              <a:buAutoNum type="arabicPeriod"/>
            </a:pPr>
            <a:r>
              <a:rPr lang="en" sz="1500">
                <a:solidFill>
                  <a:schemeClr val="dk1"/>
                </a:solidFill>
                <a:latin typeface="Times New Roman"/>
                <a:ea typeface="Times New Roman"/>
                <a:cs typeface="Times New Roman"/>
                <a:sym typeface="Times New Roman"/>
              </a:rPr>
              <a:t>Logistic Regression</a:t>
            </a:r>
            <a:endParaRPr sz="1500">
              <a:solidFill>
                <a:schemeClr val="dk1"/>
              </a:solidFill>
              <a:latin typeface="Times New Roman"/>
              <a:ea typeface="Times New Roman"/>
              <a:cs typeface="Times New Roman"/>
              <a:sym typeface="Times New Roman"/>
            </a:endParaRPr>
          </a:p>
          <a:p>
            <a:pPr indent="-323850" lvl="0" marL="914400" rtl="0" algn="l">
              <a:lnSpc>
                <a:spcPct val="95000"/>
              </a:lnSpc>
              <a:spcBef>
                <a:spcPts val="0"/>
              </a:spcBef>
              <a:spcAft>
                <a:spcPts val="0"/>
              </a:spcAft>
              <a:buClr>
                <a:schemeClr val="dk1"/>
              </a:buClr>
              <a:buSzPts val="1500"/>
              <a:buFont typeface="Times New Roman"/>
              <a:buAutoNum type="arabicPeriod"/>
            </a:pPr>
            <a:r>
              <a:rPr lang="en" sz="1500">
                <a:solidFill>
                  <a:schemeClr val="dk1"/>
                </a:solidFill>
                <a:latin typeface="Times New Roman"/>
                <a:ea typeface="Times New Roman"/>
                <a:cs typeface="Times New Roman"/>
                <a:sym typeface="Times New Roman"/>
              </a:rPr>
              <a:t>Random Forests</a:t>
            </a:r>
            <a:endParaRPr sz="1500">
              <a:solidFill>
                <a:schemeClr val="dk1"/>
              </a:solidFill>
              <a:latin typeface="Times New Roman"/>
              <a:ea typeface="Times New Roman"/>
              <a:cs typeface="Times New Roman"/>
              <a:sym typeface="Times New Roman"/>
            </a:endParaRPr>
          </a:p>
          <a:p>
            <a:pPr indent="-323850" lvl="0" marL="914400" rtl="0" algn="l">
              <a:lnSpc>
                <a:spcPct val="95000"/>
              </a:lnSpc>
              <a:spcBef>
                <a:spcPts val="0"/>
              </a:spcBef>
              <a:spcAft>
                <a:spcPts val="0"/>
              </a:spcAft>
              <a:buClr>
                <a:schemeClr val="dk1"/>
              </a:buClr>
              <a:buSzPts val="1500"/>
              <a:buFont typeface="Times New Roman"/>
              <a:buAutoNum type="arabicPeriod"/>
            </a:pPr>
            <a:r>
              <a:rPr lang="en" sz="1500">
                <a:solidFill>
                  <a:schemeClr val="dk1"/>
                </a:solidFill>
                <a:latin typeface="Times New Roman"/>
                <a:ea typeface="Times New Roman"/>
                <a:cs typeface="Times New Roman"/>
                <a:sym typeface="Times New Roman"/>
              </a:rPr>
              <a:t>K-Nearest Neighbours</a:t>
            </a:r>
            <a:endParaRPr sz="1500">
              <a:solidFill>
                <a:schemeClr val="dk1"/>
              </a:solidFill>
              <a:latin typeface="Times New Roman"/>
              <a:ea typeface="Times New Roman"/>
              <a:cs typeface="Times New Roman"/>
              <a:sym typeface="Times New Roman"/>
            </a:endParaRPr>
          </a:p>
          <a:p>
            <a:pPr indent="-323850" lvl="0" marL="914400" rtl="0" algn="l">
              <a:lnSpc>
                <a:spcPct val="95000"/>
              </a:lnSpc>
              <a:spcBef>
                <a:spcPts val="0"/>
              </a:spcBef>
              <a:spcAft>
                <a:spcPts val="0"/>
              </a:spcAft>
              <a:buClr>
                <a:schemeClr val="dk1"/>
              </a:buClr>
              <a:buSzPts val="1500"/>
              <a:buFont typeface="Times New Roman"/>
              <a:buAutoNum type="arabicPeriod"/>
            </a:pPr>
            <a:r>
              <a:rPr lang="en" sz="1500">
                <a:solidFill>
                  <a:schemeClr val="dk1"/>
                </a:solidFill>
                <a:latin typeface="Times New Roman"/>
                <a:ea typeface="Times New Roman"/>
                <a:cs typeface="Times New Roman"/>
                <a:sym typeface="Times New Roman"/>
              </a:rPr>
              <a:t>Simple Vector Machines</a:t>
            </a:r>
            <a:endParaRPr sz="1500">
              <a:solidFill>
                <a:schemeClr val="dk1"/>
              </a:solidFill>
              <a:latin typeface="Times New Roman"/>
              <a:ea typeface="Times New Roman"/>
              <a:cs typeface="Times New Roman"/>
              <a:sym typeface="Times New Roman"/>
            </a:endParaRPr>
          </a:p>
          <a:p>
            <a:pPr indent="-323850" lvl="0" marL="457200" rtl="0" algn="l">
              <a:lnSpc>
                <a:spcPct val="9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Note the algorithm with the highest accuracy and use this model to predict k6 score rating of the testing data.</a:t>
            </a:r>
            <a:endParaRPr sz="1500">
              <a:solidFill>
                <a:schemeClr val="dk1"/>
              </a:solidFill>
              <a:latin typeface="Times New Roman"/>
              <a:ea typeface="Times New Roman"/>
              <a:cs typeface="Times New Roman"/>
              <a:sym typeface="Times New Roman"/>
            </a:endParaRPr>
          </a:p>
        </p:txBody>
      </p:sp>
      <p:sp>
        <p:nvSpPr>
          <p:cNvPr id="131" name="Google Shape;13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2" name="Google Shape;132;p22"/>
          <p:cNvPicPr preferRelativeResize="0"/>
          <p:nvPr/>
        </p:nvPicPr>
        <p:blipFill>
          <a:blip r:embed="rId3">
            <a:alphaModFix/>
          </a:blip>
          <a:stretch>
            <a:fillRect/>
          </a:stretch>
        </p:blipFill>
        <p:spPr>
          <a:xfrm>
            <a:off x="848700" y="3539525"/>
            <a:ext cx="2925901" cy="1194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111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Results from Backward Selection</a:t>
            </a:r>
            <a:endParaRPr b="1">
              <a:latin typeface="Georgia"/>
              <a:ea typeface="Georgia"/>
              <a:cs typeface="Georgia"/>
              <a:sym typeface="Georgia"/>
            </a:endParaRPr>
          </a:p>
        </p:txBody>
      </p:sp>
      <p:sp>
        <p:nvSpPr>
          <p:cNvPr id="138" name="Google Shape;138;p23"/>
          <p:cNvSpPr txBox="1"/>
          <p:nvPr>
            <p:ph idx="1" type="body"/>
          </p:nvPr>
        </p:nvSpPr>
        <p:spPr>
          <a:xfrm>
            <a:off x="0" y="607050"/>
            <a:ext cx="7069800" cy="414000"/>
          </a:xfrm>
          <a:prstGeom prst="rect">
            <a:avLst/>
          </a:prstGeom>
        </p:spPr>
        <p:txBody>
          <a:bodyPr anchorCtr="0" anchor="t" bIns="91425" lIns="91425" spcFirstLastPara="1" rIns="91425" wrap="square" tIns="91425">
            <a:normAutofit fontScale="47500"/>
          </a:bodyPr>
          <a:lstStyle/>
          <a:p>
            <a:pPr indent="0" lvl="0" marL="457200" rtl="0" algn="l">
              <a:spcBef>
                <a:spcPts val="0"/>
              </a:spcBef>
              <a:spcAft>
                <a:spcPts val="1200"/>
              </a:spcAft>
              <a:buNone/>
            </a:pPr>
            <a:r>
              <a:rPr lang="en" sz="2919">
                <a:solidFill>
                  <a:schemeClr val="dk1"/>
                </a:solidFill>
                <a:latin typeface="Georgia"/>
                <a:ea typeface="Georgia"/>
                <a:cs typeface="Georgia"/>
                <a:sym typeface="Georgia"/>
              </a:rPr>
              <a:t>Only </a:t>
            </a:r>
            <a:r>
              <a:rPr lang="en" sz="2919">
                <a:solidFill>
                  <a:schemeClr val="dk1"/>
                </a:solidFill>
                <a:latin typeface="Georgia"/>
                <a:ea typeface="Georgia"/>
                <a:cs typeface="Georgia"/>
                <a:sym typeface="Georgia"/>
              </a:rPr>
              <a:t>Column Variables with p-values &lt; 0.05		</a:t>
            </a:r>
            <a:r>
              <a:rPr lang="en" sz="2709">
                <a:solidFill>
                  <a:schemeClr val="dk1"/>
                </a:solidFill>
                <a:latin typeface="Georgia"/>
                <a:ea typeface="Georgia"/>
                <a:cs typeface="Georgia"/>
                <a:sym typeface="Georgia"/>
              </a:rPr>
              <a:t>		</a:t>
            </a:r>
            <a:r>
              <a:rPr lang="en" sz="2993">
                <a:solidFill>
                  <a:schemeClr val="dk1"/>
                </a:solidFill>
                <a:latin typeface="Georgia"/>
                <a:ea typeface="Georgia"/>
                <a:cs typeface="Georgia"/>
                <a:sym typeface="Georgia"/>
              </a:rPr>
              <a:t>R</a:t>
            </a:r>
            <a:r>
              <a:rPr baseline="30000" lang="en" sz="2993">
                <a:solidFill>
                  <a:schemeClr val="dk1"/>
                </a:solidFill>
                <a:latin typeface="Georgia"/>
                <a:ea typeface="Georgia"/>
                <a:cs typeface="Georgia"/>
                <a:sym typeface="Georgia"/>
              </a:rPr>
              <a:t>2</a:t>
            </a:r>
            <a:r>
              <a:rPr lang="en" sz="2993">
                <a:solidFill>
                  <a:schemeClr val="dk1"/>
                </a:solidFill>
                <a:latin typeface="Georgia"/>
                <a:ea typeface="Georgia"/>
                <a:cs typeface="Georgia"/>
                <a:sym typeface="Georgia"/>
              </a:rPr>
              <a:t> = 0.5508</a:t>
            </a:r>
            <a:endParaRPr sz="3493">
              <a:solidFill>
                <a:schemeClr val="dk1"/>
              </a:solidFill>
              <a:latin typeface="Georgia"/>
              <a:ea typeface="Georgia"/>
              <a:cs typeface="Georgia"/>
              <a:sym typeface="Georgia"/>
            </a:endParaRPr>
          </a:p>
        </p:txBody>
      </p:sp>
      <p:pic>
        <p:nvPicPr>
          <p:cNvPr id="139" name="Google Shape;139;p23"/>
          <p:cNvPicPr preferRelativeResize="0"/>
          <p:nvPr/>
        </p:nvPicPr>
        <p:blipFill>
          <a:blip r:embed="rId3">
            <a:alphaModFix/>
          </a:blip>
          <a:stretch>
            <a:fillRect/>
          </a:stretch>
        </p:blipFill>
        <p:spPr>
          <a:xfrm>
            <a:off x="311700" y="1155350"/>
            <a:ext cx="4829223" cy="3806451"/>
          </a:xfrm>
          <a:prstGeom prst="rect">
            <a:avLst/>
          </a:prstGeom>
          <a:noFill/>
          <a:ln cap="flat" cmpd="sng" w="76200">
            <a:solidFill>
              <a:schemeClr val="dk1"/>
            </a:solidFill>
            <a:prstDash val="solid"/>
            <a:round/>
            <a:headEnd len="sm" w="sm" type="none"/>
            <a:tailEnd len="sm" w="sm" type="none"/>
          </a:ln>
        </p:spPr>
      </p:pic>
      <p:sp>
        <p:nvSpPr>
          <p:cNvPr id="140" name="Google Shape;14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141625" y="104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Algorithms Considered</a:t>
            </a:r>
            <a:endParaRPr b="1">
              <a:latin typeface="Georgia"/>
              <a:ea typeface="Georgia"/>
              <a:cs typeface="Georgia"/>
              <a:sym typeface="Georgia"/>
            </a:endParaRPr>
          </a:p>
        </p:txBody>
      </p:sp>
      <p:pic>
        <p:nvPicPr>
          <p:cNvPr id="146" name="Google Shape;146;p24"/>
          <p:cNvPicPr preferRelativeResize="0"/>
          <p:nvPr/>
        </p:nvPicPr>
        <p:blipFill rotWithShape="1">
          <a:blip r:embed="rId3">
            <a:alphaModFix/>
          </a:blip>
          <a:srcRect b="0" l="864" r="855" t="0"/>
          <a:stretch/>
        </p:blipFill>
        <p:spPr>
          <a:xfrm>
            <a:off x="311700" y="1057225"/>
            <a:ext cx="3694976" cy="3775426"/>
          </a:xfrm>
          <a:prstGeom prst="rect">
            <a:avLst/>
          </a:prstGeom>
          <a:noFill/>
          <a:ln cap="flat" cmpd="sng" w="76200">
            <a:solidFill>
              <a:srgbClr val="000000"/>
            </a:solidFill>
            <a:prstDash val="solid"/>
            <a:round/>
            <a:headEnd len="sm" w="sm" type="none"/>
            <a:tailEnd len="sm" w="sm" type="none"/>
          </a:ln>
        </p:spPr>
      </p:pic>
      <p:sp>
        <p:nvSpPr>
          <p:cNvPr id="147" name="Google Shape;147;p24"/>
          <p:cNvSpPr txBox="1"/>
          <p:nvPr/>
        </p:nvSpPr>
        <p:spPr>
          <a:xfrm>
            <a:off x="4683125" y="1133950"/>
            <a:ext cx="418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48" name="Google Shape;148;p24"/>
          <p:cNvSpPr txBox="1"/>
          <p:nvPr/>
        </p:nvSpPr>
        <p:spPr>
          <a:xfrm>
            <a:off x="4572000" y="1057225"/>
            <a:ext cx="4572000" cy="4137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Models were trained using the ‘best features’  from the backward selection to predict the categorical outcome variable K6.</a:t>
            </a:r>
            <a:endParaRPr sz="1600">
              <a:solidFill>
                <a:schemeClr val="dk1"/>
              </a:solidFill>
              <a:latin typeface="Georgia"/>
              <a:ea typeface="Georgia"/>
              <a:cs typeface="Georgia"/>
              <a:sym typeface="Georgia"/>
            </a:endParaRPr>
          </a:p>
          <a:p>
            <a:pPr indent="-330200" lvl="0" marL="457200" rtl="0" algn="l">
              <a:lnSpc>
                <a:spcPct val="115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The KNN, Logistic Regression, Random Forest and SVM algorithms were considered.  Cross-validation and hyperparameter tuning measures were carried out on the models based on prediction accuracy score</a:t>
            </a:r>
            <a:r>
              <a:rPr lang="en" sz="1600">
                <a:solidFill>
                  <a:schemeClr val="dk1"/>
                </a:solidFill>
                <a:latin typeface="Georgia"/>
                <a:ea typeface="Georgia"/>
                <a:cs typeface="Georgia"/>
                <a:sym typeface="Georgia"/>
              </a:rPr>
              <a:t> to find the best performing  model.</a:t>
            </a:r>
            <a:endParaRPr sz="1600">
              <a:solidFill>
                <a:schemeClr val="dk1"/>
              </a:solidFill>
              <a:latin typeface="Georgia"/>
              <a:ea typeface="Georgia"/>
              <a:cs typeface="Georgia"/>
              <a:sym typeface="Georgia"/>
            </a:endParaRPr>
          </a:p>
          <a:p>
            <a:pPr indent="0" lvl="0" marL="0" rtl="0" algn="l">
              <a:lnSpc>
                <a:spcPct val="115000"/>
              </a:lnSpc>
              <a:spcBef>
                <a:spcPts val="1200"/>
              </a:spcBef>
              <a:spcAft>
                <a:spcPts val="0"/>
              </a:spcAft>
              <a:buNone/>
            </a:pPr>
            <a:r>
              <a:t/>
            </a:r>
            <a:endParaRPr b="1" sz="1600">
              <a:solidFill>
                <a:schemeClr val="dk1"/>
              </a:solidFill>
              <a:latin typeface="Georgia"/>
              <a:ea typeface="Georgia"/>
              <a:cs typeface="Georgia"/>
              <a:sym typeface="Georgia"/>
            </a:endParaRPr>
          </a:p>
          <a:p>
            <a:pPr indent="0" lvl="0" marL="457200" rtl="0" algn="l">
              <a:lnSpc>
                <a:spcPct val="115000"/>
              </a:lnSpc>
              <a:spcBef>
                <a:spcPts val="1200"/>
              </a:spcBef>
              <a:spcAft>
                <a:spcPts val="1200"/>
              </a:spcAft>
              <a:buNone/>
            </a:pPr>
            <a:r>
              <a:t/>
            </a:r>
            <a:endParaRPr b="1" sz="1600">
              <a:solidFill>
                <a:schemeClr val="dk1"/>
              </a:solidFill>
              <a:latin typeface="Georgia"/>
              <a:ea typeface="Georgia"/>
              <a:cs typeface="Georgia"/>
              <a:sym typeface="Georgia"/>
            </a:endParaRPr>
          </a:p>
        </p:txBody>
      </p:sp>
      <p:sp>
        <p:nvSpPr>
          <p:cNvPr id="149" name="Google Shape;14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395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Best Model: Random Forests</a:t>
            </a:r>
            <a:endParaRPr b="1">
              <a:latin typeface="Georgia"/>
              <a:ea typeface="Georgia"/>
              <a:cs typeface="Georgia"/>
              <a:sym typeface="Georgia"/>
            </a:endParaRPr>
          </a:p>
        </p:txBody>
      </p:sp>
      <p:sp>
        <p:nvSpPr>
          <p:cNvPr id="155" name="Google Shape;155;p25"/>
          <p:cNvSpPr txBox="1"/>
          <p:nvPr>
            <p:ph idx="1" type="body"/>
          </p:nvPr>
        </p:nvSpPr>
        <p:spPr>
          <a:xfrm>
            <a:off x="242575" y="1152475"/>
            <a:ext cx="3999900" cy="3621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Georgia"/>
              <a:buChar char="●"/>
            </a:pPr>
            <a:r>
              <a:rPr lang="en" sz="1500">
                <a:solidFill>
                  <a:schemeClr val="dk1"/>
                </a:solidFill>
                <a:latin typeface="Georgia"/>
                <a:ea typeface="Georgia"/>
                <a:cs typeface="Georgia"/>
                <a:sym typeface="Georgia"/>
              </a:rPr>
              <a:t>The best performing model was the </a:t>
            </a:r>
            <a:r>
              <a:rPr lang="en" sz="1500">
                <a:solidFill>
                  <a:schemeClr val="dk1"/>
                </a:solidFill>
                <a:latin typeface="Georgia"/>
                <a:ea typeface="Georgia"/>
                <a:cs typeface="Georgia"/>
                <a:sym typeface="Georgia"/>
              </a:rPr>
              <a:t>Random Forest model. Tuned some hyper parameters and iterated over several ranges to get the combinations of parameters with the best accuracy.</a:t>
            </a:r>
            <a:endParaRPr sz="1500">
              <a:solidFill>
                <a:schemeClr val="dk1"/>
              </a:solidFill>
              <a:latin typeface="Georgia"/>
              <a:ea typeface="Georgia"/>
              <a:cs typeface="Georgia"/>
              <a:sym typeface="Georgia"/>
            </a:endParaRPr>
          </a:p>
          <a:p>
            <a:pPr indent="-323850" lvl="0" marL="457200" rtl="0" algn="l">
              <a:spcBef>
                <a:spcPts val="0"/>
              </a:spcBef>
              <a:spcAft>
                <a:spcPts val="0"/>
              </a:spcAft>
              <a:buClr>
                <a:schemeClr val="dk1"/>
              </a:buClr>
              <a:buSzPts val="1500"/>
              <a:buFont typeface="Georgia"/>
              <a:buChar char="●"/>
            </a:pPr>
            <a:r>
              <a:rPr b="1" lang="en" sz="1500">
                <a:solidFill>
                  <a:schemeClr val="dk1"/>
                </a:solidFill>
                <a:latin typeface="Georgia"/>
                <a:ea typeface="Georgia"/>
                <a:cs typeface="Georgia"/>
                <a:sym typeface="Georgia"/>
              </a:rPr>
              <a:t>Optimum Hyper parameters Used:</a:t>
            </a:r>
            <a:r>
              <a:rPr lang="en" sz="1500">
                <a:solidFill>
                  <a:schemeClr val="dk1"/>
                </a:solidFill>
                <a:latin typeface="Georgia"/>
                <a:ea typeface="Georgia"/>
                <a:cs typeface="Georgia"/>
                <a:sym typeface="Georgia"/>
              </a:rPr>
              <a:t> </a:t>
            </a:r>
            <a:endParaRPr sz="1500">
              <a:solidFill>
                <a:schemeClr val="dk1"/>
              </a:solidFill>
              <a:latin typeface="Georgia"/>
              <a:ea typeface="Georgia"/>
              <a:cs typeface="Georgia"/>
              <a:sym typeface="Georgia"/>
            </a:endParaRPr>
          </a:p>
          <a:p>
            <a:pPr indent="-311150" lvl="1" marL="914400" rtl="0" algn="l">
              <a:spcBef>
                <a:spcPts val="0"/>
              </a:spcBef>
              <a:spcAft>
                <a:spcPts val="0"/>
              </a:spcAft>
              <a:buClr>
                <a:schemeClr val="dk1"/>
              </a:buClr>
              <a:buSzPts val="1300"/>
              <a:buFont typeface="Georgia"/>
              <a:buChar char="○"/>
            </a:pPr>
            <a:r>
              <a:rPr lang="en" sz="1300">
                <a:solidFill>
                  <a:schemeClr val="dk1"/>
                </a:solidFill>
                <a:latin typeface="Georgia"/>
                <a:ea typeface="Georgia"/>
                <a:cs typeface="Georgia"/>
                <a:sym typeface="Georgia"/>
              </a:rPr>
              <a:t>Ntree → number of trees to grow </a:t>
            </a:r>
            <a:r>
              <a:rPr b="1" lang="en" sz="1300">
                <a:solidFill>
                  <a:schemeClr val="dk1"/>
                </a:solidFill>
                <a:latin typeface="Georgia"/>
                <a:ea typeface="Georgia"/>
                <a:cs typeface="Georgia"/>
                <a:sym typeface="Georgia"/>
              </a:rPr>
              <a:t>(200)</a:t>
            </a:r>
            <a:endParaRPr b="1" sz="1300">
              <a:solidFill>
                <a:schemeClr val="dk1"/>
              </a:solidFill>
              <a:latin typeface="Georgia"/>
              <a:ea typeface="Georgia"/>
              <a:cs typeface="Georgia"/>
              <a:sym typeface="Georgia"/>
            </a:endParaRPr>
          </a:p>
          <a:p>
            <a:pPr indent="-311150" lvl="1" marL="914400" rtl="0" algn="l">
              <a:spcBef>
                <a:spcPts val="0"/>
              </a:spcBef>
              <a:spcAft>
                <a:spcPts val="0"/>
              </a:spcAft>
              <a:buClr>
                <a:schemeClr val="dk1"/>
              </a:buClr>
              <a:buSzPts val="1300"/>
              <a:buFont typeface="Georgia"/>
              <a:buChar char="○"/>
            </a:pPr>
            <a:r>
              <a:rPr lang="en" sz="1300">
                <a:solidFill>
                  <a:schemeClr val="dk1"/>
                </a:solidFill>
                <a:latin typeface="Georgia"/>
                <a:ea typeface="Georgia"/>
                <a:cs typeface="Georgia"/>
                <a:sym typeface="Georgia"/>
              </a:rPr>
              <a:t>Mtry → number of variables to split at each node </a:t>
            </a:r>
            <a:r>
              <a:rPr b="1" lang="en" sz="1300">
                <a:solidFill>
                  <a:schemeClr val="dk1"/>
                </a:solidFill>
                <a:latin typeface="Georgia"/>
                <a:ea typeface="Georgia"/>
                <a:cs typeface="Georgia"/>
                <a:sym typeface="Georgia"/>
              </a:rPr>
              <a:t>(4)</a:t>
            </a:r>
            <a:endParaRPr b="1" sz="1300">
              <a:solidFill>
                <a:schemeClr val="dk1"/>
              </a:solidFill>
              <a:latin typeface="Georgia"/>
              <a:ea typeface="Georgia"/>
              <a:cs typeface="Georgia"/>
              <a:sym typeface="Georgia"/>
            </a:endParaRPr>
          </a:p>
          <a:p>
            <a:pPr indent="-311150" lvl="1" marL="914400" rtl="0" algn="l">
              <a:spcBef>
                <a:spcPts val="0"/>
              </a:spcBef>
              <a:spcAft>
                <a:spcPts val="0"/>
              </a:spcAft>
              <a:buClr>
                <a:schemeClr val="dk1"/>
              </a:buClr>
              <a:buSzPts val="1300"/>
              <a:buFont typeface="Georgia"/>
              <a:buChar char="○"/>
            </a:pPr>
            <a:r>
              <a:rPr lang="en" sz="1300">
                <a:solidFill>
                  <a:schemeClr val="dk1"/>
                </a:solidFill>
                <a:latin typeface="Georgia"/>
                <a:ea typeface="Georgia"/>
                <a:cs typeface="Georgia"/>
                <a:sym typeface="Georgia"/>
              </a:rPr>
              <a:t>Maxdepth → maximum depth of a tree in a forest </a:t>
            </a:r>
            <a:r>
              <a:rPr b="1" lang="en" sz="1300">
                <a:solidFill>
                  <a:schemeClr val="dk1"/>
                </a:solidFill>
                <a:latin typeface="Georgia"/>
                <a:ea typeface="Georgia"/>
                <a:cs typeface="Georgia"/>
                <a:sym typeface="Georgia"/>
              </a:rPr>
              <a:t>(5)</a:t>
            </a:r>
            <a:endParaRPr b="1" sz="1300">
              <a:solidFill>
                <a:schemeClr val="dk1"/>
              </a:solidFill>
              <a:latin typeface="Georgia"/>
              <a:ea typeface="Georgia"/>
              <a:cs typeface="Georgia"/>
              <a:sym typeface="Georgia"/>
            </a:endParaRPr>
          </a:p>
          <a:p>
            <a:pPr indent="-323850" lvl="0" marL="457200" rtl="0" algn="l">
              <a:spcBef>
                <a:spcPts val="0"/>
              </a:spcBef>
              <a:spcAft>
                <a:spcPts val="0"/>
              </a:spcAft>
              <a:buClr>
                <a:schemeClr val="dk1"/>
              </a:buClr>
              <a:buSzPts val="1500"/>
              <a:buFont typeface="Georgia"/>
              <a:buChar char="●"/>
            </a:pPr>
            <a:r>
              <a:rPr b="1" lang="en" sz="1500">
                <a:solidFill>
                  <a:schemeClr val="dk1"/>
                </a:solidFill>
                <a:latin typeface="Georgia"/>
                <a:ea typeface="Georgia"/>
                <a:cs typeface="Georgia"/>
                <a:sym typeface="Georgia"/>
              </a:rPr>
              <a:t>Best test accuracy </a:t>
            </a:r>
            <a:r>
              <a:rPr lang="en" sz="1500">
                <a:solidFill>
                  <a:schemeClr val="dk1"/>
                </a:solidFill>
                <a:latin typeface="Georgia"/>
                <a:ea typeface="Georgia"/>
                <a:cs typeface="Georgia"/>
                <a:sym typeface="Georgia"/>
              </a:rPr>
              <a:t>→ </a:t>
            </a:r>
            <a:r>
              <a:rPr b="1" lang="en" sz="1500">
                <a:solidFill>
                  <a:schemeClr val="dk1"/>
                </a:solidFill>
                <a:latin typeface="Georgia"/>
                <a:ea typeface="Georgia"/>
                <a:cs typeface="Georgia"/>
                <a:sym typeface="Georgia"/>
              </a:rPr>
              <a:t>0</a:t>
            </a:r>
            <a:r>
              <a:rPr b="1" lang="en" sz="1500">
                <a:solidFill>
                  <a:schemeClr val="dk1"/>
                </a:solidFill>
                <a:latin typeface="Georgia"/>
                <a:ea typeface="Georgia"/>
                <a:cs typeface="Georgia"/>
                <a:sym typeface="Georgia"/>
              </a:rPr>
              <a:t>.6585088</a:t>
            </a:r>
            <a:endParaRPr b="1" sz="1500">
              <a:solidFill>
                <a:schemeClr val="dk1"/>
              </a:solidFill>
              <a:latin typeface="Georgia"/>
              <a:ea typeface="Georgia"/>
              <a:cs typeface="Georgia"/>
              <a:sym typeface="Georgia"/>
            </a:endParaRPr>
          </a:p>
          <a:p>
            <a:pPr indent="0" lvl="0" marL="0" rtl="0" algn="l">
              <a:spcBef>
                <a:spcPts val="1200"/>
              </a:spcBef>
              <a:spcAft>
                <a:spcPts val="1200"/>
              </a:spcAft>
              <a:buNone/>
            </a:pPr>
            <a:r>
              <a:t/>
            </a:r>
            <a:endParaRPr b="1" sz="1500">
              <a:solidFill>
                <a:schemeClr val="dk1"/>
              </a:solidFill>
              <a:latin typeface="Georgia"/>
              <a:ea typeface="Georgia"/>
              <a:cs typeface="Georgia"/>
              <a:sym typeface="Georgia"/>
            </a:endParaRPr>
          </a:p>
        </p:txBody>
      </p:sp>
      <p:pic>
        <p:nvPicPr>
          <p:cNvPr id="156" name="Google Shape;156;p25"/>
          <p:cNvPicPr preferRelativeResize="0"/>
          <p:nvPr/>
        </p:nvPicPr>
        <p:blipFill>
          <a:blip r:embed="rId3">
            <a:alphaModFix/>
          </a:blip>
          <a:stretch>
            <a:fillRect/>
          </a:stretch>
        </p:blipFill>
        <p:spPr>
          <a:xfrm>
            <a:off x="4723625" y="1505275"/>
            <a:ext cx="3947225" cy="2680175"/>
          </a:xfrm>
          <a:prstGeom prst="rect">
            <a:avLst/>
          </a:prstGeom>
          <a:noFill/>
          <a:ln cap="flat" cmpd="sng" w="76200">
            <a:solidFill>
              <a:schemeClr val="dk1"/>
            </a:solidFill>
            <a:prstDash val="solid"/>
            <a:round/>
            <a:headEnd len="sm" w="sm" type="none"/>
            <a:tailEnd len="sm" w="sm" type="none"/>
          </a:ln>
        </p:spPr>
      </p:pic>
      <p:sp>
        <p:nvSpPr>
          <p:cNvPr id="157" name="Google Shape;15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284400" y="176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Best Model: Random Forests</a:t>
            </a:r>
            <a:endParaRPr b="1">
              <a:latin typeface="Georgia"/>
              <a:ea typeface="Georgia"/>
              <a:cs typeface="Georgia"/>
              <a:sym typeface="Georgia"/>
            </a:endParaRPr>
          </a:p>
        </p:txBody>
      </p:sp>
      <p:sp>
        <p:nvSpPr>
          <p:cNvPr id="163" name="Google Shape;16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4" name="Google Shape;164;p26"/>
          <p:cNvPicPr preferRelativeResize="0"/>
          <p:nvPr/>
        </p:nvPicPr>
        <p:blipFill rotWithShape="1">
          <a:blip r:embed="rId3">
            <a:alphaModFix/>
          </a:blip>
          <a:srcRect b="6140" l="0" r="0" t="6140"/>
          <a:stretch/>
        </p:blipFill>
        <p:spPr>
          <a:xfrm>
            <a:off x="878138" y="849300"/>
            <a:ext cx="7333125" cy="4039101"/>
          </a:xfrm>
          <a:prstGeom prst="rect">
            <a:avLst/>
          </a:prstGeom>
          <a:noFill/>
          <a:ln cap="flat" cmpd="sng" w="76200">
            <a:solidFill>
              <a:schemeClr val="dk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100050" y="0"/>
            <a:ext cx="3915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Conclusion </a:t>
            </a:r>
            <a:endParaRPr b="1">
              <a:latin typeface="Georgia"/>
              <a:ea typeface="Georgia"/>
              <a:cs typeface="Georgia"/>
              <a:sym typeface="Georgia"/>
            </a:endParaRPr>
          </a:p>
        </p:txBody>
      </p:sp>
      <p:sp>
        <p:nvSpPr>
          <p:cNvPr id="170" name="Google Shape;170;p27"/>
          <p:cNvSpPr txBox="1"/>
          <p:nvPr>
            <p:ph idx="1" type="body"/>
          </p:nvPr>
        </p:nvSpPr>
        <p:spPr>
          <a:xfrm>
            <a:off x="205850" y="572700"/>
            <a:ext cx="85254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The research findings indicate that a higher average daily alcohol intake, elevated poverty levels, respondents with children under 17, frequent consumption of sugar-sweetened drinks, and difficulty getting up to perform required duties are associated with a negative impact on the mental health status of respondents.</a:t>
            </a:r>
            <a:endParaRPr sz="1600">
              <a:solidFill>
                <a:schemeClr val="dk1"/>
              </a:solidFill>
              <a:latin typeface="Georgia"/>
              <a:ea typeface="Georgia"/>
              <a:cs typeface="Georgia"/>
              <a:sym typeface="Georgia"/>
            </a:endParaRPr>
          </a:p>
          <a:p>
            <a:pPr indent="-330200" lvl="0" marL="457200" rtl="0" algn="l">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On the other hand, positive influences on mental health were identified in individuals who engaged in regular exercise, reported no psychological distress, received appropriate counseling and medical prescriptions, maintained a good height, and possessed medical insurance.</a:t>
            </a:r>
            <a:endParaRPr sz="1600">
              <a:solidFill>
                <a:schemeClr val="dk1"/>
              </a:solidFill>
              <a:latin typeface="Georgia"/>
              <a:ea typeface="Georgia"/>
              <a:cs typeface="Georgia"/>
              <a:sym typeface="Georgia"/>
            </a:endParaRPr>
          </a:p>
          <a:p>
            <a:pPr indent="-330200" lvl="0" marL="457200" rtl="0" algn="l">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The best</a:t>
            </a:r>
            <a:r>
              <a:rPr lang="en" sz="1600">
                <a:solidFill>
                  <a:schemeClr val="dk1"/>
                </a:solidFill>
                <a:latin typeface="Georgia"/>
                <a:ea typeface="Georgia"/>
                <a:cs typeface="Georgia"/>
                <a:sym typeface="Georgia"/>
              </a:rPr>
              <a:t> model predictive model demonstrated :</a:t>
            </a:r>
            <a:endParaRPr sz="1600">
              <a:solidFill>
                <a:schemeClr val="dk1"/>
              </a:solidFill>
              <a:latin typeface="Georgia"/>
              <a:ea typeface="Georgia"/>
              <a:cs typeface="Georgia"/>
              <a:sym typeface="Georgia"/>
            </a:endParaRPr>
          </a:p>
          <a:p>
            <a:pPr indent="-330200" lvl="1" marL="914400" rtl="0" algn="l">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a predictive accuracy of ~66% on unseen data &gt; baseline accuracy</a:t>
            </a:r>
            <a:endParaRPr sz="1600">
              <a:solidFill>
                <a:schemeClr val="dk1"/>
              </a:solidFill>
              <a:latin typeface="Georgia"/>
              <a:ea typeface="Georgia"/>
              <a:cs typeface="Georgia"/>
              <a:sym typeface="Georgia"/>
            </a:endParaRPr>
          </a:p>
          <a:p>
            <a:pPr indent="-330200" lvl="1" marL="914400" rtl="0" algn="l">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an auc score of 0.56 </a:t>
            </a:r>
            <a:endParaRPr sz="1600">
              <a:solidFill>
                <a:schemeClr val="dk1"/>
              </a:solidFill>
              <a:latin typeface="Georgia"/>
              <a:ea typeface="Georgia"/>
              <a:cs typeface="Georgia"/>
              <a:sym typeface="Georgia"/>
            </a:endParaRPr>
          </a:p>
        </p:txBody>
      </p:sp>
      <p:sp>
        <p:nvSpPr>
          <p:cNvPr id="171" name="Google Shape;17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135300" y="92250"/>
            <a:ext cx="3915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Limitations</a:t>
            </a:r>
            <a:endParaRPr b="1">
              <a:latin typeface="Georgia"/>
              <a:ea typeface="Georgia"/>
              <a:cs typeface="Georgia"/>
              <a:sym typeface="Georgia"/>
            </a:endParaRPr>
          </a:p>
        </p:txBody>
      </p:sp>
      <p:sp>
        <p:nvSpPr>
          <p:cNvPr id="177" name="Google Shape;177;p28"/>
          <p:cNvSpPr txBox="1"/>
          <p:nvPr>
            <p:ph idx="1" type="body"/>
          </p:nvPr>
        </p:nvSpPr>
        <p:spPr>
          <a:xfrm>
            <a:off x="311700" y="755950"/>
            <a:ext cx="8468700" cy="3813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Font typeface="Georgia"/>
              <a:buChar char="●"/>
            </a:pPr>
            <a:r>
              <a:rPr lang="en" sz="1700">
                <a:solidFill>
                  <a:schemeClr val="dk1"/>
                </a:solidFill>
                <a:latin typeface="Georgia"/>
                <a:ea typeface="Georgia"/>
                <a:cs typeface="Georgia"/>
                <a:sym typeface="Georgia"/>
              </a:rPr>
              <a:t>The imputation of null values using column mean and mode might have introduced some bias, distorted variability or impacted some correlations</a:t>
            </a:r>
            <a:endParaRPr sz="1700">
              <a:solidFill>
                <a:schemeClr val="dk1"/>
              </a:solidFill>
              <a:latin typeface="Georgia"/>
              <a:ea typeface="Georgia"/>
              <a:cs typeface="Georgia"/>
              <a:sym typeface="Georgia"/>
            </a:endParaRPr>
          </a:p>
          <a:p>
            <a:pPr indent="-336550" lvl="0" marL="457200" rtl="0" algn="l">
              <a:spcBef>
                <a:spcPts val="0"/>
              </a:spcBef>
              <a:spcAft>
                <a:spcPts val="0"/>
              </a:spcAft>
              <a:buClr>
                <a:schemeClr val="dk1"/>
              </a:buClr>
              <a:buSzPts val="1700"/>
              <a:buFont typeface="Georgia"/>
              <a:buChar char="●"/>
            </a:pPr>
            <a:r>
              <a:rPr lang="en" sz="1700">
                <a:solidFill>
                  <a:schemeClr val="dk1"/>
                </a:solidFill>
                <a:latin typeface="Georgia"/>
                <a:ea typeface="Georgia"/>
                <a:cs typeface="Georgia"/>
                <a:sym typeface="Georgia"/>
              </a:rPr>
              <a:t>Additionally, the removal of columns with significant missing values might result in the loss of valuable information and correlations, potentially leading to a biased subset of data.</a:t>
            </a:r>
            <a:endParaRPr sz="1700">
              <a:solidFill>
                <a:schemeClr val="dk1"/>
              </a:solidFill>
              <a:latin typeface="Georgia"/>
              <a:ea typeface="Georgia"/>
              <a:cs typeface="Georgia"/>
              <a:sym typeface="Georgia"/>
            </a:endParaRPr>
          </a:p>
          <a:p>
            <a:pPr indent="-336550" lvl="0" marL="457200" rtl="0" algn="l">
              <a:spcBef>
                <a:spcPts val="0"/>
              </a:spcBef>
              <a:spcAft>
                <a:spcPts val="0"/>
              </a:spcAft>
              <a:buClr>
                <a:schemeClr val="dk1"/>
              </a:buClr>
              <a:buSzPts val="1700"/>
              <a:buFont typeface="Georgia"/>
              <a:buChar char="●"/>
            </a:pPr>
            <a:r>
              <a:rPr lang="en" sz="1700">
                <a:solidFill>
                  <a:schemeClr val="dk1"/>
                </a:solidFill>
                <a:latin typeface="Georgia"/>
                <a:ea typeface="Georgia"/>
                <a:cs typeface="Georgia"/>
                <a:sym typeface="Georgia"/>
              </a:rPr>
              <a:t>The selected subset of features (from backward selection) might not be the most informative for predicting the k6 class variable because:</a:t>
            </a:r>
            <a:endParaRPr sz="1700">
              <a:solidFill>
                <a:schemeClr val="dk1"/>
              </a:solidFill>
              <a:latin typeface="Georgia"/>
              <a:ea typeface="Georgia"/>
              <a:cs typeface="Georgia"/>
              <a:sym typeface="Georgia"/>
            </a:endParaRPr>
          </a:p>
          <a:p>
            <a:pPr indent="-304800" lvl="1" marL="914400" rtl="0" algn="l">
              <a:spcBef>
                <a:spcPts val="0"/>
              </a:spcBef>
              <a:spcAft>
                <a:spcPts val="0"/>
              </a:spcAft>
              <a:buClr>
                <a:schemeClr val="dk1"/>
              </a:buClr>
              <a:buSzPts val="1200"/>
              <a:buFont typeface="Georgia"/>
              <a:buChar char="○"/>
            </a:pPr>
            <a:r>
              <a:rPr lang="en" sz="1500">
                <a:solidFill>
                  <a:schemeClr val="dk1"/>
                </a:solidFill>
                <a:latin typeface="Georgia"/>
                <a:ea typeface="Georgia"/>
                <a:cs typeface="Georgia"/>
                <a:sym typeface="Georgia"/>
              </a:rPr>
              <a:t>R</a:t>
            </a:r>
            <a:r>
              <a:rPr lang="en" sz="1700">
                <a:solidFill>
                  <a:schemeClr val="dk1"/>
                </a:solidFill>
                <a:latin typeface="Georgia"/>
                <a:ea typeface="Georgia"/>
                <a:cs typeface="Georgia"/>
                <a:sym typeface="Georgia"/>
              </a:rPr>
              <a:t>elevant features may have been discarded during data cleaning</a:t>
            </a:r>
            <a:endParaRPr sz="1700">
              <a:solidFill>
                <a:schemeClr val="dk1"/>
              </a:solidFill>
              <a:latin typeface="Georgia"/>
              <a:ea typeface="Georgia"/>
              <a:cs typeface="Georgia"/>
              <a:sym typeface="Georgia"/>
            </a:endParaRPr>
          </a:p>
          <a:p>
            <a:pPr indent="-336550" lvl="1" marL="914400" rtl="0" algn="l">
              <a:spcBef>
                <a:spcPts val="0"/>
              </a:spcBef>
              <a:spcAft>
                <a:spcPts val="0"/>
              </a:spcAft>
              <a:buClr>
                <a:schemeClr val="dk1"/>
              </a:buClr>
              <a:buSzPts val="1700"/>
              <a:buFont typeface="Georgia"/>
              <a:buChar char="○"/>
            </a:pPr>
            <a:r>
              <a:rPr lang="en" sz="1700">
                <a:solidFill>
                  <a:schemeClr val="dk1"/>
                </a:solidFill>
                <a:latin typeface="Georgia"/>
                <a:ea typeface="Georgia"/>
                <a:cs typeface="Georgia"/>
                <a:sym typeface="Georgia"/>
              </a:rPr>
              <a:t>failure to consider all possible combinations of predictor columns (~80) during feature selection</a:t>
            </a:r>
            <a:endParaRPr sz="1700">
              <a:solidFill>
                <a:schemeClr val="dk1"/>
              </a:solidFill>
              <a:latin typeface="Georgia"/>
              <a:ea typeface="Georgia"/>
              <a:cs typeface="Georgia"/>
              <a:sym typeface="Georgia"/>
            </a:endParaRPr>
          </a:p>
          <a:p>
            <a:pPr indent="0" lvl="0" marL="0" rtl="0" algn="l">
              <a:spcBef>
                <a:spcPts val="1200"/>
              </a:spcBef>
              <a:spcAft>
                <a:spcPts val="1200"/>
              </a:spcAft>
              <a:buNone/>
            </a:pPr>
            <a:r>
              <a:t/>
            </a:r>
            <a:endParaRPr sz="1700" strike="sngStrike">
              <a:solidFill>
                <a:schemeClr val="dk1"/>
              </a:solidFill>
              <a:latin typeface="Georgia"/>
              <a:ea typeface="Georgia"/>
              <a:cs typeface="Georgia"/>
              <a:sym typeface="Georgia"/>
            </a:endParaRPr>
          </a:p>
        </p:txBody>
      </p:sp>
      <p:sp>
        <p:nvSpPr>
          <p:cNvPr id="178" name="Google Shape;17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nvSpPr>
        <p:spPr>
          <a:xfrm>
            <a:off x="0" y="136075"/>
            <a:ext cx="5142300" cy="10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latin typeface="Times New Roman"/>
                <a:ea typeface="Times New Roman"/>
                <a:cs typeface="Times New Roman"/>
                <a:sym typeface="Times New Roman"/>
              </a:rPr>
              <a:t>References</a:t>
            </a:r>
            <a:endParaRPr sz="2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endParaRPr>
          </a:p>
        </p:txBody>
      </p:sp>
      <p:sp>
        <p:nvSpPr>
          <p:cNvPr id="184" name="Google Shape;184;p29"/>
          <p:cNvSpPr txBox="1"/>
          <p:nvPr>
            <p:ph idx="1" type="body"/>
          </p:nvPr>
        </p:nvSpPr>
        <p:spPr>
          <a:xfrm>
            <a:off x="84225" y="863550"/>
            <a:ext cx="8796300" cy="3803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Clr>
                <a:schemeClr val="dk1"/>
              </a:buClr>
              <a:buSzPct val="100000"/>
              <a:buChar char="●"/>
            </a:pPr>
            <a:r>
              <a:rPr lang="en" u="sng">
                <a:solidFill>
                  <a:schemeClr val="hlink"/>
                </a:solidFill>
                <a:hlinkClick r:id="rId3"/>
              </a:rPr>
              <a:t>https://www.who.int/health-topics/mental-health#tab=tab_1</a:t>
            </a:r>
            <a:endParaRPr>
              <a:solidFill>
                <a:schemeClr val="dk1"/>
              </a:solidFill>
            </a:endParaRPr>
          </a:p>
          <a:p>
            <a:pPr indent="-325755" lvl="0" marL="457200" rtl="0" algn="l">
              <a:spcBef>
                <a:spcPts val="0"/>
              </a:spcBef>
              <a:spcAft>
                <a:spcPts val="0"/>
              </a:spcAft>
              <a:buClr>
                <a:schemeClr val="dk1"/>
              </a:buClr>
              <a:buSzPct val="100000"/>
              <a:buChar char="●"/>
            </a:pPr>
            <a:r>
              <a:rPr lang="en" u="sng">
                <a:solidFill>
                  <a:schemeClr val="hlink"/>
                </a:solidFill>
                <a:hlinkClick r:id="rId4"/>
              </a:rPr>
              <a:t>https://digital.nhs.uk/blog/transformation-blog/2018/the-past-present-and-future-of-innovation-in-mental-health</a:t>
            </a:r>
            <a:endParaRPr u="sng">
              <a:solidFill>
                <a:schemeClr val="dk1"/>
              </a:solidFill>
            </a:endParaRPr>
          </a:p>
          <a:p>
            <a:pPr indent="-325755" lvl="0" marL="457200" rtl="0" algn="l">
              <a:spcBef>
                <a:spcPts val="0"/>
              </a:spcBef>
              <a:spcAft>
                <a:spcPts val="0"/>
              </a:spcAft>
              <a:buClr>
                <a:schemeClr val="dk1"/>
              </a:buClr>
              <a:buSzPct val="100000"/>
              <a:buChar char="●"/>
            </a:pPr>
            <a:r>
              <a:rPr lang="en" u="sng">
                <a:solidFill>
                  <a:schemeClr val="hlink"/>
                </a:solidFill>
                <a:hlinkClick r:id="rId5"/>
              </a:rPr>
              <a:t>https://www.nyc.gov/site/doh/data/data-sets/community-health-survey-methodology.page</a:t>
            </a:r>
            <a:endParaRPr u="sng">
              <a:solidFill>
                <a:schemeClr val="dk1"/>
              </a:solidFill>
            </a:endParaRPr>
          </a:p>
          <a:p>
            <a:pPr indent="-325755" lvl="0" marL="457200" rtl="0" algn="l">
              <a:spcBef>
                <a:spcPts val="0"/>
              </a:spcBef>
              <a:spcAft>
                <a:spcPts val="0"/>
              </a:spcAft>
              <a:buClr>
                <a:schemeClr val="dk1"/>
              </a:buClr>
              <a:buSzPct val="100000"/>
              <a:buChar char="●"/>
            </a:pPr>
            <a:r>
              <a:rPr lang="en" u="sng">
                <a:solidFill>
                  <a:schemeClr val="hlink"/>
                </a:solidFill>
                <a:hlinkClick r:id="rId6"/>
              </a:rPr>
              <a:t>https://www.nimh.nih.gov/health/statistics/mental-illness</a:t>
            </a:r>
            <a:endParaRPr u="sng">
              <a:solidFill>
                <a:schemeClr val="dk1"/>
              </a:solidFill>
            </a:endParaRPr>
          </a:p>
          <a:p>
            <a:pPr indent="-325755" lvl="0" marL="457200" marR="0" rtl="0" algn="l">
              <a:lnSpc>
                <a:spcPct val="115000"/>
              </a:lnSpc>
              <a:spcBef>
                <a:spcPts val="0"/>
              </a:spcBef>
              <a:spcAft>
                <a:spcPts val="0"/>
              </a:spcAft>
              <a:buClr>
                <a:schemeClr val="dk1"/>
              </a:buClr>
              <a:buSzPct val="100000"/>
              <a:buChar char="●"/>
            </a:pPr>
            <a:r>
              <a:rPr lang="en" u="sng">
                <a:solidFill>
                  <a:schemeClr val="hlink"/>
                </a:solidFill>
                <a:hlinkClick r:id="rId7"/>
              </a:rPr>
              <a:t>https://www.nyc.gov/site/doh/data/data-sets/community-health-survey-public-use-data.page</a:t>
            </a:r>
            <a:endParaRPr u="sng">
              <a:solidFill>
                <a:schemeClr val="hlink"/>
              </a:solidFill>
            </a:endParaRPr>
          </a:p>
          <a:p>
            <a:pPr indent="-325755" lvl="0" marL="457200" marR="0" rtl="0" algn="l">
              <a:lnSpc>
                <a:spcPct val="115000"/>
              </a:lnSpc>
              <a:spcBef>
                <a:spcPts val="0"/>
              </a:spcBef>
              <a:spcAft>
                <a:spcPts val="0"/>
              </a:spcAft>
              <a:buClr>
                <a:schemeClr val="dk1"/>
              </a:buClr>
              <a:buSzPct val="100000"/>
              <a:buChar char="●"/>
            </a:pPr>
            <a:r>
              <a:rPr lang="en" u="sng">
                <a:solidFill>
                  <a:schemeClr val="hlink"/>
                </a:solidFill>
                <a:hlinkClick r:id="rId8"/>
              </a:rPr>
              <a:t>https://www.who.int/health-topics/mental-health</a:t>
            </a:r>
            <a:endParaRPr u="sng">
              <a:solidFill>
                <a:schemeClr val="hlink"/>
              </a:solidFill>
            </a:endParaRPr>
          </a:p>
          <a:p>
            <a:pPr indent="-325755" lvl="0" marL="457200" marR="0" rtl="0" algn="l">
              <a:lnSpc>
                <a:spcPct val="115000"/>
              </a:lnSpc>
              <a:spcBef>
                <a:spcPts val="0"/>
              </a:spcBef>
              <a:spcAft>
                <a:spcPts val="0"/>
              </a:spcAft>
              <a:buClr>
                <a:schemeClr val="dk1"/>
              </a:buClr>
              <a:buSzPct val="100000"/>
              <a:buChar char="●"/>
            </a:pPr>
            <a:r>
              <a:rPr lang="en" u="sng">
                <a:solidFill>
                  <a:schemeClr val="hlink"/>
                </a:solidFill>
                <a:hlinkClick r:id="rId9"/>
              </a:rPr>
              <a:t>https://search.r-project.org/CRAN/refmans/Rfast2/html/lm.bsreg.html</a:t>
            </a:r>
            <a:endParaRPr u="sng">
              <a:solidFill>
                <a:schemeClr val="hlink"/>
              </a:solidFill>
            </a:endParaRPr>
          </a:p>
          <a:p>
            <a:pPr indent="-325755" lvl="0" marL="457200" marR="0" rtl="0" algn="l">
              <a:lnSpc>
                <a:spcPct val="115000"/>
              </a:lnSpc>
              <a:spcBef>
                <a:spcPts val="0"/>
              </a:spcBef>
              <a:spcAft>
                <a:spcPts val="0"/>
              </a:spcAft>
              <a:buClr>
                <a:schemeClr val="dk1"/>
              </a:buClr>
              <a:buSzPct val="100000"/>
              <a:buChar char="●"/>
            </a:pPr>
            <a:r>
              <a:rPr lang="en" u="sng">
                <a:solidFill>
                  <a:schemeClr val="hlink"/>
                </a:solidFill>
                <a:hlinkClick r:id="rId10"/>
              </a:rPr>
              <a:t>https://medium.com/swlh/understanding-multiple-linear-regression-e0a93327e960</a:t>
            </a:r>
            <a:endParaRPr u="sng">
              <a:solidFill>
                <a:schemeClr val="hlink"/>
              </a:solidFill>
            </a:endParaRPr>
          </a:p>
          <a:p>
            <a:pPr indent="-325755" lvl="0" marL="457200" marR="0" rtl="0" algn="l">
              <a:lnSpc>
                <a:spcPct val="115000"/>
              </a:lnSpc>
              <a:spcBef>
                <a:spcPts val="0"/>
              </a:spcBef>
              <a:spcAft>
                <a:spcPts val="0"/>
              </a:spcAft>
              <a:buClr>
                <a:schemeClr val="hlink"/>
              </a:buClr>
              <a:buSzPct val="100000"/>
              <a:buChar char="●"/>
            </a:pPr>
            <a:r>
              <a:rPr lang="en" u="sng">
                <a:solidFill>
                  <a:schemeClr val="hlink"/>
                </a:solidFill>
              </a:rPr>
              <a:t>https://www.who.int/news/item/02-03-2022-covid-19-pandemic-triggers-25-increase-in-prevalence-of-anxiety-and-depression-worldwide</a:t>
            </a:r>
            <a:endParaRPr u="sng">
              <a:solidFill>
                <a:schemeClr val="hlink"/>
              </a:solidFill>
            </a:endParaRPr>
          </a:p>
          <a:p>
            <a:pPr indent="0" lvl="0" marL="457200" marR="0" rtl="0" algn="l">
              <a:lnSpc>
                <a:spcPct val="115000"/>
              </a:lnSpc>
              <a:spcBef>
                <a:spcPts val="1200"/>
              </a:spcBef>
              <a:spcAft>
                <a:spcPts val="0"/>
              </a:spcAft>
              <a:buNone/>
            </a:pPr>
            <a:r>
              <a:t/>
            </a:r>
            <a:endParaRPr u="sng">
              <a:solidFill>
                <a:schemeClr val="hlink"/>
              </a:solidFill>
            </a:endParaRPr>
          </a:p>
          <a:p>
            <a:pPr indent="0" lvl="0" marL="457200" rtl="0" algn="l">
              <a:spcBef>
                <a:spcPts val="1200"/>
              </a:spcBef>
              <a:spcAft>
                <a:spcPts val="1200"/>
              </a:spcAft>
              <a:buNone/>
            </a:pPr>
            <a:r>
              <a:t/>
            </a:r>
            <a:endParaRPr u="sng">
              <a:solidFill>
                <a:schemeClr val="dk1"/>
              </a:solidFill>
            </a:endParaRPr>
          </a:p>
        </p:txBody>
      </p:sp>
      <p:sp>
        <p:nvSpPr>
          <p:cNvPr id="185" name="Google Shape;18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24600" y="101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Motivation of research </a:t>
            </a:r>
            <a:endParaRPr b="1">
              <a:latin typeface="Georgia"/>
              <a:ea typeface="Georgia"/>
              <a:cs typeface="Georgia"/>
              <a:sym typeface="Georgia"/>
            </a:endParaRPr>
          </a:p>
        </p:txBody>
      </p:sp>
      <p:sp>
        <p:nvSpPr>
          <p:cNvPr id="63" name="Google Shape;63;p14"/>
          <p:cNvSpPr txBox="1"/>
          <p:nvPr>
            <p:ph idx="1" type="body"/>
          </p:nvPr>
        </p:nvSpPr>
        <p:spPr>
          <a:xfrm>
            <a:off x="124600" y="581500"/>
            <a:ext cx="8912700" cy="18393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rPr lang="en" sz="1400">
                <a:solidFill>
                  <a:schemeClr val="dk1"/>
                </a:solidFill>
                <a:latin typeface="Georgia"/>
                <a:ea typeface="Georgia"/>
                <a:cs typeface="Georgia"/>
                <a:sym typeface="Georgia"/>
              </a:rPr>
              <a:t>According to the National Institute of Mental Health. In 2021, there were an estimated 57.8 million adults aged 18 or older in the United States with a mental health illness.. This number represented 22.8% of all U.S. adults,  hence the need to critically look into the factors influencing the growing risk of mental health illness.</a:t>
            </a:r>
            <a:endParaRPr sz="1400">
              <a:solidFill>
                <a:schemeClr val="dk1"/>
              </a:solidFill>
              <a:latin typeface="Georgia"/>
              <a:ea typeface="Georgia"/>
              <a:cs typeface="Georgia"/>
              <a:sym typeface="Georgia"/>
            </a:endParaRPr>
          </a:p>
        </p:txBody>
      </p:sp>
      <p:pic>
        <p:nvPicPr>
          <p:cNvPr id="64" name="Google Shape;64;p14"/>
          <p:cNvPicPr preferRelativeResize="0"/>
          <p:nvPr/>
        </p:nvPicPr>
        <p:blipFill>
          <a:blip r:embed="rId3">
            <a:alphaModFix/>
          </a:blip>
          <a:stretch>
            <a:fillRect/>
          </a:stretch>
        </p:blipFill>
        <p:spPr>
          <a:xfrm>
            <a:off x="193175" y="1593175"/>
            <a:ext cx="4979300" cy="3106000"/>
          </a:xfrm>
          <a:prstGeom prst="rect">
            <a:avLst/>
          </a:prstGeom>
          <a:noFill/>
          <a:ln cap="flat" cmpd="sng" w="76200">
            <a:solidFill>
              <a:schemeClr val="dk1"/>
            </a:solidFill>
            <a:prstDash val="solid"/>
            <a:round/>
            <a:headEnd len="sm" w="sm" type="none"/>
            <a:tailEnd len="sm" w="sm" type="none"/>
          </a:ln>
        </p:spPr>
      </p:pic>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119050"/>
            <a:ext cx="8520600" cy="10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00">
                <a:latin typeface="Georgia"/>
                <a:ea typeface="Georgia"/>
                <a:cs typeface="Georgia"/>
                <a:sym typeface="Georgia"/>
              </a:rPr>
              <a:t>Research Question</a:t>
            </a:r>
            <a:endParaRPr b="1" sz="2500">
              <a:latin typeface="Georgia"/>
              <a:ea typeface="Georgia"/>
              <a:cs typeface="Georgia"/>
              <a:sym typeface="Georgia"/>
            </a:endParaRPr>
          </a:p>
        </p:txBody>
      </p:sp>
      <p:sp>
        <p:nvSpPr>
          <p:cNvPr id="71" name="Google Shape;71;p15"/>
          <p:cNvSpPr txBox="1"/>
          <p:nvPr/>
        </p:nvSpPr>
        <p:spPr>
          <a:xfrm>
            <a:off x="192150" y="1770750"/>
            <a:ext cx="8759700" cy="879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2100">
                <a:solidFill>
                  <a:schemeClr val="dk1"/>
                </a:solidFill>
                <a:latin typeface="Georgia"/>
                <a:ea typeface="Georgia"/>
                <a:cs typeface="Georgia"/>
                <a:sym typeface="Georgia"/>
              </a:rPr>
              <a:t>What are the indicators that affect an individual’s mental health in New York City?</a:t>
            </a:r>
            <a:endParaRPr sz="2200">
              <a:solidFill>
                <a:schemeClr val="dk1"/>
              </a:solidFill>
              <a:latin typeface="Georgia"/>
              <a:ea typeface="Georgia"/>
              <a:cs typeface="Georgia"/>
              <a:sym typeface="Georgia"/>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Georgia"/>
                <a:ea typeface="Georgia"/>
                <a:cs typeface="Georgia"/>
                <a:sym typeface="Georgia"/>
              </a:rPr>
              <a:t>‹#›</a:t>
            </a:fld>
            <a:endParaRPr>
              <a:latin typeface="Georgia"/>
              <a:ea typeface="Georgia"/>
              <a:cs typeface="Georgia"/>
              <a:sym typeface="Georgia"/>
            </a:endParaRPr>
          </a:p>
        </p:txBody>
      </p:sp>
      <p:pic>
        <p:nvPicPr>
          <p:cNvPr id="73" name="Google Shape;73;p15"/>
          <p:cNvPicPr preferRelativeResize="0"/>
          <p:nvPr/>
        </p:nvPicPr>
        <p:blipFill>
          <a:blip r:embed="rId3">
            <a:alphaModFix/>
          </a:blip>
          <a:stretch>
            <a:fillRect/>
          </a:stretch>
        </p:blipFill>
        <p:spPr>
          <a:xfrm>
            <a:off x="7586650" y="51700"/>
            <a:ext cx="1508376" cy="1134876"/>
          </a:xfrm>
          <a:prstGeom prst="rect">
            <a:avLst/>
          </a:prstGeom>
          <a:noFill/>
          <a:ln cap="flat" cmpd="sng" w="38100">
            <a:solidFill>
              <a:schemeClr val="dk1"/>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24600" y="70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The Survey and Dataset Overview</a:t>
            </a:r>
            <a:endParaRPr b="1">
              <a:latin typeface="Georgia"/>
              <a:ea typeface="Georgia"/>
              <a:cs typeface="Georgia"/>
              <a:sym typeface="Georgia"/>
            </a:endParaRPr>
          </a:p>
        </p:txBody>
      </p:sp>
      <p:sp>
        <p:nvSpPr>
          <p:cNvPr id="79" name="Google Shape;79;p16"/>
          <p:cNvSpPr txBox="1"/>
          <p:nvPr>
            <p:ph idx="1" type="body"/>
          </p:nvPr>
        </p:nvSpPr>
        <p:spPr>
          <a:xfrm>
            <a:off x="311700" y="643550"/>
            <a:ext cx="8520600" cy="40014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sz="7623">
                <a:solidFill>
                  <a:schemeClr val="dk1"/>
                </a:solidFill>
                <a:latin typeface="Georgia"/>
                <a:ea typeface="Georgia"/>
                <a:cs typeface="Georgia"/>
                <a:sym typeface="Georgia"/>
              </a:rPr>
              <a:t>The New York City Community Health Survey (CHS) is a </a:t>
            </a:r>
            <a:r>
              <a:rPr lang="en" sz="7623">
                <a:solidFill>
                  <a:schemeClr val="dk1"/>
                </a:solidFill>
                <a:latin typeface="Georgia"/>
                <a:ea typeface="Georgia"/>
                <a:cs typeface="Georgia"/>
                <a:sym typeface="Georgia"/>
              </a:rPr>
              <a:t> a cross-sectional telephone survey with an annual sample of randomly selected adults aged 18 and older from all five boroughs of New York City.</a:t>
            </a:r>
            <a:endParaRPr sz="7623">
              <a:solidFill>
                <a:schemeClr val="dk1"/>
              </a:solidFill>
              <a:latin typeface="Georgia"/>
              <a:ea typeface="Georgia"/>
              <a:cs typeface="Georgia"/>
              <a:sym typeface="Georgia"/>
            </a:endParaRPr>
          </a:p>
          <a:p>
            <a:pPr indent="-349616" lvl="0" marL="457200" rtl="0" algn="l">
              <a:spcBef>
                <a:spcPts val="1200"/>
              </a:spcBef>
              <a:spcAft>
                <a:spcPts val="0"/>
              </a:spcAft>
              <a:buClr>
                <a:schemeClr val="dk1"/>
              </a:buClr>
              <a:buSzPct val="100000"/>
              <a:buFont typeface="Georgia"/>
              <a:buChar char="●"/>
            </a:pPr>
            <a:r>
              <a:rPr lang="en" sz="7623">
                <a:solidFill>
                  <a:schemeClr val="dk1"/>
                </a:solidFill>
                <a:latin typeface="Georgia"/>
                <a:ea typeface="Georgia"/>
                <a:cs typeface="Georgia"/>
                <a:sym typeface="Georgia"/>
              </a:rPr>
              <a:t>Data has </a:t>
            </a:r>
            <a:r>
              <a:rPr lang="en" sz="7623">
                <a:solidFill>
                  <a:schemeClr val="dk1"/>
                </a:solidFill>
                <a:latin typeface="Georgia"/>
                <a:ea typeface="Georgia"/>
                <a:cs typeface="Georgia"/>
                <a:sym typeface="Georgia"/>
              </a:rPr>
              <a:t>168 columns and Over 8000+ entries.</a:t>
            </a:r>
            <a:endParaRPr sz="7623">
              <a:solidFill>
                <a:schemeClr val="dk1"/>
              </a:solidFill>
              <a:latin typeface="Georgia"/>
              <a:ea typeface="Georgia"/>
              <a:cs typeface="Georgia"/>
              <a:sym typeface="Georgia"/>
            </a:endParaRPr>
          </a:p>
          <a:p>
            <a:pPr indent="-349616" lvl="0" marL="457200" rtl="0" algn="l">
              <a:spcBef>
                <a:spcPts val="0"/>
              </a:spcBef>
              <a:spcAft>
                <a:spcPts val="0"/>
              </a:spcAft>
              <a:buClr>
                <a:schemeClr val="dk1"/>
              </a:buClr>
              <a:buSzPct val="100000"/>
              <a:buFont typeface="Georgia"/>
              <a:buChar char="●"/>
            </a:pPr>
            <a:r>
              <a:rPr lang="en" sz="7623">
                <a:solidFill>
                  <a:schemeClr val="dk1"/>
                </a:solidFill>
                <a:latin typeface="Georgia"/>
                <a:ea typeface="Georgia"/>
                <a:cs typeface="Georgia"/>
                <a:sym typeface="Georgia"/>
              </a:rPr>
              <a:t>Data is unbiased and equally sampled across different demographics.</a:t>
            </a:r>
            <a:endParaRPr sz="7623">
              <a:solidFill>
                <a:schemeClr val="dk1"/>
              </a:solidFill>
              <a:latin typeface="Georgia"/>
              <a:ea typeface="Georgia"/>
              <a:cs typeface="Georgia"/>
              <a:sym typeface="Georgia"/>
            </a:endParaRPr>
          </a:p>
          <a:p>
            <a:pPr indent="-349616" lvl="0" marL="457200" rtl="0" algn="l">
              <a:spcBef>
                <a:spcPts val="0"/>
              </a:spcBef>
              <a:spcAft>
                <a:spcPts val="0"/>
              </a:spcAft>
              <a:buClr>
                <a:schemeClr val="dk1"/>
              </a:buClr>
              <a:buSzPct val="100000"/>
              <a:buFont typeface="Georgia"/>
              <a:buChar char="●"/>
            </a:pPr>
            <a:r>
              <a:rPr lang="en" sz="7623">
                <a:solidFill>
                  <a:schemeClr val="dk1"/>
                </a:solidFill>
                <a:latin typeface="Georgia"/>
                <a:ea typeface="Georgia"/>
                <a:cs typeface="Georgia"/>
                <a:sym typeface="Georgia"/>
              </a:rPr>
              <a:t>Data made up of categorical, continuous and numerical columns.</a:t>
            </a:r>
            <a:endParaRPr sz="7623">
              <a:solidFill>
                <a:schemeClr val="dk1"/>
              </a:solidFill>
              <a:latin typeface="Georgia"/>
              <a:ea typeface="Georgia"/>
              <a:cs typeface="Georgia"/>
              <a:sym typeface="Georgia"/>
            </a:endParaRPr>
          </a:p>
          <a:p>
            <a:pPr indent="0" lvl="0" marL="457200" rtl="0" algn="l">
              <a:spcBef>
                <a:spcPts val="1200"/>
              </a:spcBef>
              <a:spcAft>
                <a:spcPts val="0"/>
              </a:spcAft>
              <a:buClr>
                <a:schemeClr val="dk1"/>
              </a:buClr>
              <a:buSzPts val="275"/>
              <a:buFont typeface="Arial"/>
              <a:buNone/>
            </a:pPr>
            <a:r>
              <a:t/>
            </a:r>
            <a:endParaRPr sz="6823">
              <a:solidFill>
                <a:schemeClr val="dk1"/>
              </a:solidFill>
              <a:latin typeface="Georgia"/>
              <a:ea typeface="Georgia"/>
              <a:cs typeface="Georgia"/>
              <a:sym typeface="Georgia"/>
            </a:endParaRPr>
          </a:p>
          <a:p>
            <a:pPr indent="0" lvl="0" marL="0" rtl="0" algn="l">
              <a:spcBef>
                <a:spcPts val="1200"/>
              </a:spcBef>
              <a:spcAft>
                <a:spcPts val="0"/>
              </a:spcAft>
              <a:buNone/>
            </a:pPr>
            <a:r>
              <a:t/>
            </a:r>
            <a:endParaRPr sz="1200">
              <a:solidFill>
                <a:schemeClr val="dk1"/>
              </a:solidFill>
              <a:latin typeface="Georgia"/>
              <a:ea typeface="Georgia"/>
              <a:cs typeface="Georgia"/>
              <a:sym typeface="Georgia"/>
            </a:endParaRPr>
          </a:p>
          <a:p>
            <a:pPr indent="0" lvl="0" marL="0" rtl="0" algn="l">
              <a:spcBef>
                <a:spcPts val="1200"/>
              </a:spcBef>
              <a:spcAft>
                <a:spcPts val="1200"/>
              </a:spcAft>
              <a:buNone/>
            </a:pPr>
            <a:r>
              <a:t/>
            </a:r>
            <a:endParaRPr sz="1200">
              <a:solidFill>
                <a:schemeClr val="dk1"/>
              </a:solidFill>
              <a:latin typeface="Georgia"/>
              <a:ea typeface="Georgia"/>
              <a:cs typeface="Georgia"/>
              <a:sym typeface="Georgia"/>
            </a:endParaRPr>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198750" y="92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What is K6?</a:t>
            </a:r>
            <a:endParaRPr b="1">
              <a:latin typeface="Georgia"/>
              <a:ea typeface="Georgia"/>
              <a:cs typeface="Georgia"/>
              <a:sym typeface="Georgia"/>
            </a:endParaRPr>
          </a:p>
        </p:txBody>
      </p:sp>
      <p:sp>
        <p:nvSpPr>
          <p:cNvPr id="86" name="Google Shape;86;p17"/>
          <p:cNvSpPr txBox="1"/>
          <p:nvPr>
            <p:ph idx="1" type="body"/>
          </p:nvPr>
        </p:nvSpPr>
        <p:spPr>
          <a:xfrm>
            <a:off x="311700" y="664950"/>
            <a:ext cx="8294700" cy="3839700"/>
          </a:xfrm>
          <a:prstGeom prst="rect">
            <a:avLst/>
          </a:prstGeom>
        </p:spPr>
        <p:txBody>
          <a:bodyPr anchorCtr="0" anchor="t" bIns="91425" lIns="91425" spcFirstLastPara="1" rIns="91425" wrap="square" tIns="91425">
            <a:normAutofit fontScale="85000" lnSpcReduction="10000"/>
          </a:bodyPr>
          <a:lstStyle/>
          <a:p>
            <a:pPr indent="0" lvl="0" marL="457200" rtl="0" algn="l">
              <a:spcBef>
                <a:spcPts val="0"/>
              </a:spcBef>
              <a:spcAft>
                <a:spcPts val="0"/>
              </a:spcAft>
              <a:buNone/>
            </a:pPr>
            <a:r>
              <a:rPr lang="en" sz="1800">
                <a:solidFill>
                  <a:schemeClr val="dk1"/>
                </a:solidFill>
                <a:latin typeface="Georgia"/>
                <a:ea typeface="Georgia"/>
                <a:cs typeface="Georgia"/>
                <a:sym typeface="Georgia"/>
              </a:rPr>
              <a:t>The Kessler Psychological Distress Scale (K6) is a widely used self-report questionnaire designed to measure non-specific psychological distress in individuals.  In our dataset, this score is the cumulative of the respondent’s response to 6 different mood questions on the survey (continuous value)</a:t>
            </a:r>
            <a:endParaRPr sz="1800">
              <a:solidFill>
                <a:schemeClr val="dk1"/>
              </a:solidFill>
              <a:latin typeface="Georgia"/>
              <a:ea typeface="Georgia"/>
              <a:cs typeface="Georgia"/>
              <a:sym typeface="Georgia"/>
            </a:endParaRPr>
          </a:p>
          <a:p>
            <a:pPr indent="0" lvl="0" marL="0" rtl="0" algn="l">
              <a:lnSpc>
                <a:spcPct val="100000"/>
              </a:lnSpc>
              <a:spcBef>
                <a:spcPts val="1200"/>
              </a:spcBef>
              <a:spcAft>
                <a:spcPts val="0"/>
              </a:spcAft>
              <a:buNone/>
            </a:pPr>
            <a:r>
              <a:rPr b="1" lang="en" sz="2800">
                <a:solidFill>
                  <a:schemeClr val="dk1"/>
                </a:solidFill>
                <a:latin typeface="Georgia"/>
                <a:ea typeface="Georgia"/>
                <a:cs typeface="Georgia"/>
                <a:sym typeface="Georgia"/>
              </a:rPr>
              <a:t>Why Classify K6?</a:t>
            </a:r>
            <a:endParaRPr b="1" sz="2800">
              <a:solidFill>
                <a:schemeClr val="dk1"/>
              </a:solidFill>
              <a:latin typeface="Georgia"/>
              <a:ea typeface="Georgia"/>
              <a:cs typeface="Georgia"/>
              <a:sym typeface="Georgia"/>
            </a:endParaRPr>
          </a:p>
          <a:p>
            <a:pPr indent="0" lvl="0" marL="0" rtl="0" algn="l">
              <a:lnSpc>
                <a:spcPct val="100000"/>
              </a:lnSpc>
              <a:spcBef>
                <a:spcPts val="0"/>
              </a:spcBef>
              <a:spcAft>
                <a:spcPts val="0"/>
              </a:spcAft>
              <a:buNone/>
            </a:pPr>
            <a:r>
              <a:t/>
            </a:r>
            <a:endParaRPr b="1" sz="2800">
              <a:solidFill>
                <a:schemeClr val="dk1"/>
              </a:solidFill>
              <a:latin typeface="Georgia"/>
              <a:ea typeface="Georgia"/>
              <a:cs typeface="Georgia"/>
              <a:sym typeface="Georgia"/>
            </a:endParaRPr>
          </a:p>
          <a:p>
            <a:pPr indent="-304165" lvl="0" marL="457200" rtl="0" algn="l">
              <a:spcBef>
                <a:spcPts val="0"/>
              </a:spcBef>
              <a:spcAft>
                <a:spcPts val="0"/>
              </a:spcAft>
              <a:buClr>
                <a:schemeClr val="dk1"/>
              </a:buClr>
              <a:buSzPct val="77777"/>
              <a:buFont typeface="Georgia"/>
              <a:buChar char="●"/>
            </a:pPr>
            <a:r>
              <a:rPr lang="en" sz="1800">
                <a:solidFill>
                  <a:schemeClr val="dk1"/>
                </a:solidFill>
                <a:latin typeface="Georgia"/>
                <a:ea typeface="Georgia"/>
                <a:cs typeface="Georgia"/>
                <a:sym typeface="Georgia"/>
              </a:rPr>
              <a:t>Categorical variables are often more interpretable than continuous ones. For instance, understanding that a person falls into the “Very Good”, or one of the other class categories is more intuitive than interpreting a specific continuous score.</a:t>
            </a:r>
            <a:endParaRPr sz="1800">
              <a:solidFill>
                <a:schemeClr val="dk1"/>
              </a:solidFill>
              <a:latin typeface="Georgia"/>
              <a:ea typeface="Georgia"/>
              <a:cs typeface="Georgia"/>
              <a:sym typeface="Georgia"/>
            </a:endParaRPr>
          </a:p>
          <a:p>
            <a:pPr indent="-304165" lvl="0" marL="457200" rtl="0" algn="l">
              <a:spcBef>
                <a:spcPts val="0"/>
              </a:spcBef>
              <a:spcAft>
                <a:spcPts val="0"/>
              </a:spcAft>
              <a:buClr>
                <a:schemeClr val="dk1"/>
              </a:buClr>
              <a:buSzPct val="77777"/>
              <a:buFont typeface="Georgia"/>
              <a:buChar char="●"/>
            </a:pPr>
            <a:r>
              <a:rPr lang="en" sz="1800">
                <a:solidFill>
                  <a:schemeClr val="dk1"/>
                </a:solidFill>
                <a:latin typeface="Georgia"/>
                <a:ea typeface="Georgia"/>
                <a:cs typeface="Georgia"/>
                <a:sym typeface="Georgia"/>
              </a:rPr>
              <a:t>Some classification machine learning algorithms, especially those based on decision trees or rule-based models, can work more effectively with categorical variables. Binning allowed us to leverage these algorithms effectively.</a:t>
            </a:r>
            <a:endParaRPr sz="1800">
              <a:solidFill>
                <a:schemeClr val="dk1"/>
              </a:solidFill>
              <a:latin typeface="Georgia"/>
              <a:ea typeface="Georgia"/>
              <a:cs typeface="Georgia"/>
              <a:sym typeface="Georgia"/>
            </a:endParaRPr>
          </a:p>
          <a:p>
            <a:pPr indent="0" lvl="0" marL="0" rtl="0" algn="l">
              <a:spcBef>
                <a:spcPts val="1200"/>
              </a:spcBef>
              <a:spcAft>
                <a:spcPts val="1200"/>
              </a:spcAft>
              <a:buNone/>
            </a:pPr>
            <a:r>
              <a:t/>
            </a:r>
            <a:endParaRPr/>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8" name="Google Shape;88;p17"/>
          <p:cNvPicPr preferRelativeResize="0"/>
          <p:nvPr/>
        </p:nvPicPr>
        <p:blipFill rotWithShape="1">
          <a:blip r:embed="rId3">
            <a:alphaModFix/>
          </a:blip>
          <a:srcRect b="9232" l="3268" r="3072" t="7669"/>
          <a:stretch/>
        </p:blipFill>
        <p:spPr>
          <a:xfrm>
            <a:off x="5470600" y="4041850"/>
            <a:ext cx="2412601" cy="9274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90575" y="0"/>
            <a:ext cx="8520600" cy="116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latin typeface="Georgia"/>
                <a:ea typeface="Georgia"/>
                <a:cs typeface="Georgia"/>
                <a:sym typeface="Georgia"/>
              </a:rPr>
              <a:t>Data Visualizations: </a:t>
            </a:r>
            <a:endParaRPr b="1" sz="2500">
              <a:latin typeface="Georgia"/>
              <a:ea typeface="Georgia"/>
              <a:cs typeface="Georgia"/>
              <a:sym typeface="Georgia"/>
            </a:endParaRPr>
          </a:p>
        </p:txBody>
      </p:sp>
      <p:pic>
        <p:nvPicPr>
          <p:cNvPr id="94" name="Google Shape;94;p18"/>
          <p:cNvPicPr preferRelativeResize="0"/>
          <p:nvPr/>
        </p:nvPicPr>
        <p:blipFill>
          <a:blip r:embed="rId3">
            <a:alphaModFix/>
          </a:blip>
          <a:stretch>
            <a:fillRect/>
          </a:stretch>
        </p:blipFill>
        <p:spPr>
          <a:xfrm>
            <a:off x="380575" y="1650413"/>
            <a:ext cx="4069874" cy="2899550"/>
          </a:xfrm>
          <a:prstGeom prst="rect">
            <a:avLst/>
          </a:prstGeom>
          <a:noFill/>
          <a:ln cap="flat" cmpd="sng" w="76200">
            <a:solidFill>
              <a:schemeClr val="dk1"/>
            </a:solidFill>
            <a:prstDash val="solid"/>
            <a:round/>
            <a:headEnd len="sm" w="sm" type="none"/>
            <a:tailEnd len="sm" w="sm" type="none"/>
          </a:ln>
        </p:spPr>
      </p:pic>
      <p:sp>
        <p:nvSpPr>
          <p:cNvPr id="95" name="Google Shape;95;p18"/>
          <p:cNvSpPr txBox="1"/>
          <p:nvPr/>
        </p:nvSpPr>
        <p:spPr>
          <a:xfrm>
            <a:off x="162725" y="700200"/>
            <a:ext cx="8858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Georgia"/>
                <a:ea typeface="Georgia"/>
                <a:cs typeface="Georgia"/>
                <a:sym typeface="Georgia"/>
              </a:rPr>
              <a:t>The K6 column represents the mental health score of respondents. This score is the </a:t>
            </a:r>
            <a:r>
              <a:rPr lang="en" sz="1800">
                <a:solidFill>
                  <a:schemeClr val="dk1"/>
                </a:solidFill>
                <a:latin typeface="Georgia"/>
                <a:ea typeface="Georgia"/>
                <a:cs typeface="Georgia"/>
                <a:sym typeface="Georgia"/>
              </a:rPr>
              <a:t>cumulative of a </a:t>
            </a:r>
            <a:r>
              <a:rPr lang="en" sz="1800">
                <a:solidFill>
                  <a:schemeClr val="dk1"/>
                </a:solidFill>
                <a:latin typeface="Georgia"/>
                <a:ea typeface="Georgia"/>
                <a:cs typeface="Georgia"/>
                <a:sym typeface="Georgia"/>
              </a:rPr>
              <a:t>respondent’s response to 6 different mood questions on the survey.</a:t>
            </a:r>
            <a:endParaRPr sz="1800">
              <a:solidFill>
                <a:schemeClr val="dk1"/>
              </a:solidFill>
              <a:latin typeface="Georgia"/>
              <a:ea typeface="Georgia"/>
              <a:cs typeface="Georgia"/>
              <a:sym typeface="Georgia"/>
            </a:endParaRPr>
          </a:p>
        </p:txBody>
      </p:sp>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7" name="Google Shape;97;p18"/>
          <p:cNvPicPr preferRelativeResize="0"/>
          <p:nvPr/>
        </p:nvPicPr>
        <p:blipFill>
          <a:blip r:embed="rId4">
            <a:alphaModFix/>
          </a:blip>
          <a:stretch>
            <a:fillRect/>
          </a:stretch>
        </p:blipFill>
        <p:spPr>
          <a:xfrm>
            <a:off x="4809400" y="1663575"/>
            <a:ext cx="3995476" cy="2873225"/>
          </a:xfrm>
          <a:prstGeom prst="rect">
            <a:avLst/>
          </a:prstGeom>
          <a:noFill/>
          <a:ln cap="flat" cmpd="sng" w="76200">
            <a:solidFill>
              <a:schemeClr val="dk1"/>
            </a:solidFill>
            <a:prstDash val="solid"/>
            <a:round/>
            <a:headEnd len="sm" w="sm" type="none"/>
            <a:tailEnd len="sm" w="sm" type="none"/>
          </a:ln>
        </p:spPr>
      </p:pic>
      <p:sp>
        <p:nvSpPr>
          <p:cNvPr id="98" name="Google Shape;98;p18"/>
          <p:cNvSpPr txBox="1"/>
          <p:nvPr/>
        </p:nvSpPr>
        <p:spPr>
          <a:xfrm>
            <a:off x="7393625" y="2631300"/>
            <a:ext cx="10410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Very Good</a:t>
            </a:r>
            <a:endParaRPr sz="1100">
              <a:solidFill>
                <a:schemeClr val="dk1"/>
              </a:solidFill>
            </a:endParaRPr>
          </a:p>
          <a:p>
            <a:pPr indent="0" lvl="0" marL="0" rtl="0" algn="l">
              <a:spcBef>
                <a:spcPts val="0"/>
              </a:spcBef>
              <a:spcAft>
                <a:spcPts val="0"/>
              </a:spcAft>
              <a:buNone/>
            </a:pPr>
            <a:r>
              <a:rPr lang="en" sz="1100">
                <a:solidFill>
                  <a:schemeClr val="dk1"/>
                </a:solidFill>
              </a:rPr>
              <a:t>Good</a:t>
            </a:r>
            <a:endParaRPr sz="1100">
              <a:solidFill>
                <a:schemeClr val="dk1"/>
              </a:solidFill>
            </a:endParaRPr>
          </a:p>
          <a:p>
            <a:pPr indent="0" lvl="0" marL="0" rtl="0" algn="l">
              <a:spcBef>
                <a:spcPts val="0"/>
              </a:spcBef>
              <a:spcAft>
                <a:spcPts val="0"/>
              </a:spcAft>
              <a:buNone/>
            </a:pPr>
            <a:r>
              <a:rPr lang="en" sz="1100">
                <a:solidFill>
                  <a:schemeClr val="dk1"/>
                </a:solidFill>
              </a:rPr>
              <a:t>Moderate</a:t>
            </a:r>
            <a:endParaRPr sz="1100">
              <a:solidFill>
                <a:schemeClr val="dk1"/>
              </a:solidFill>
            </a:endParaRPr>
          </a:p>
          <a:p>
            <a:pPr indent="0" lvl="0" marL="0" rtl="0" algn="l">
              <a:spcBef>
                <a:spcPts val="0"/>
              </a:spcBef>
              <a:spcAft>
                <a:spcPts val="0"/>
              </a:spcAft>
              <a:buNone/>
            </a:pPr>
            <a:r>
              <a:rPr lang="en" sz="1100">
                <a:solidFill>
                  <a:schemeClr val="dk1"/>
                </a:solidFill>
              </a:rPr>
              <a:t>Bad</a:t>
            </a:r>
            <a:endParaRPr sz="1100">
              <a:solidFill>
                <a:schemeClr val="dk1"/>
              </a:solidFill>
            </a:endParaRPr>
          </a:p>
          <a:p>
            <a:pPr indent="0" lvl="0" marL="0" rtl="0" algn="l">
              <a:spcBef>
                <a:spcPts val="0"/>
              </a:spcBef>
              <a:spcAft>
                <a:spcPts val="0"/>
              </a:spcAft>
              <a:buNone/>
            </a:pPr>
            <a:r>
              <a:rPr lang="en" sz="1100">
                <a:solidFill>
                  <a:schemeClr val="dk1"/>
                </a:solidFill>
              </a:rPr>
              <a:t>Critical</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nvSpPr>
        <p:spPr>
          <a:xfrm>
            <a:off x="150200" y="30450"/>
            <a:ext cx="8844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dk1"/>
                </a:solidFill>
                <a:latin typeface="Georgia"/>
                <a:ea typeface="Georgia"/>
                <a:cs typeface="Georgia"/>
                <a:sym typeface="Georgia"/>
              </a:rPr>
              <a:t>Correlation among several mental health indicators</a:t>
            </a:r>
            <a:endParaRPr sz="2200">
              <a:latin typeface="Georgia"/>
              <a:ea typeface="Georgia"/>
              <a:cs typeface="Georgia"/>
              <a:sym typeface="Georgia"/>
            </a:endParaRPr>
          </a:p>
        </p:txBody>
      </p:sp>
      <p:sp>
        <p:nvSpPr>
          <p:cNvPr id="104" name="Google Shape;10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5" name="Google Shape;105;p19"/>
          <p:cNvPicPr preferRelativeResize="0"/>
          <p:nvPr/>
        </p:nvPicPr>
        <p:blipFill>
          <a:blip r:embed="rId3">
            <a:alphaModFix/>
          </a:blip>
          <a:stretch>
            <a:fillRect/>
          </a:stretch>
        </p:blipFill>
        <p:spPr>
          <a:xfrm>
            <a:off x="2336151" y="749300"/>
            <a:ext cx="4471699" cy="3954450"/>
          </a:xfrm>
          <a:prstGeom prst="rect">
            <a:avLst/>
          </a:prstGeom>
          <a:noFill/>
          <a:ln cap="flat" cmpd="sng" w="76200">
            <a:solidFill>
              <a:schemeClr val="dk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0"/>
          <p:cNvPicPr preferRelativeResize="0"/>
          <p:nvPr/>
        </p:nvPicPr>
        <p:blipFill>
          <a:blip r:embed="rId3">
            <a:alphaModFix/>
          </a:blip>
          <a:stretch>
            <a:fillRect/>
          </a:stretch>
        </p:blipFill>
        <p:spPr>
          <a:xfrm>
            <a:off x="855025" y="912800"/>
            <a:ext cx="7178850" cy="3912000"/>
          </a:xfrm>
          <a:prstGeom prst="rect">
            <a:avLst/>
          </a:prstGeom>
          <a:noFill/>
          <a:ln cap="flat" cmpd="sng" w="76200">
            <a:solidFill>
              <a:schemeClr val="dk1"/>
            </a:solidFill>
            <a:prstDash val="solid"/>
            <a:round/>
            <a:headEnd len="sm" w="sm" type="none"/>
            <a:tailEnd len="sm" w="sm" type="none"/>
          </a:ln>
        </p:spPr>
      </p:pic>
      <p:sp>
        <p:nvSpPr>
          <p:cNvPr id="111" name="Google Shape;111;p20"/>
          <p:cNvSpPr txBox="1"/>
          <p:nvPr/>
        </p:nvSpPr>
        <p:spPr>
          <a:xfrm>
            <a:off x="2112150" y="4232775"/>
            <a:ext cx="4919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highlight>
                  <a:schemeClr val="lt1"/>
                </a:highlight>
              </a:rPr>
              <a:t>21 - 44                               45 - 64                                  65+  </a:t>
            </a:r>
            <a:endParaRPr b="1" sz="1300">
              <a:solidFill>
                <a:schemeClr val="dk1"/>
              </a:solidFill>
              <a:highlight>
                <a:schemeClr val="lt1"/>
              </a:highlight>
            </a:endParaRPr>
          </a:p>
        </p:txBody>
      </p:sp>
      <p:sp>
        <p:nvSpPr>
          <p:cNvPr id="112" name="Google Shape;112;p20"/>
          <p:cNvSpPr txBox="1"/>
          <p:nvPr/>
        </p:nvSpPr>
        <p:spPr>
          <a:xfrm>
            <a:off x="937800" y="0"/>
            <a:ext cx="72684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dk1"/>
                </a:solidFill>
                <a:latin typeface="Georgia"/>
                <a:ea typeface="Georgia"/>
                <a:cs typeface="Georgia"/>
                <a:sym typeface="Georgia"/>
              </a:rPr>
              <a:t>Age Distribution K6: </a:t>
            </a:r>
            <a:endParaRPr sz="2500">
              <a:latin typeface="Georgia"/>
              <a:ea typeface="Georgia"/>
              <a:cs typeface="Georgia"/>
              <a:sym typeface="Georgia"/>
            </a:endParaRPr>
          </a:p>
        </p:txBody>
      </p:sp>
      <p:sp>
        <p:nvSpPr>
          <p:cNvPr id="113" name="Google Shape;11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4" name="Google Shape;114;p20"/>
          <p:cNvSpPr txBox="1"/>
          <p:nvPr/>
        </p:nvSpPr>
        <p:spPr>
          <a:xfrm>
            <a:off x="6450075" y="2176525"/>
            <a:ext cx="1138200" cy="12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chemeClr val="lt1"/>
                </a:highlight>
              </a:rPr>
              <a:t>Very Good</a:t>
            </a:r>
            <a:endParaRPr b="1">
              <a:solidFill>
                <a:schemeClr val="dk1"/>
              </a:solidFill>
              <a:highlight>
                <a:schemeClr val="lt1"/>
              </a:highlight>
            </a:endParaRPr>
          </a:p>
          <a:p>
            <a:pPr indent="0" lvl="0" marL="0" rtl="0" algn="l">
              <a:spcBef>
                <a:spcPts val="0"/>
              </a:spcBef>
              <a:spcAft>
                <a:spcPts val="0"/>
              </a:spcAft>
              <a:buNone/>
            </a:pPr>
            <a:r>
              <a:rPr b="1" lang="en">
                <a:solidFill>
                  <a:schemeClr val="dk1"/>
                </a:solidFill>
                <a:highlight>
                  <a:schemeClr val="lt1"/>
                </a:highlight>
              </a:rPr>
              <a:t>Good</a:t>
            </a:r>
            <a:endParaRPr b="1">
              <a:solidFill>
                <a:schemeClr val="dk1"/>
              </a:solidFill>
              <a:highlight>
                <a:schemeClr val="lt1"/>
              </a:highlight>
            </a:endParaRPr>
          </a:p>
          <a:p>
            <a:pPr indent="0" lvl="0" marL="0" rtl="0" algn="l">
              <a:spcBef>
                <a:spcPts val="0"/>
              </a:spcBef>
              <a:spcAft>
                <a:spcPts val="0"/>
              </a:spcAft>
              <a:buNone/>
            </a:pPr>
            <a:r>
              <a:rPr b="1" lang="en">
                <a:solidFill>
                  <a:schemeClr val="dk1"/>
                </a:solidFill>
                <a:highlight>
                  <a:schemeClr val="lt1"/>
                </a:highlight>
              </a:rPr>
              <a:t>Moderate</a:t>
            </a:r>
            <a:endParaRPr b="1">
              <a:solidFill>
                <a:schemeClr val="dk1"/>
              </a:solidFill>
              <a:highlight>
                <a:schemeClr val="lt1"/>
              </a:highlight>
            </a:endParaRPr>
          </a:p>
          <a:p>
            <a:pPr indent="0" lvl="0" marL="0" rtl="0" algn="l">
              <a:spcBef>
                <a:spcPts val="0"/>
              </a:spcBef>
              <a:spcAft>
                <a:spcPts val="0"/>
              </a:spcAft>
              <a:buNone/>
            </a:pPr>
            <a:r>
              <a:rPr b="1" lang="en">
                <a:solidFill>
                  <a:schemeClr val="dk1"/>
                </a:solidFill>
                <a:highlight>
                  <a:schemeClr val="lt1"/>
                </a:highlight>
              </a:rPr>
              <a:t>Bad</a:t>
            </a:r>
            <a:endParaRPr b="1">
              <a:solidFill>
                <a:schemeClr val="dk1"/>
              </a:solidFill>
              <a:highlight>
                <a:schemeClr val="lt1"/>
              </a:highlight>
            </a:endParaRPr>
          </a:p>
          <a:p>
            <a:pPr indent="0" lvl="0" marL="0" rtl="0" algn="l">
              <a:spcBef>
                <a:spcPts val="0"/>
              </a:spcBef>
              <a:spcAft>
                <a:spcPts val="0"/>
              </a:spcAft>
              <a:buNone/>
            </a:pPr>
            <a:r>
              <a:rPr b="1" lang="en">
                <a:solidFill>
                  <a:schemeClr val="dk1"/>
                </a:solidFill>
                <a:highlight>
                  <a:schemeClr val="lt1"/>
                </a:highlight>
              </a:rPr>
              <a:t>Critical</a:t>
            </a:r>
            <a:endParaRPr b="1">
              <a:solidFill>
                <a:schemeClr val="dk1"/>
              </a:solidFill>
              <a:highlight>
                <a:schemeClr val="lt1"/>
              </a:highlight>
            </a:endParaRPr>
          </a:p>
        </p:txBody>
      </p:sp>
      <p:sp>
        <p:nvSpPr>
          <p:cNvPr id="115" name="Google Shape;115;p20"/>
          <p:cNvSpPr txBox="1"/>
          <p:nvPr/>
        </p:nvSpPr>
        <p:spPr>
          <a:xfrm>
            <a:off x="1984600" y="885225"/>
            <a:ext cx="4919700" cy="3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highlight>
                  <a:schemeClr val="lt1"/>
                </a:highlight>
              </a:rPr>
              <a:t>nbahksbkalhjsblkjbsdasdfasdfadsfasdfasdfads</a:t>
            </a:r>
            <a:endParaRPr sz="1800">
              <a:solidFill>
                <a:schemeClr val="lt1"/>
              </a:solidFill>
              <a:highlight>
                <a:schemeClr val="lt1"/>
              </a:highlight>
            </a:endParaRPr>
          </a:p>
        </p:txBody>
      </p:sp>
      <p:sp>
        <p:nvSpPr>
          <p:cNvPr id="116" name="Google Shape;116;p20"/>
          <p:cNvSpPr txBox="1"/>
          <p:nvPr/>
        </p:nvSpPr>
        <p:spPr>
          <a:xfrm>
            <a:off x="2592700" y="885225"/>
            <a:ext cx="37035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Distribution of K6 and Age Groups</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Data Pre-processing: </a:t>
            </a:r>
            <a:endParaRPr b="1">
              <a:latin typeface="Georgia"/>
              <a:ea typeface="Georgia"/>
              <a:cs typeface="Georgia"/>
              <a:sym typeface="Georgia"/>
            </a:endParaRPr>
          </a:p>
        </p:txBody>
      </p:sp>
      <p:sp>
        <p:nvSpPr>
          <p:cNvPr id="122" name="Google Shape;12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Removal of column variables that consist of more than 5% of missing values</a:t>
            </a:r>
            <a:endParaRPr>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Removal of metadata columns</a:t>
            </a:r>
            <a:endParaRPr>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Data </a:t>
            </a:r>
            <a:r>
              <a:rPr lang="en">
                <a:solidFill>
                  <a:schemeClr val="dk1"/>
                </a:solidFill>
                <a:latin typeface="Georgia"/>
                <a:ea typeface="Georgia"/>
                <a:cs typeface="Georgia"/>
                <a:sym typeface="Georgia"/>
              </a:rPr>
              <a:t>imputation for remaining cols with missing data:</a:t>
            </a:r>
            <a:endParaRPr>
              <a:solidFill>
                <a:schemeClr val="dk1"/>
              </a:solidFill>
              <a:latin typeface="Georgia"/>
              <a:ea typeface="Georgia"/>
              <a:cs typeface="Georgia"/>
              <a:sym typeface="Georgia"/>
            </a:endParaRPr>
          </a:p>
          <a:p>
            <a:pPr indent="-317500" lvl="1" marL="914400" rtl="0" algn="l">
              <a:spcBef>
                <a:spcPts val="0"/>
              </a:spcBef>
              <a:spcAft>
                <a:spcPts val="0"/>
              </a:spcAft>
              <a:buClr>
                <a:schemeClr val="dk1"/>
              </a:buClr>
              <a:buSzPts val="1400"/>
              <a:buFont typeface="Georgia"/>
              <a:buChar char="○"/>
            </a:pPr>
            <a:r>
              <a:rPr lang="en">
                <a:solidFill>
                  <a:schemeClr val="dk1"/>
                </a:solidFill>
                <a:latin typeface="Georgia"/>
                <a:ea typeface="Georgia"/>
                <a:cs typeface="Georgia"/>
                <a:sym typeface="Georgia"/>
              </a:rPr>
              <a:t>Column median for continuous columns</a:t>
            </a:r>
            <a:endParaRPr>
              <a:solidFill>
                <a:schemeClr val="dk1"/>
              </a:solidFill>
              <a:latin typeface="Georgia"/>
              <a:ea typeface="Georgia"/>
              <a:cs typeface="Georgia"/>
              <a:sym typeface="Georgia"/>
            </a:endParaRPr>
          </a:p>
          <a:p>
            <a:pPr indent="-317500" lvl="1" marL="914400" rtl="0" algn="l">
              <a:spcBef>
                <a:spcPts val="0"/>
              </a:spcBef>
              <a:spcAft>
                <a:spcPts val="0"/>
              </a:spcAft>
              <a:buClr>
                <a:schemeClr val="dk1"/>
              </a:buClr>
              <a:buSzPts val="1400"/>
              <a:buFont typeface="Georgia"/>
              <a:buChar char="○"/>
            </a:pPr>
            <a:r>
              <a:rPr lang="en">
                <a:solidFill>
                  <a:schemeClr val="dk1"/>
                </a:solidFill>
                <a:latin typeface="Georgia"/>
                <a:ea typeface="Georgia"/>
                <a:cs typeface="Georgia"/>
                <a:sym typeface="Georgia"/>
              </a:rPr>
              <a:t>Column mode for the remaining categorical columns</a:t>
            </a:r>
            <a:endParaRPr>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Classification of k6 scores into 5 classes each of equal interval length</a:t>
            </a:r>
            <a:endParaRPr>
              <a:solidFill>
                <a:schemeClr val="dk1"/>
              </a:solidFill>
              <a:latin typeface="Georgia"/>
              <a:ea typeface="Georgia"/>
              <a:cs typeface="Georgia"/>
              <a:sym typeface="Georgia"/>
            </a:endParaRPr>
          </a:p>
        </p:txBody>
      </p:sp>
      <p:sp>
        <p:nvSpPr>
          <p:cNvPr id="123" name="Google Shape;12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