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5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9414-F952-40FB-AC31-C2672A53C2AF}"/>
              </a:ext>
            </a:extLst>
          </p:cNvPr>
          <p:cNvSpPr>
            <a:spLocks noGrp="1"/>
          </p:cNvSpPr>
          <p:nvPr>
            <p:ph type="ctrTitle"/>
          </p:nvPr>
        </p:nvSpPr>
        <p:spPr/>
        <p:txBody>
          <a:bodyPr/>
          <a:lstStyle/>
          <a:p>
            <a:pPr algn="ctr"/>
            <a:r>
              <a:rPr lang="en-US" sz="5400" dirty="0"/>
              <a:t>DIABETES PREDICTION</a:t>
            </a:r>
            <a:br>
              <a:rPr lang="en-US" sz="5400" dirty="0"/>
            </a:br>
            <a:br>
              <a:rPr lang="en-US" sz="5400" dirty="0"/>
            </a:br>
            <a:r>
              <a:rPr lang="en-US" sz="5400" dirty="0"/>
              <a:t>(PSYLIQ-ASSESSMENT PROJECT</a:t>
            </a:r>
          </a:p>
        </p:txBody>
      </p:sp>
      <p:sp>
        <p:nvSpPr>
          <p:cNvPr id="3" name="Subtitle 2">
            <a:extLst>
              <a:ext uri="{FF2B5EF4-FFF2-40B4-BE49-F238E27FC236}">
                <a16:creationId xmlns:a16="http://schemas.microsoft.com/office/drawing/2014/main" id="{6E185228-6DEE-4061-A03D-CF445072C527}"/>
              </a:ext>
            </a:extLst>
          </p:cNvPr>
          <p:cNvSpPr>
            <a:spLocks noGrp="1"/>
          </p:cNvSpPr>
          <p:nvPr>
            <p:ph type="subTitle" idx="1"/>
          </p:nvPr>
        </p:nvSpPr>
        <p:spPr>
          <a:xfrm>
            <a:off x="1154955" y="5037878"/>
            <a:ext cx="8825658" cy="861420"/>
          </a:xfrm>
        </p:spPr>
        <p:txBody>
          <a:bodyPr/>
          <a:lstStyle/>
          <a:p>
            <a:pPr algn="ctr"/>
            <a:r>
              <a:rPr lang="en-US" dirty="0"/>
              <a:t>BY </a:t>
            </a:r>
          </a:p>
          <a:p>
            <a:pPr algn="ctr"/>
            <a:r>
              <a:rPr lang="en-US" dirty="0"/>
              <a:t>TOYINBO STEPHEN OLUDAYO</a:t>
            </a:r>
          </a:p>
        </p:txBody>
      </p:sp>
      <p:pic>
        <p:nvPicPr>
          <p:cNvPr id="5" name="Picture 4">
            <a:extLst>
              <a:ext uri="{FF2B5EF4-FFF2-40B4-BE49-F238E27FC236}">
                <a16:creationId xmlns:a16="http://schemas.microsoft.com/office/drawing/2014/main" id="{C85CA573-D3C2-4F28-A11A-D91D41D26085}"/>
              </a:ext>
            </a:extLst>
          </p:cNvPr>
          <p:cNvPicPr>
            <a:picLocks noChangeAspect="1"/>
          </p:cNvPicPr>
          <p:nvPr/>
        </p:nvPicPr>
        <p:blipFill>
          <a:blip r:embed="rId2"/>
          <a:stretch>
            <a:fillRect/>
          </a:stretch>
        </p:blipFill>
        <p:spPr>
          <a:xfrm>
            <a:off x="187887" y="-327213"/>
            <a:ext cx="1934135" cy="1934135"/>
          </a:xfrm>
          <a:prstGeom prst="rect">
            <a:avLst/>
          </a:prstGeom>
        </p:spPr>
      </p:pic>
    </p:spTree>
    <p:extLst>
      <p:ext uri="{BB962C8B-B14F-4D97-AF65-F5344CB8AC3E}">
        <p14:creationId xmlns:p14="http://schemas.microsoft.com/office/powerpoint/2010/main" val="401227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553F-B456-40B0-B9C0-6957F6C3E357}"/>
              </a:ext>
            </a:extLst>
          </p:cNvPr>
          <p:cNvSpPr>
            <a:spLocks noGrp="1"/>
          </p:cNvSpPr>
          <p:nvPr>
            <p:ph type="title"/>
          </p:nvPr>
        </p:nvSpPr>
        <p:spPr>
          <a:xfrm>
            <a:off x="965088" y="1149151"/>
            <a:ext cx="9404723" cy="1400530"/>
          </a:xfrm>
        </p:spPr>
        <p:txBody>
          <a:bodyPr/>
          <a:lstStyle/>
          <a:p>
            <a:r>
              <a:rPr lang="en-US" sz="2800" dirty="0"/>
              <a:t>Find the patient with the highest HbA1c level and the patient with the lowest HbA1clevel.</a:t>
            </a:r>
          </a:p>
        </p:txBody>
      </p:sp>
      <p:pic>
        <p:nvPicPr>
          <p:cNvPr id="5" name="Content Placeholder 4">
            <a:extLst>
              <a:ext uri="{FF2B5EF4-FFF2-40B4-BE49-F238E27FC236}">
                <a16:creationId xmlns:a16="http://schemas.microsoft.com/office/drawing/2014/main" id="{9323E90C-965A-47B0-A128-A64F3A82DAD8}"/>
              </a:ext>
            </a:extLst>
          </p:cNvPr>
          <p:cNvPicPr>
            <a:picLocks noGrp="1" noChangeAspect="1"/>
          </p:cNvPicPr>
          <p:nvPr>
            <p:ph idx="1"/>
          </p:nvPr>
        </p:nvPicPr>
        <p:blipFill>
          <a:blip r:embed="rId2"/>
          <a:stretch>
            <a:fillRect/>
          </a:stretch>
        </p:blipFill>
        <p:spPr>
          <a:xfrm>
            <a:off x="1103313" y="2482008"/>
            <a:ext cx="8947150" cy="3337021"/>
          </a:xfrm>
        </p:spPr>
      </p:pic>
      <p:pic>
        <p:nvPicPr>
          <p:cNvPr id="4" name="Picture 3">
            <a:extLst>
              <a:ext uri="{FF2B5EF4-FFF2-40B4-BE49-F238E27FC236}">
                <a16:creationId xmlns:a16="http://schemas.microsoft.com/office/drawing/2014/main" id="{636793BA-EE4E-46BF-907C-4E9F2342541F}"/>
              </a:ext>
            </a:extLst>
          </p:cNvPr>
          <p:cNvPicPr>
            <a:picLocks noChangeAspect="1"/>
          </p:cNvPicPr>
          <p:nvPr/>
        </p:nvPicPr>
        <p:blipFill>
          <a:blip r:embed="rId3"/>
          <a:stretch>
            <a:fillRect/>
          </a:stretch>
        </p:blipFill>
        <p:spPr>
          <a:xfrm>
            <a:off x="8313216" y="4074406"/>
            <a:ext cx="1934135" cy="1934135"/>
          </a:xfrm>
          <a:prstGeom prst="rect">
            <a:avLst/>
          </a:prstGeom>
        </p:spPr>
      </p:pic>
    </p:spTree>
    <p:extLst>
      <p:ext uri="{BB962C8B-B14F-4D97-AF65-F5344CB8AC3E}">
        <p14:creationId xmlns:p14="http://schemas.microsoft.com/office/powerpoint/2010/main" val="321424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7601-6915-4CEE-B16F-C9AF1928CBE2}"/>
              </a:ext>
            </a:extLst>
          </p:cNvPr>
          <p:cNvSpPr>
            <a:spLocks noGrp="1"/>
          </p:cNvSpPr>
          <p:nvPr>
            <p:ph type="title"/>
          </p:nvPr>
        </p:nvSpPr>
        <p:spPr>
          <a:xfrm>
            <a:off x="1039516" y="1312644"/>
            <a:ext cx="9404723" cy="1400530"/>
          </a:xfrm>
        </p:spPr>
        <p:txBody>
          <a:bodyPr/>
          <a:lstStyle/>
          <a:p>
            <a:r>
              <a:rPr lang="en-US" sz="2800" dirty="0"/>
              <a:t>Calculate the age of patients in years (assuming the current date as of now).</a:t>
            </a:r>
          </a:p>
        </p:txBody>
      </p:sp>
      <p:pic>
        <p:nvPicPr>
          <p:cNvPr id="5" name="Content Placeholder 4">
            <a:extLst>
              <a:ext uri="{FF2B5EF4-FFF2-40B4-BE49-F238E27FC236}">
                <a16:creationId xmlns:a16="http://schemas.microsoft.com/office/drawing/2014/main" id="{FE5FF16A-F2B1-40D5-9E90-F4E93BD7BE99}"/>
              </a:ext>
            </a:extLst>
          </p:cNvPr>
          <p:cNvPicPr>
            <a:picLocks noGrp="1" noChangeAspect="1"/>
          </p:cNvPicPr>
          <p:nvPr>
            <p:ph idx="1"/>
          </p:nvPr>
        </p:nvPicPr>
        <p:blipFill>
          <a:blip r:embed="rId2"/>
          <a:stretch>
            <a:fillRect/>
          </a:stretch>
        </p:blipFill>
        <p:spPr>
          <a:xfrm>
            <a:off x="1103313" y="2713174"/>
            <a:ext cx="8947150" cy="2874689"/>
          </a:xfrm>
        </p:spPr>
      </p:pic>
      <p:pic>
        <p:nvPicPr>
          <p:cNvPr id="4" name="Picture 3">
            <a:extLst>
              <a:ext uri="{FF2B5EF4-FFF2-40B4-BE49-F238E27FC236}">
                <a16:creationId xmlns:a16="http://schemas.microsoft.com/office/drawing/2014/main" id="{6332F2AD-F0FC-4EB7-A7E1-4792B4BCD3B3}"/>
              </a:ext>
            </a:extLst>
          </p:cNvPr>
          <p:cNvPicPr>
            <a:picLocks noChangeAspect="1"/>
          </p:cNvPicPr>
          <p:nvPr/>
        </p:nvPicPr>
        <p:blipFill>
          <a:blip r:embed="rId3"/>
          <a:stretch>
            <a:fillRect/>
          </a:stretch>
        </p:blipFill>
        <p:spPr>
          <a:xfrm>
            <a:off x="8313216" y="4074406"/>
            <a:ext cx="1934135" cy="1934135"/>
          </a:xfrm>
          <a:prstGeom prst="rect">
            <a:avLst/>
          </a:prstGeom>
        </p:spPr>
      </p:pic>
    </p:spTree>
    <p:extLst>
      <p:ext uri="{BB962C8B-B14F-4D97-AF65-F5344CB8AC3E}">
        <p14:creationId xmlns:p14="http://schemas.microsoft.com/office/powerpoint/2010/main" val="355536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F008-57AB-42E8-9233-6059F3692993}"/>
              </a:ext>
            </a:extLst>
          </p:cNvPr>
          <p:cNvSpPr>
            <a:spLocks noGrp="1"/>
          </p:cNvSpPr>
          <p:nvPr>
            <p:ph type="title"/>
          </p:nvPr>
        </p:nvSpPr>
        <p:spPr>
          <a:xfrm>
            <a:off x="1103313" y="1234211"/>
            <a:ext cx="9404723" cy="1400530"/>
          </a:xfrm>
        </p:spPr>
        <p:txBody>
          <a:bodyPr/>
          <a:lstStyle/>
          <a:p>
            <a:r>
              <a:rPr lang="en-US" sz="2800" dirty="0"/>
              <a:t>Rank patients by blood glucose level within each gender group.</a:t>
            </a:r>
          </a:p>
        </p:txBody>
      </p:sp>
      <p:pic>
        <p:nvPicPr>
          <p:cNvPr id="5" name="Content Placeholder 4">
            <a:extLst>
              <a:ext uri="{FF2B5EF4-FFF2-40B4-BE49-F238E27FC236}">
                <a16:creationId xmlns:a16="http://schemas.microsoft.com/office/drawing/2014/main" id="{8C6693FB-BCFA-4545-9745-6E44CF8ACD3C}"/>
              </a:ext>
            </a:extLst>
          </p:cNvPr>
          <p:cNvPicPr>
            <a:picLocks noGrp="1" noChangeAspect="1"/>
          </p:cNvPicPr>
          <p:nvPr>
            <p:ph idx="1"/>
          </p:nvPr>
        </p:nvPicPr>
        <p:blipFill>
          <a:blip r:embed="rId2"/>
          <a:stretch>
            <a:fillRect/>
          </a:stretch>
        </p:blipFill>
        <p:spPr>
          <a:xfrm>
            <a:off x="1103313" y="2381309"/>
            <a:ext cx="8947150" cy="3538420"/>
          </a:xfrm>
        </p:spPr>
      </p:pic>
      <p:pic>
        <p:nvPicPr>
          <p:cNvPr id="4" name="Picture 3">
            <a:extLst>
              <a:ext uri="{FF2B5EF4-FFF2-40B4-BE49-F238E27FC236}">
                <a16:creationId xmlns:a16="http://schemas.microsoft.com/office/drawing/2014/main" id="{B79F30CE-D846-4B12-A5D8-176026712A84}"/>
              </a:ext>
            </a:extLst>
          </p:cNvPr>
          <p:cNvPicPr>
            <a:picLocks noChangeAspect="1"/>
          </p:cNvPicPr>
          <p:nvPr/>
        </p:nvPicPr>
        <p:blipFill>
          <a:blip r:embed="rId3"/>
          <a:stretch>
            <a:fillRect/>
          </a:stretch>
        </p:blipFill>
        <p:spPr>
          <a:xfrm>
            <a:off x="8474580" y="4437477"/>
            <a:ext cx="1934135" cy="1934135"/>
          </a:xfrm>
          <a:prstGeom prst="rect">
            <a:avLst/>
          </a:prstGeom>
        </p:spPr>
      </p:pic>
    </p:spTree>
    <p:extLst>
      <p:ext uri="{BB962C8B-B14F-4D97-AF65-F5344CB8AC3E}">
        <p14:creationId xmlns:p14="http://schemas.microsoft.com/office/powerpoint/2010/main" val="303023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E77C17-D486-4614-A8E1-A7C645B0BD2A}"/>
              </a:ext>
            </a:extLst>
          </p:cNvPr>
          <p:cNvPicPr>
            <a:picLocks noGrp="1" noChangeAspect="1"/>
          </p:cNvPicPr>
          <p:nvPr>
            <p:ph idx="1"/>
          </p:nvPr>
        </p:nvPicPr>
        <p:blipFill>
          <a:blip r:embed="rId2"/>
          <a:stretch>
            <a:fillRect/>
          </a:stretch>
        </p:blipFill>
        <p:spPr>
          <a:xfrm>
            <a:off x="996987" y="1366284"/>
            <a:ext cx="8947150" cy="3976577"/>
          </a:xfrm>
        </p:spPr>
      </p:pic>
      <p:pic>
        <p:nvPicPr>
          <p:cNvPr id="3" name="Picture 2">
            <a:extLst>
              <a:ext uri="{FF2B5EF4-FFF2-40B4-BE49-F238E27FC236}">
                <a16:creationId xmlns:a16="http://schemas.microsoft.com/office/drawing/2014/main" id="{67C42D64-E8D0-4C31-9ADB-E5889E7ADA67}"/>
              </a:ext>
            </a:extLst>
          </p:cNvPr>
          <p:cNvPicPr>
            <a:picLocks noChangeAspect="1"/>
          </p:cNvPicPr>
          <p:nvPr/>
        </p:nvPicPr>
        <p:blipFill>
          <a:blip r:embed="rId3"/>
          <a:stretch>
            <a:fillRect/>
          </a:stretch>
        </p:blipFill>
        <p:spPr>
          <a:xfrm>
            <a:off x="8232534" y="3926489"/>
            <a:ext cx="1934135" cy="1934135"/>
          </a:xfrm>
          <a:prstGeom prst="rect">
            <a:avLst/>
          </a:prstGeom>
        </p:spPr>
      </p:pic>
    </p:spTree>
    <p:extLst>
      <p:ext uri="{BB962C8B-B14F-4D97-AF65-F5344CB8AC3E}">
        <p14:creationId xmlns:p14="http://schemas.microsoft.com/office/powerpoint/2010/main" val="255954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FE55-0307-4C83-BBEE-FF74CA407051}"/>
              </a:ext>
            </a:extLst>
          </p:cNvPr>
          <p:cNvSpPr>
            <a:spLocks noGrp="1"/>
          </p:cNvSpPr>
          <p:nvPr>
            <p:ph type="title"/>
          </p:nvPr>
        </p:nvSpPr>
        <p:spPr>
          <a:xfrm>
            <a:off x="1103313" y="1244844"/>
            <a:ext cx="9404723" cy="1400530"/>
          </a:xfrm>
        </p:spPr>
        <p:txBody>
          <a:bodyPr/>
          <a:lstStyle/>
          <a:p>
            <a:r>
              <a:rPr lang="en-US" sz="2800" dirty="0"/>
              <a:t>Find patients who have hypertension but not diabetes using the EXCEPT operator.</a:t>
            </a:r>
          </a:p>
        </p:txBody>
      </p:sp>
      <p:pic>
        <p:nvPicPr>
          <p:cNvPr id="5" name="Content Placeholder 4">
            <a:extLst>
              <a:ext uri="{FF2B5EF4-FFF2-40B4-BE49-F238E27FC236}">
                <a16:creationId xmlns:a16="http://schemas.microsoft.com/office/drawing/2014/main" id="{3723EDB3-8ED7-4821-A00A-7CD1C7A19055}"/>
              </a:ext>
            </a:extLst>
          </p:cNvPr>
          <p:cNvPicPr>
            <a:picLocks noGrp="1" noChangeAspect="1"/>
          </p:cNvPicPr>
          <p:nvPr>
            <p:ph idx="1"/>
          </p:nvPr>
        </p:nvPicPr>
        <p:blipFill>
          <a:blip r:embed="rId2"/>
          <a:stretch>
            <a:fillRect/>
          </a:stretch>
        </p:blipFill>
        <p:spPr>
          <a:xfrm>
            <a:off x="1103313" y="2450804"/>
            <a:ext cx="8947150" cy="3636335"/>
          </a:xfrm>
        </p:spPr>
      </p:pic>
    </p:spTree>
    <p:extLst>
      <p:ext uri="{BB962C8B-B14F-4D97-AF65-F5344CB8AC3E}">
        <p14:creationId xmlns:p14="http://schemas.microsoft.com/office/powerpoint/2010/main" val="319125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300C-4656-4D78-8948-4858C832D226}"/>
              </a:ext>
            </a:extLst>
          </p:cNvPr>
          <p:cNvSpPr>
            <a:spLocks noGrp="1"/>
          </p:cNvSpPr>
          <p:nvPr>
            <p:ph type="title"/>
          </p:nvPr>
        </p:nvSpPr>
        <p:spPr>
          <a:xfrm>
            <a:off x="1050148" y="1223579"/>
            <a:ext cx="9404723" cy="1062422"/>
          </a:xfrm>
        </p:spPr>
        <p:txBody>
          <a:bodyPr/>
          <a:lstStyle/>
          <a:p>
            <a:r>
              <a:rPr lang="en-US" sz="2800" dirty="0"/>
              <a:t>Create a view that displays the </a:t>
            </a:r>
            <a:r>
              <a:rPr lang="en-US" sz="2800" dirty="0" err="1"/>
              <a:t>Patient_ids</a:t>
            </a:r>
            <a:r>
              <a:rPr lang="en-US" sz="2800" dirty="0"/>
              <a:t>, ages, and BMI of patients.</a:t>
            </a:r>
          </a:p>
        </p:txBody>
      </p:sp>
      <p:pic>
        <p:nvPicPr>
          <p:cNvPr id="5" name="Content Placeholder 4">
            <a:extLst>
              <a:ext uri="{FF2B5EF4-FFF2-40B4-BE49-F238E27FC236}">
                <a16:creationId xmlns:a16="http://schemas.microsoft.com/office/drawing/2014/main" id="{C43CDA59-A93F-4519-918B-18B6418C8A9C}"/>
              </a:ext>
            </a:extLst>
          </p:cNvPr>
          <p:cNvPicPr>
            <a:picLocks noGrp="1" noChangeAspect="1"/>
          </p:cNvPicPr>
          <p:nvPr>
            <p:ph idx="1"/>
          </p:nvPr>
        </p:nvPicPr>
        <p:blipFill>
          <a:blip r:embed="rId2"/>
          <a:stretch>
            <a:fillRect/>
          </a:stretch>
        </p:blipFill>
        <p:spPr>
          <a:xfrm>
            <a:off x="1103313" y="2391396"/>
            <a:ext cx="8947150" cy="3518246"/>
          </a:xfrm>
        </p:spPr>
      </p:pic>
    </p:spTree>
    <p:extLst>
      <p:ext uri="{BB962C8B-B14F-4D97-AF65-F5344CB8AC3E}">
        <p14:creationId xmlns:p14="http://schemas.microsoft.com/office/powerpoint/2010/main" val="343773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6FCF-3E18-435C-B1B6-6C526838FDFE}"/>
              </a:ext>
            </a:extLst>
          </p:cNvPr>
          <p:cNvSpPr>
            <a:spLocks noGrp="1"/>
          </p:cNvSpPr>
          <p:nvPr>
            <p:ph type="title"/>
          </p:nvPr>
        </p:nvSpPr>
        <p:spPr>
          <a:xfrm>
            <a:off x="741805" y="1042824"/>
            <a:ext cx="9404723" cy="902934"/>
          </a:xfrm>
        </p:spPr>
        <p:txBody>
          <a:bodyPr/>
          <a:lstStyle/>
          <a:p>
            <a:r>
              <a:rPr lang="en-US" sz="1800" dirty="0"/>
              <a:t>Suggest improvements in the database schema to reduce data redundancy and improve data integrity</a:t>
            </a:r>
            <a:endParaRPr lang="en-US" sz="3600" dirty="0"/>
          </a:p>
        </p:txBody>
      </p:sp>
      <p:sp>
        <p:nvSpPr>
          <p:cNvPr id="3" name="Content Placeholder 2">
            <a:extLst>
              <a:ext uri="{FF2B5EF4-FFF2-40B4-BE49-F238E27FC236}">
                <a16:creationId xmlns:a16="http://schemas.microsoft.com/office/drawing/2014/main" id="{2841F281-15C5-4BD6-89F4-E057D7BE77FC}"/>
              </a:ext>
            </a:extLst>
          </p:cNvPr>
          <p:cNvSpPr>
            <a:spLocks noGrp="1"/>
          </p:cNvSpPr>
          <p:nvPr>
            <p:ph idx="1"/>
          </p:nvPr>
        </p:nvSpPr>
        <p:spPr>
          <a:xfrm>
            <a:off x="741805" y="2292150"/>
            <a:ext cx="8946541" cy="4195481"/>
          </a:xfrm>
        </p:spPr>
        <p:txBody>
          <a:bodyPr/>
          <a:lstStyle/>
          <a:p>
            <a:r>
              <a:rPr lang="en-US" dirty="0"/>
              <a:t>My observation regarding the dataset is in respect to the values in which patients with hypertension, heart disease and diabetes are interpreted. The values should have been represented with either A yes or No to enhance easy interpretation and understanding of the dataset. </a:t>
            </a:r>
          </a:p>
          <a:p>
            <a:r>
              <a:rPr lang="en-US" dirty="0"/>
              <a:t>The tables can also be broken down into different table. For example, we can have a table for Employees, table for patients, and one for medical history. By doing this, we can avoid repetition of information like employee names or patient names and we can link the tables using a unique id. This way, we can access and analyze the data without redundancy.</a:t>
            </a:r>
          </a:p>
          <a:p>
            <a:endParaRPr lang="en-US" dirty="0"/>
          </a:p>
        </p:txBody>
      </p:sp>
      <p:pic>
        <p:nvPicPr>
          <p:cNvPr id="4" name="Picture 3">
            <a:extLst>
              <a:ext uri="{FF2B5EF4-FFF2-40B4-BE49-F238E27FC236}">
                <a16:creationId xmlns:a16="http://schemas.microsoft.com/office/drawing/2014/main" id="{31CBE062-3685-4099-80A3-AC863ACBCC78}"/>
              </a:ext>
            </a:extLst>
          </p:cNvPr>
          <p:cNvPicPr>
            <a:picLocks noChangeAspect="1"/>
          </p:cNvPicPr>
          <p:nvPr/>
        </p:nvPicPr>
        <p:blipFill>
          <a:blip r:embed="rId2"/>
          <a:stretch>
            <a:fillRect/>
          </a:stretch>
        </p:blipFill>
        <p:spPr>
          <a:xfrm>
            <a:off x="9953757" y="4848108"/>
            <a:ext cx="1934135" cy="1934135"/>
          </a:xfrm>
          <a:prstGeom prst="rect">
            <a:avLst/>
          </a:prstGeom>
        </p:spPr>
      </p:pic>
    </p:spTree>
    <p:extLst>
      <p:ext uri="{BB962C8B-B14F-4D97-AF65-F5344CB8AC3E}">
        <p14:creationId xmlns:p14="http://schemas.microsoft.com/office/powerpoint/2010/main" val="108983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1637-4FE1-4A24-AE4D-0CD0B9E0D88B}"/>
              </a:ext>
            </a:extLst>
          </p:cNvPr>
          <p:cNvSpPr>
            <a:spLocks noGrp="1"/>
          </p:cNvSpPr>
          <p:nvPr>
            <p:ph type="title"/>
          </p:nvPr>
        </p:nvSpPr>
        <p:spPr>
          <a:xfrm>
            <a:off x="927875" y="1361800"/>
            <a:ext cx="9404723" cy="1046474"/>
          </a:xfrm>
        </p:spPr>
        <p:txBody>
          <a:bodyPr/>
          <a:lstStyle/>
          <a:p>
            <a:r>
              <a:rPr lang="en-US" sz="2800" dirty="0"/>
              <a:t>Explain how you can optimize the performance of SQL queries on this dataset. </a:t>
            </a:r>
          </a:p>
        </p:txBody>
      </p:sp>
      <p:sp>
        <p:nvSpPr>
          <p:cNvPr id="3" name="Content Placeholder 2">
            <a:extLst>
              <a:ext uri="{FF2B5EF4-FFF2-40B4-BE49-F238E27FC236}">
                <a16:creationId xmlns:a16="http://schemas.microsoft.com/office/drawing/2014/main" id="{2AD731BB-B39E-4030-9FD0-035FC3F6FFDF}"/>
              </a:ext>
            </a:extLst>
          </p:cNvPr>
          <p:cNvSpPr>
            <a:spLocks noGrp="1"/>
          </p:cNvSpPr>
          <p:nvPr>
            <p:ph idx="1"/>
          </p:nvPr>
        </p:nvSpPr>
        <p:spPr>
          <a:xfrm>
            <a:off x="927875" y="2270885"/>
            <a:ext cx="8946541" cy="4195481"/>
          </a:xfrm>
        </p:spPr>
        <p:txBody>
          <a:bodyPr>
            <a:normAutofit fontScale="92500" lnSpcReduction="10000"/>
          </a:bodyPr>
          <a:lstStyle/>
          <a:p>
            <a:endParaRPr lang="en-US" dirty="0"/>
          </a:p>
          <a:p>
            <a:pPr marL="0" indent="0">
              <a:buNone/>
            </a:pPr>
            <a:r>
              <a:rPr lang="en-US" dirty="0"/>
              <a:t>In order to optimize the performance of SQL queries on thus dataset, the following must be considered:</a:t>
            </a:r>
          </a:p>
          <a:p>
            <a:r>
              <a:rPr lang="en-US" dirty="0"/>
              <a:t>Indexing: Make sure to properly index the columns used in your queries. This helps the database quickly find the relevant data, improving query performance.</a:t>
            </a:r>
          </a:p>
          <a:p>
            <a:r>
              <a:rPr lang="en-US" dirty="0"/>
              <a:t>Query Optimization: Take a look at your queries and make sure they are written efficiently. Avoid unnecessary joins, select only the necessary columns, and use appropriate WHERE clauses to filter data.</a:t>
            </a:r>
          </a:p>
          <a:p>
            <a:r>
              <a:rPr lang="en-US" dirty="0"/>
              <a:t>Data Partitioning: If your dataset is large, consider partitioning the data into smaller, more manageable chunks. This can improve query performance by reducing the amount of data that needs to be scanned.</a:t>
            </a:r>
          </a:p>
        </p:txBody>
      </p:sp>
    </p:spTree>
    <p:extLst>
      <p:ext uri="{BB962C8B-B14F-4D97-AF65-F5344CB8AC3E}">
        <p14:creationId xmlns:p14="http://schemas.microsoft.com/office/powerpoint/2010/main" val="247928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402D-80A9-4DCF-AB1D-E2CB0CC24E51}"/>
              </a:ext>
            </a:extLst>
          </p:cNvPr>
          <p:cNvSpPr>
            <a:spLocks noGrp="1"/>
          </p:cNvSpPr>
          <p:nvPr>
            <p:ph type="title"/>
          </p:nvPr>
        </p:nvSpPr>
        <p:spPr>
          <a:xfrm>
            <a:off x="1335740" y="952085"/>
            <a:ext cx="8843447" cy="1051789"/>
          </a:xfrm>
        </p:spPr>
        <p:txBody>
          <a:bodyPr/>
          <a:lstStyle/>
          <a:p>
            <a:r>
              <a:rPr lang="en-US" sz="2800" dirty="0"/>
              <a:t>Retrieve the </a:t>
            </a:r>
            <a:r>
              <a:rPr lang="en-US" sz="2800" dirty="0" err="1"/>
              <a:t>Patient_id</a:t>
            </a:r>
            <a:r>
              <a:rPr lang="en-US" sz="2800" dirty="0"/>
              <a:t> and ages of all patients.</a:t>
            </a:r>
          </a:p>
        </p:txBody>
      </p:sp>
      <p:pic>
        <p:nvPicPr>
          <p:cNvPr id="5" name="Content Placeholder 4">
            <a:extLst>
              <a:ext uri="{FF2B5EF4-FFF2-40B4-BE49-F238E27FC236}">
                <a16:creationId xmlns:a16="http://schemas.microsoft.com/office/drawing/2014/main" id="{21B94FD5-C8D8-4D5C-97B5-417164771CDD}"/>
              </a:ext>
            </a:extLst>
          </p:cNvPr>
          <p:cNvPicPr>
            <a:picLocks noGrp="1" noChangeAspect="1"/>
          </p:cNvPicPr>
          <p:nvPr>
            <p:ph idx="1"/>
          </p:nvPr>
        </p:nvPicPr>
        <p:blipFill>
          <a:blip r:embed="rId2"/>
          <a:stretch>
            <a:fillRect/>
          </a:stretch>
        </p:blipFill>
        <p:spPr>
          <a:xfrm>
            <a:off x="1335740" y="1559859"/>
            <a:ext cx="8666259" cy="4980491"/>
          </a:xfrm>
        </p:spPr>
      </p:pic>
      <p:pic>
        <p:nvPicPr>
          <p:cNvPr id="4" name="Picture 3">
            <a:extLst>
              <a:ext uri="{FF2B5EF4-FFF2-40B4-BE49-F238E27FC236}">
                <a16:creationId xmlns:a16="http://schemas.microsoft.com/office/drawing/2014/main" id="{007A7FF0-AE5A-4D7D-AF26-8A95664C8B46}"/>
              </a:ext>
            </a:extLst>
          </p:cNvPr>
          <p:cNvPicPr>
            <a:picLocks noChangeAspect="1"/>
          </p:cNvPicPr>
          <p:nvPr/>
        </p:nvPicPr>
        <p:blipFill>
          <a:blip r:embed="rId3"/>
          <a:stretch>
            <a:fillRect/>
          </a:stretch>
        </p:blipFill>
        <p:spPr>
          <a:xfrm>
            <a:off x="8067864" y="4923865"/>
            <a:ext cx="1934135" cy="1934135"/>
          </a:xfrm>
          <a:prstGeom prst="rect">
            <a:avLst/>
          </a:prstGeom>
        </p:spPr>
      </p:pic>
    </p:spTree>
    <p:extLst>
      <p:ext uri="{BB962C8B-B14F-4D97-AF65-F5344CB8AC3E}">
        <p14:creationId xmlns:p14="http://schemas.microsoft.com/office/powerpoint/2010/main" val="407562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992F-41CD-46BC-BF05-FBD6DE0E96DA}"/>
              </a:ext>
            </a:extLst>
          </p:cNvPr>
          <p:cNvSpPr>
            <a:spLocks noGrp="1"/>
          </p:cNvSpPr>
          <p:nvPr>
            <p:ph type="title"/>
          </p:nvPr>
        </p:nvSpPr>
        <p:spPr>
          <a:xfrm>
            <a:off x="1103312" y="989662"/>
            <a:ext cx="9404723" cy="1009259"/>
          </a:xfrm>
        </p:spPr>
        <p:txBody>
          <a:bodyPr/>
          <a:lstStyle/>
          <a:p>
            <a:r>
              <a:rPr lang="en-US" sz="2800" dirty="0"/>
              <a:t>Select all female patients who are older than 40.</a:t>
            </a:r>
          </a:p>
        </p:txBody>
      </p:sp>
      <p:pic>
        <p:nvPicPr>
          <p:cNvPr id="5" name="Content Placeholder 4">
            <a:extLst>
              <a:ext uri="{FF2B5EF4-FFF2-40B4-BE49-F238E27FC236}">
                <a16:creationId xmlns:a16="http://schemas.microsoft.com/office/drawing/2014/main" id="{05ED2D46-801C-4E79-AF2C-53078710C7DB}"/>
              </a:ext>
            </a:extLst>
          </p:cNvPr>
          <p:cNvPicPr>
            <a:picLocks noGrp="1" noChangeAspect="1"/>
          </p:cNvPicPr>
          <p:nvPr>
            <p:ph idx="1"/>
          </p:nvPr>
        </p:nvPicPr>
        <p:blipFill>
          <a:blip r:embed="rId2"/>
          <a:stretch>
            <a:fillRect/>
          </a:stretch>
        </p:blipFill>
        <p:spPr>
          <a:xfrm>
            <a:off x="1151160" y="1998921"/>
            <a:ext cx="8947150" cy="3030543"/>
          </a:xfrm>
        </p:spPr>
      </p:pic>
      <p:pic>
        <p:nvPicPr>
          <p:cNvPr id="4" name="Picture 3">
            <a:extLst>
              <a:ext uri="{FF2B5EF4-FFF2-40B4-BE49-F238E27FC236}">
                <a16:creationId xmlns:a16="http://schemas.microsoft.com/office/drawing/2014/main" id="{81C69436-E0C9-4F90-BFD1-6E2D88F0DC0A}"/>
              </a:ext>
            </a:extLst>
          </p:cNvPr>
          <p:cNvPicPr>
            <a:picLocks noChangeAspect="1"/>
          </p:cNvPicPr>
          <p:nvPr/>
        </p:nvPicPr>
        <p:blipFill>
          <a:blip r:embed="rId3"/>
          <a:stretch>
            <a:fillRect/>
          </a:stretch>
        </p:blipFill>
        <p:spPr>
          <a:xfrm>
            <a:off x="8767110" y="3693457"/>
            <a:ext cx="1934135" cy="1934135"/>
          </a:xfrm>
          <a:prstGeom prst="rect">
            <a:avLst/>
          </a:prstGeom>
        </p:spPr>
      </p:pic>
    </p:spTree>
    <p:extLst>
      <p:ext uri="{BB962C8B-B14F-4D97-AF65-F5344CB8AC3E}">
        <p14:creationId xmlns:p14="http://schemas.microsoft.com/office/powerpoint/2010/main" val="240610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7099-52DB-4FF7-B22C-C8F3EFD1727C}"/>
              </a:ext>
            </a:extLst>
          </p:cNvPr>
          <p:cNvSpPr>
            <a:spLocks noGrp="1"/>
          </p:cNvSpPr>
          <p:nvPr>
            <p:ph type="title"/>
          </p:nvPr>
        </p:nvSpPr>
        <p:spPr>
          <a:xfrm>
            <a:off x="1145841" y="957765"/>
            <a:ext cx="9404723" cy="839138"/>
          </a:xfrm>
        </p:spPr>
        <p:txBody>
          <a:bodyPr/>
          <a:lstStyle/>
          <a:p>
            <a:r>
              <a:rPr lang="en-US" sz="2800" dirty="0"/>
              <a:t>Calculate the average BMI of patients. </a:t>
            </a:r>
          </a:p>
        </p:txBody>
      </p:sp>
      <p:pic>
        <p:nvPicPr>
          <p:cNvPr id="5" name="Content Placeholder 4">
            <a:extLst>
              <a:ext uri="{FF2B5EF4-FFF2-40B4-BE49-F238E27FC236}">
                <a16:creationId xmlns:a16="http://schemas.microsoft.com/office/drawing/2014/main" id="{2FDD7BD8-5FE4-44D3-8DE9-EFFDDC916C35}"/>
              </a:ext>
            </a:extLst>
          </p:cNvPr>
          <p:cNvPicPr>
            <a:picLocks noGrp="1" noChangeAspect="1"/>
          </p:cNvPicPr>
          <p:nvPr>
            <p:ph idx="1"/>
          </p:nvPr>
        </p:nvPicPr>
        <p:blipFill>
          <a:blip r:embed="rId2"/>
          <a:stretch>
            <a:fillRect/>
          </a:stretch>
        </p:blipFill>
        <p:spPr>
          <a:xfrm>
            <a:off x="1103313" y="2062717"/>
            <a:ext cx="9220901" cy="3763926"/>
          </a:xfrm>
        </p:spPr>
      </p:pic>
      <p:pic>
        <p:nvPicPr>
          <p:cNvPr id="4" name="Picture 3">
            <a:extLst>
              <a:ext uri="{FF2B5EF4-FFF2-40B4-BE49-F238E27FC236}">
                <a16:creationId xmlns:a16="http://schemas.microsoft.com/office/drawing/2014/main" id="{BA1D6159-BEBC-441C-8A7F-DBB5DC28A6A7}"/>
              </a:ext>
            </a:extLst>
          </p:cNvPr>
          <p:cNvPicPr>
            <a:picLocks noChangeAspect="1"/>
          </p:cNvPicPr>
          <p:nvPr/>
        </p:nvPicPr>
        <p:blipFill>
          <a:blip r:embed="rId3"/>
          <a:stretch>
            <a:fillRect/>
          </a:stretch>
        </p:blipFill>
        <p:spPr>
          <a:xfrm>
            <a:off x="9049498" y="4473387"/>
            <a:ext cx="1934135" cy="1934135"/>
          </a:xfrm>
          <a:prstGeom prst="rect">
            <a:avLst/>
          </a:prstGeom>
        </p:spPr>
      </p:pic>
    </p:spTree>
    <p:extLst>
      <p:ext uri="{BB962C8B-B14F-4D97-AF65-F5344CB8AC3E}">
        <p14:creationId xmlns:p14="http://schemas.microsoft.com/office/powerpoint/2010/main" val="244153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B518-A2F0-438E-A4E7-164C17E192D2}"/>
              </a:ext>
            </a:extLst>
          </p:cNvPr>
          <p:cNvSpPr>
            <a:spLocks noGrp="1"/>
          </p:cNvSpPr>
          <p:nvPr>
            <p:ph type="title"/>
          </p:nvPr>
        </p:nvSpPr>
        <p:spPr>
          <a:xfrm>
            <a:off x="1103313" y="1303323"/>
            <a:ext cx="9404723" cy="1400530"/>
          </a:xfrm>
        </p:spPr>
        <p:txBody>
          <a:bodyPr/>
          <a:lstStyle/>
          <a:p>
            <a:r>
              <a:rPr lang="en-US" sz="2800" dirty="0"/>
              <a:t>List patients in descending order of blood glucose levels.</a:t>
            </a:r>
          </a:p>
        </p:txBody>
      </p:sp>
      <p:pic>
        <p:nvPicPr>
          <p:cNvPr id="5" name="Content Placeholder 4">
            <a:extLst>
              <a:ext uri="{FF2B5EF4-FFF2-40B4-BE49-F238E27FC236}">
                <a16:creationId xmlns:a16="http://schemas.microsoft.com/office/drawing/2014/main" id="{0C1E7771-D141-4092-8A20-30399D147A75}"/>
              </a:ext>
            </a:extLst>
          </p:cNvPr>
          <p:cNvPicPr>
            <a:picLocks noGrp="1" noChangeAspect="1"/>
          </p:cNvPicPr>
          <p:nvPr>
            <p:ph idx="1"/>
          </p:nvPr>
        </p:nvPicPr>
        <p:blipFill>
          <a:blip r:embed="rId2"/>
          <a:stretch>
            <a:fillRect/>
          </a:stretch>
        </p:blipFill>
        <p:spPr>
          <a:xfrm>
            <a:off x="1103313" y="2580606"/>
            <a:ext cx="8947150" cy="3139826"/>
          </a:xfrm>
        </p:spPr>
      </p:pic>
      <p:pic>
        <p:nvPicPr>
          <p:cNvPr id="4" name="Picture 3">
            <a:extLst>
              <a:ext uri="{FF2B5EF4-FFF2-40B4-BE49-F238E27FC236}">
                <a16:creationId xmlns:a16="http://schemas.microsoft.com/office/drawing/2014/main" id="{9BF0E04C-CBBE-474D-92B9-E0B920621B3D}"/>
              </a:ext>
            </a:extLst>
          </p:cNvPr>
          <p:cNvPicPr>
            <a:picLocks noChangeAspect="1"/>
          </p:cNvPicPr>
          <p:nvPr/>
        </p:nvPicPr>
        <p:blipFill>
          <a:blip r:embed="rId3"/>
          <a:stretch>
            <a:fillRect/>
          </a:stretch>
        </p:blipFill>
        <p:spPr>
          <a:xfrm>
            <a:off x="8672981" y="4365810"/>
            <a:ext cx="1934135" cy="1934135"/>
          </a:xfrm>
          <a:prstGeom prst="rect">
            <a:avLst/>
          </a:prstGeom>
        </p:spPr>
      </p:pic>
    </p:spTree>
    <p:extLst>
      <p:ext uri="{BB962C8B-B14F-4D97-AF65-F5344CB8AC3E}">
        <p14:creationId xmlns:p14="http://schemas.microsoft.com/office/powerpoint/2010/main" val="375695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C8B7-E1B6-4B50-84CC-0F9FB9462425}"/>
              </a:ext>
            </a:extLst>
          </p:cNvPr>
          <p:cNvSpPr>
            <a:spLocks noGrp="1"/>
          </p:cNvSpPr>
          <p:nvPr>
            <p:ph type="title"/>
          </p:nvPr>
        </p:nvSpPr>
        <p:spPr>
          <a:xfrm>
            <a:off x="975721" y="1182532"/>
            <a:ext cx="9404723" cy="700265"/>
          </a:xfrm>
        </p:spPr>
        <p:txBody>
          <a:bodyPr/>
          <a:lstStyle/>
          <a:p>
            <a:r>
              <a:rPr lang="en-US" sz="2800" dirty="0"/>
              <a:t>Find patients who have hypertension and diabetes. </a:t>
            </a:r>
          </a:p>
        </p:txBody>
      </p:sp>
      <p:pic>
        <p:nvPicPr>
          <p:cNvPr id="5" name="Content Placeholder 4">
            <a:extLst>
              <a:ext uri="{FF2B5EF4-FFF2-40B4-BE49-F238E27FC236}">
                <a16:creationId xmlns:a16="http://schemas.microsoft.com/office/drawing/2014/main" id="{167D7DA8-F471-4366-9BDE-81B254556BF9}"/>
              </a:ext>
            </a:extLst>
          </p:cNvPr>
          <p:cNvPicPr>
            <a:picLocks noGrp="1" noChangeAspect="1"/>
          </p:cNvPicPr>
          <p:nvPr>
            <p:ph idx="1"/>
          </p:nvPr>
        </p:nvPicPr>
        <p:blipFill>
          <a:blip r:embed="rId2"/>
          <a:stretch>
            <a:fillRect/>
          </a:stretch>
        </p:blipFill>
        <p:spPr>
          <a:xfrm>
            <a:off x="1103313" y="2105247"/>
            <a:ext cx="8947150" cy="3532674"/>
          </a:xfrm>
        </p:spPr>
      </p:pic>
      <p:pic>
        <p:nvPicPr>
          <p:cNvPr id="4" name="Picture 3">
            <a:extLst>
              <a:ext uri="{FF2B5EF4-FFF2-40B4-BE49-F238E27FC236}">
                <a16:creationId xmlns:a16="http://schemas.microsoft.com/office/drawing/2014/main" id="{764D396B-7C90-4CA5-844D-87F44E58F334}"/>
              </a:ext>
            </a:extLst>
          </p:cNvPr>
          <p:cNvPicPr>
            <a:picLocks noChangeAspect="1"/>
          </p:cNvPicPr>
          <p:nvPr/>
        </p:nvPicPr>
        <p:blipFill>
          <a:blip r:embed="rId3"/>
          <a:stretch>
            <a:fillRect/>
          </a:stretch>
        </p:blipFill>
        <p:spPr>
          <a:xfrm>
            <a:off x="187887" y="-327213"/>
            <a:ext cx="1934135" cy="1934135"/>
          </a:xfrm>
          <a:prstGeom prst="rect">
            <a:avLst/>
          </a:prstGeom>
        </p:spPr>
      </p:pic>
    </p:spTree>
    <p:extLst>
      <p:ext uri="{BB962C8B-B14F-4D97-AF65-F5344CB8AC3E}">
        <p14:creationId xmlns:p14="http://schemas.microsoft.com/office/powerpoint/2010/main" val="362693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A838-65DD-4CD5-8EEE-3FE1FC19538E}"/>
              </a:ext>
            </a:extLst>
          </p:cNvPr>
          <p:cNvSpPr>
            <a:spLocks noGrp="1"/>
          </p:cNvSpPr>
          <p:nvPr>
            <p:ph type="title"/>
          </p:nvPr>
        </p:nvSpPr>
        <p:spPr>
          <a:xfrm>
            <a:off x="975721" y="1266109"/>
            <a:ext cx="9404723" cy="738129"/>
          </a:xfrm>
        </p:spPr>
        <p:txBody>
          <a:bodyPr/>
          <a:lstStyle/>
          <a:p>
            <a:r>
              <a:rPr lang="en-US" sz="2800" dirty="0"/>
              <a:t>Determine the number of patients with heart disease.</a:t>
            </a:r>
          </a:p>
        </p:txBody>
      </p:sp>
      <p:pic>
        <p:nvPicPr>
          <p:cNvPr id="5" name="Content Placeholder 4">
            <a:extLst>
              <a:ext uri="{FF2B5EF4-FFF2-40B4-BE49-F238E27FC236}">
                <a16:creationId xmlns:a16="http://schemas.microsoft.com/office/drawing/2014/main" id="{1C9A67B3-6A37-47C9-AD9F-08F966BCF78F}"/>
              </a:ext>
            </a:extLst>
          </p:cNvPr>
          <p:cNvPicPr>
            <a:picLocks noGrp="1" noChangeAspect="1"/>
          </p:cNvPicPr>
          <p:nvPr>
            <p:ph idx="1"/>
          </p:nvPr>
        </p:nvPicPr>
        <p:blipFill>
          <a:blip r:embed="rId2"/>
          <a:stretch>
            <a:fillRect/>
          </a:stretch>
        </p:blipFill>
        <p:spPr>
          <a:xfrm>
            <a:off x="1103313" y="2153094"/>
            <a:ext cx="8947150" cy="3746446"/>
          </a:xfrm>
        </p:spPr>
      </p:pic>
      <p:pic>
        <p:nvPicPr>
          <p:cNvPr id="4" name="Picture 3">
            <a:extLst>
              <a:ext uri="{FF2B5EF4-FFF2-40B4-BE49-F238E27FC236}">
                <a16:creationId xmlns:a16="http://schemas.microsoft.com/office/drawing/2014/main" id="{44A699DB-DF3B-4822-9E61-8B7FCCDCBFDE}"/>
              </a:ext>
            </a:extLst>
          </p:cNvPr>
          <p:cNvPicPr>
            <a:picLocks noChangeAspect="1"/>
          </p:cNvPicPr>
          <p:nvPr/>
        </p:nvPicPr>
        <p:blipFill>
          <a:blip r:embed="rId3"/>
          <a:stretch>
            <a:fillRect/>
          </a:stretch>
        </p:blipFill>
        <p:spPr>
          <a:xfrm>
            <a:off x="8605746" y="4500281"/>
            <a:ext cx="1934135" cy="1934135"/>
          </a:xfrm>
          <a:prstGeom prst="rect">
            <a:avLst/>
          </a:prstGeom>
        </p:spPr>
      </p:pic>
    </p:spTree>
    <p:extLst>
      <p:ext uri="{BB962C8B-B14F-4D97-AF65-F5344CB8AC3E}">
        <p14:creationId xmlns:p14="http://schemas.microsoft.com/office/powerpoint/2010/main" val="95863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4146-356B-48FF-9669-6B05D035D65D}"/>
              </a:ext>
            </a:extLst>
          </p:cNvPr>
          <p:cNvSpPr>
            <a:spLocks noGrp="1"/>
          </p:cNvSpPr>
          <p:nvPr>
            <p:ph type="title"/>
          </p:nvPr>
        </p:nvSpPr>
        <p:spPr>
          <a:xfrm>
            <a:off x="1066097" y="1000295"/>
            <a:ext cx="9404723" cy="1400530"/>
          </a:xfrm>
        </p:spPr>
        <p:txBody>
          <a:bodyPr/>
          <a:lstStyle/>
          <a:p>
            <a:r>
              <a:rPr lang="en-US" sz="2800" dirty="0"/>
              <a:t>Group patients by smoking history and count how many smokers and non smokers there are. </a:t>
            </a:r>
          </a:p>
        </p:txBody>
      </p:sp>
      <p:pic>
        <p:nvPicPr>
          <p:cNvPr id="5" name="Content Placeholder 4">
            <a:extLst>
              <a:ext uri="{FF2B5EF4-FFF2-40B4-BE49-F238E27FC236}">
                <a16:creationId xmlns:a16="http://schemas.microsoft.com/office/drawing/2014/main" id="{E033DBF0-3280-4A3C-B891-2B5A38AC507B}"/>
              </a:ext>
            </a:extLst>
          </p:cNvPr>
          <p:cNvPicPr>
            <a:picLocks noGrp="1" noChangeAspect="1"/>
          </p:cNvPicPr>
          <p:nvPr>
            <p:ph idx="1"/>
          </p:nvPr>
        </p:nvPicPr>
        <p:blipFill>
          <a:blip r:embed="rId2"/>
          <a:stretch>
            <a:fillRect/>
          </a:stretch>
        </p:blipFill>
        <p:spPr>
          <a:xfrm>
            <a:off x="1103313" y="2306784"/>
            <a:ext cx="8947150" cy="3687469"/>
          </a:xfrm>
        </p:spPr>
      </p:pic>
      <p:pic>
        <p:nvPicPr>
          <p:cNvPr id="4" name="Picture 3">
            <a:extLst>
              <a:ext uri="{FF2B5EF4-FFF2-40B4-BE49-F238E27FC236}">
                <a16:creationId xmlns:a16="http://schemas.microsoft.com/office/drawing/2014/main" id="{B66F5637-E611-4699-9492-8E58BDD96A52}"/>
              </a:ext>
            </a:extLst>
          </p:cNvPr>
          <p:cNvPicPr>
            <a:picLocks noChangeAspect="1"/>
          </p:cNvPicPr>
          <p:nvPr/>
        </p:nvPicPr>
        <p:blipFill>
          <a:blip r:embed="rId3"/>
          <a:stretch>
            <a:fillRect/>
          </a:stretch>
        </p:blipFill>
        <p:spPr>
          <a:xfrm>
            <a:off x="8536685" y="4648198"/>
            <a:ext cx="1934135" cy="1934135"/>
          </a:xfrm>
          <a:prstGeom prst="rect">
            <a:avLst/>
          </a:prstGeom>
        </p:spPr>
      </p:pic>
    </p:spTree>
    <p:extLst>
      <p:ext uri="{BB962C8B-B14F-4D97-AF65-F5344CB8AC3E}">
        <p14:creationId xmlns:p14="http://schemas.microsoft.com/office/powerpoint/2010/main" val="174930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C8BE-A952-424E-8953-412AEF0883A2}"/>
              </a:ext>
            </a:extLst>
          </p:cNvPr>
          <p:cNvSpPr>
            <a:spLocks noGrp="1"/>
          </p:cNvSpPr>
          <p:nvPr>
            <p:ph type="title"/>
          </p:nvPr>
        </p:nvSpPr>
        <p:spPr>
          <a:xfrm>
            <a:off x="1039516" y="888653"/>
            <a:ext cx="9404723" cy="1400530"/>
          </a:xfrm>
        </p:spPr>
        <p:txBody>
          <a:bodyPr/>
          <a:lstStyle/>
          <a:p>
            <a:r>
              <a:rPr lang="en-US" sz="2800" dirty="0"/>
              <a:t>Retrieve the </a:t>
            </a:r>
            <a:r>
              <a:rPr lang="en-US" sz="2800" dirty="0" err="1"/>
              <a:t>Patient_ids</a:t>
            </a:r>
            <a:r>
              <a:rPr lang="en-US" sz="2800" dirty="0"/>
              <a:t> of patients who have a BMI greater than the average BMI.</a:t>
            </a:r>
          </a:p>
        </p:txBody>
      </p:sp>
      <p:pic>
        <p:nvPicPr>
          <p:cNvPr id="5" name="Content Placeholder 4">
            <a:extLst>
              <a:ext uri="{FF2B5EF4-FFF2-40B4-BE49-F238E27FC236}">
                <a16:creationId xmlns:a16="http://schemas.microsoft.com/office/drawing/2014/main" id="{F7DB5D52-43EE-4BE3-9081-8CCEEEA467C2}"/>
              </a:ext>
            </a:extLst>
          </p:cNvPr>
          <p:cNvPicPr>
            <a:picLocks noGrp="1" noChangeAspect="1"/>
          </p:cNvPicPr>
          <p:nvPr>
            <p:ph idx="1"/>
          </p:nvPr>
        </p:nvPicPr>
        <p:blipFill>
          <a:blip r:embed="rId2"/>
          <a:stretch>
            <a:fillRect/>
          </a:stretch>
        </p:blipFill>
        <p:spPr>
          <a:xfrm>
            <a:off x="1103313" y="2206256"/>
            <a:ext cx="8947150" cy="3382527"/>
          </a:xfrm>
        </p:spPr>
      </p:pic>
      <p:pic>
        <p:nvPicPr>
          <p:cNvPr id="4" name="Picture 3">
            <a:extLst>
              <a:ext uri="{FF2B5EF4-FFF2-40B4-BE49-F238E27FC236}">
                <a16:creationId xmlns:a16="http://schemas.microsoft.com/office/drawing/2014/main" id="{106C6401-E0BD-4442-886D-88B37A37EFA9}"/>
              </a:ext>
            </a:extLst>
          </p:cNvPr>
          <p:cNvPicPr>
            <a:picLocks noChangeAspect="1"/>
          </p:cNvPicPr>
          <p:nvPr/>
        </p:nvPicPr>
        <p:blipFill>
          <a:blip r:embed="rId3"/>
          <a:stretch>
            <a:fillRect/>
          </a:stretch>
        </p:blipFill>
        <p:spPr>
          <a:xfrm>
            <a:off x="8313216" y="4074406"/>
            <a:ext cx="1934135" cy="1934135"/>
          </a:xfrm>
          <a:prstGeom prst="rect">
            <a:avLst/>
          </a:prstGeom>
        </p:spPr>
      </p:pic>
    </p:spTree>
    <p:extLst>
      <p:ext uri="{BB962C8B-B14F-4D97-AF65-F5344CB8AC3E}">
        <p14:creationId xmlns:p14="http://schemas.microsoft.com/office/powerpoint/2010/main" val="1815852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266</TotalTime>
  <Words>438</Words>
  <Application>Microsoft Office PowerPoint</Application>
  <PresentationFormat>Widescreen</PresentationFormat>
  <Paragraphs>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DIABETES PREDICTION  (PSYLIQ-ASSESSMENT PROJECT</vt:lpstr>
      <vt:lpstr>Retrieve the Patient_id and ages of all patients.</vt:lpstr>
      <vt:lpstr>Select all female patients who are older than 40.</vt:lpstr>
      <vt:lpstr>Calculate the average BMI of patients. </vt:lpstr>
      <vt:lpstr>List patients in descending order of blood glucose levels.</vt:lpstr>
      <vt:lpstr>Find patients who have hypertension and diabetes. </vt:lpstr>
      <vt:lpstr>Determine the number of patients with heart disease.</vt:lpstr>
      <vt:lpstr>Group patients by smoking history and count how many smokers and non smokers there are. </vt:lpstr>
      <vt:lpstr>Retrieve the Patient_ids of patients who have a BMI greater than the average BMI.</vt:lpstr>
      <vt:lpstr>Find the patient with the highest HbA1c level and the patient with the lowest HbA1clevel.</vt:lpstr>
      <vt:lpstr>Calculate the age of patients in years (assuming the current date as of now).</vt:lpstr>
      <vt:lpstr>Rank patients by blood glucose level within each gender group.</vt:lpstr>
      <vt:lpstr>PowerPoint Presentation</vt:lpstr>
      <vt:lpstr>Find patients who have hypertension but not diabetes using the EXCEPT operator.</vt:lpstr>
      <vt:lpstr>Create a view that displays the Patient_ids, ages, and BMI of patients.</vt:lpstr>
      <vt:lpstr>Suggest improvements in the database schema to reduce data redundancy and improve data integrity</vt:lpstr>
      <vt:lpstr>Explain how you can optimize the performance of SQL queries on this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(PSYLIQ-ASSESSMENT PROJECT</dc:title>
  <dc:creator>Stephen Toyinbo</dc:creator>
  <cp:lastModifiedBy>SODE OLUWAFEMIFAYO</cp:lastModifiedBy>
  <cp:revision>7</cp:revision>
  <dcterms:created xsi:type="dcterms:W3CDTF">2024-05-14T11:17:55Z</dcterms:created>
  <dcterms:modified xsi:type="dcterms:W3CDTF">2024-08-03T16:27:38Z</dcterms:modified>
</cp:coreProperties>
</file>