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YAMINIPRIYA%20J%20EMPLOYEE%20EXCEL%20DATA.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[YAMINIPRIYA J EMPLOYEE EXCEL DATA.xlsx]Sheet1!PivotTable1</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EMPLOYEE PERFORMANCE ANALYSIS </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C048-B249-AA9C-7746461414DB}"/>
            </c:ext>
          </c:extLst>
        </c:ser>
        <c:ser>
          <c:idx val="1"/>
          <c:order val="1"/>
          <c:tx>
            <c:strRef>
              <c:f>Sheet1!$C$3:$C$4</c:f>
              <c:strCache>
                <c:ptCount val="1"/>
                <c:pt idx="0">
                  <c:v>LOW</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C048-B249-AA9C-7746461414DB}"/>
            </c:ext>
          </c:extLst>
        </c:ser>
        <c:ser>
          <c:idx val="2"/>
          <c:order val="2"/>
          <c:tx>
            <c:strRef>
              <c:f>Sheet1!$D$3:$D$4</c:f>
              <c:strCache>
                <c:ptCount val="1"/>
                <c:pt idx="0">
                  <c:v>MED</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trendline>
            <c:spPr>
              <a:ln w="19050" cap="rnd">
                <a:solidFill>
                  <a:schemeClr val="accent5"/>
                </a:solidFill>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3-C048-B249-AA9C-7746461414DB}"/>
            </c:ext>
          </c:extLst>
        </c:ser>
        <c:ser>
          <c:idx val="3"/>
          <c:order val="3"/>
          <c:tx>
            <c:strRef>
              <c:f>Sheet1!$E$3:$E$4</c:f>
              <c:strCache>
                <c:ptCount val="1"/>
                <c:pt idx="0">
                  <c:v>VERY HIGH</c:v>
                </c:pt>
              </c:strCache>
            </c:strRef>
          </c:tx>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4-C048-B249-AA9C-7746461414DB}"/>
            </c:ext>
          </c:extLst>
        </c:ser>
        <c:dLbls>
          <c:showLegendKey val="0"/>
          <c:showVal val="0"/>
          <c:showCatName val="0"/>
          <c:showSerName val="0"/>
          <c:showPercent val="0"/>
          <c:showBubbleSize val="0"/>
        </c:dLbls>
        <c:gapWidth val="100"/>
        <c:overlap val="-24"/>
        <c:axId val="1494353760"/>
        <c:axId val="1639513440"/>
      </c:barChart>
      <c:catAx>
        <c:axId val="1494353760"/>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639513440"/>
        <c:crosses val="autoZero"/>
        <c:auto val="1"/>
        <c:lblAlgn val="ctr"/>
        <c:lblOffset val="100"/>
        <c:noMultiLvlLbl val="0"/>
      </c:catAx>
      <c:valAx>
        <c:axId val="1639513440"/>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49435376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01-09-2024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0.jpg" /><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2" Type="http://schemas.openxmlformats.org/officeDocument/2006/relationships/image" Target="../media/image12.jpe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image" Target="../media/image7.png" /><Relationship Id="rId1" Type="http://schemas.openxmlformats.org/officeDocument/2006/relationships/slideLayout" Target="../slideLayouts/slideLayout4.xml" /><Relationship Id="rId4" Type="http://schemas.openxmlformats.org/officeDocument/2006/relationships/image" Target="../media/image8.jpeg"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232298" y="2690483"/>
            <a:ext cx="6090046" cy="2308324"/>
          </a:xfrm>
          <a:prstGeom prst="rect">
            <a:avLst/>
          </a:prstGeom>
          <a:noFill/>
        </p:spPr>
        <p:txBody>
          <a:bodyPr wrap="square" rtlCol="0">
            <a:spAutoFit/>
          </a:bodyPr>
          <a:lstStyle/>
          <a:p>
            <a:r>
              <a:rPr lang="en-US" sz="2400" dirty="0"/>
              <a:t>STUDENT NAME:</a:t>
            </a:r>
            <a:r>
              <a:rPr lang="en-IN" sz="2400" dirty="0"/>
              <a:t> </a:t>
            </a:r>
            <a:r>
              <a:rPr lang="en-US" sz="2400" dirty="0"/>
              <a:t>DHASHNU S</a:t>
            </a:r>
          </a:p>
          <a:p>
            <a:r>
              <a:rPr lang="en-US" sz="2400" dirty="0"/>
              <a:t>REGISTER NO:  122201513</a:t>
            </a:r>
          </a:p>
          <a:p>
            <a:r>
              <a:rPr lang="en-US" sz="2400" dirty="0"/>
              <a:t>DEPARTMENT:</a:t>
            </a:r>
            <a:r>
              <a:rPr lang="en-IN" sz="2400" dirty="0"/>
              <a:t> B.COM </a:t>
            </a:r>
            <a:r>
              <a:rPr lang="en-US" sz="2400" dirty="0"/>
              <a:t>( C.S )</a:t>
            </a:r>
          </a:p>
          <a:p>
            <a:r>
              <a:rPr lang="en-US" sz="2400" dirty="0"/>
              <a:t>Email id: dhashnurajathi@gmail.com</a:t>
            </a:r>
          </a:p>
          <a:p>
            <a:r>
              <a:rPr lang="en-US" sz="2400" dirty="0"/>
              <a:t>Nm id: </a:t>
            </a:r>
            <a:r>
              <a:rPr lang="en-US" sz="2400" b="0" i="0" dirty="0">
                <a:solidFill>
                  <a:srgbClr val="000000"/>
                </a:solidFill>
                <a:effectLst/>
                <a:latin typeface="Plus Jakarta Display"/>
              </a:rPr>
              <a:t>asunm1319122201513</a:t>
            </a:r>
          </a:p>
          <a:p>
            <a:r>
              <a:rPr lang="en-US" sz="2400" dirty="0"/>
              <a:t>COLLEGE</a:t>
            </a:r>
            <a:r>
              <a:rPr lang="en-IN" sz="2400" dirty="0"/>
              <a:t>: </a:t>
            </a:r>
            <a:r>
              <a:rPr lang="en-US" sz="2400" dirty="0"/>
              <a:t>PACHAIYAPAAS COLLAGE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pic>
        <p:nvPicPr>
          <p:cNvPr id="3" name="object 6">
            <a:extLst>
              <a:ext uri="{FF2B5EF4-FFF2-40B4-BE49-F238E27FC236}">
                <a16:creationId xmlns:a16="http://schemas.microsoft.com/office/drawing/2014/main" id="{80C34A5F-1A8C-714B-CECC-C20A7D8120DA}"/>
              </a:ext>
            </a:extLst>
          </p:cNvPr>
          <p:cNvPicPr/>
          <p:nvPr/>
        </p:nvPicPr>
        <p:blipFill>
          <a:blip r:embed="rId3" cstate="print"/>
          <a:stretch>
            <a:fillRect/>
          </a:stretch>
        </p:blipFill>
        <p:spPr>
          <a:xfrm>
            <a:off x="6366867" y="291147"/>
            <a:ext cx="3014943" cy="2887822"/>
          </a:xfrm>
          <a:prstGeom prst="rect">
            <a:avLst/>
          </a:prstGeom>
        </p:spPr>
      </p:pic>
      <p:sp>
        <p:nvSpPr>
          <p:cNvPr id="2" name="TextBox 1">
            <a:extLst>
              <a:ext uri="{FF2B5EF4-FFF2-40B4-BE49-F238E27FC236}">
                <a16:creationId xmlns:a16="http://schemas.microsoft.com/office/drawing/2014/main" id="{8F364945-0B94-BFDE-06DB-696706604966}"/>
              </a:ext>
            </a:extLst>
          </p:cNvPr>
          <p:cNvSpPr txBox="1"/>
          <p:nvPr/>
        </p:nvSpPr>
        <p:spPr>
          <a:xfrm>
            <a:off x="764698" y="1720840"/>
            <a:ext cx="6557962" cy="3693319"/>
          </a:xfrm>
          <a:prstGeom prst="rect">
            <a:avLst/>
          </a:prstGeom>
          <a:noFill/>
        </p:spPr>
        <p:txBody>
          <a:bodyPr wrap="square" rtlCol="0">
            <a:spAutoFit/>
          </a:bodyPr>
          <a:lstStyle/>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DATA COLLECTION 
Identification 
Gathering 
Preparation 
DATA CLEANING </a:t>
            </a:r>
          </a:p>
          <a:p>
            <a:pPr marL="285750" indent="-285750" algn="just">
              <a:buFont typeface="Arial" panose="020B0604020202020204" pitchFamily="34" charset="0"/>
              <a:buChar char="•"/>
            </a:pPr>
            <a:r>
              <a:rPr lang="en-IN" dirty="0"/>
              <a:t>Standardization 
Correction
Validation 
SUMMARY </a:t>
            </a:r>
          </a:p>
          <a:p>
            <a:pPr marL="285750" indent="-285750" algn="just">
              <a:buFont typeface="Arial" panose="020B0604020202020204" pitchFamily="34" charset="0"/>
              <a:buChar char="•"/>
            </a:pPr>
            <a:r>
              <a:rPr lang="en-IN" dirty="0"/>
              <a:t>Data analysis involves examining, transforming, and </a:t>
            </a:r>
            <a:r>
              <a:rPr lang="en-IN" dirty="0" err="1"/>
              <a:t>modeling</a:t>
            </a:r>
            <a:r>
              <a:rPr lang="en-IN" dirty="0"/>
              <a:t> data to extract meaningful insights, identify patterns, and support decision-making. </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E4AAF19B-57F0-ED8B-34A2-0DF772516EFA}"/>
              </a:ext>
            </a:extLst>
          </p:cNvPr>
          <p:cNvGraphicFramePr>
            <a:graphicFrameLocks/>
          </p:cNvGraphicFramePr>
          <p:nvPr>
            <p:extLst>
              <p:ext uri="{D42A27DB-BD31-4B8C-83A1-F6EECF244321}">
                <p14:modId xmlns:p14="http://schemas.microsoft.com/office/powerpoint/2010/main" val="2278594192"/>
              </p:ext>
            </p:extLst>
          </p:nvPr>
        </p:nvGraphicFramePr>
        <p:xfrm>
          <a:off x="1340723" y="1675210"/>
          <a:ext cx="5716334" cy="391596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41AEFDC1-E1C1-8F44-7542-F65DE2D80798}"/>
              </a:ext>
            </a:extLst>
          </p:cNvPr>
          <p:cNvSpPr txBox="1"/>
          <p:nvPr/>
        </p:nvSpPr>
        <p:spPr>
          <a:xfrm>
            <a:off x="514231" y="1625202"/>
            <a:ext cx="8120776" cy="2000548"/>
          </a:xfrm>
          <a:prstGeom prst="rect">
            <a:avLst/>
          </a:prstGeom>
          <a:noFill/>
        </p:spPr>
        <p:txBody>
          <a:bodyPr wrap="square" rtlCol="0">
            <a:spAutoFit/>
          </a:bodyPr>
          <a:lstStyle/>
          <a:p>
            <a:pPr marL="285750" indent="-285750" algn="l">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In conclusion, the employee data analysis conducted using Excel provided valuable insights into workforce trends, enabling more informed decision-making. 
The use of Excel allowed for efficient data organization, visualization, and reporting, ultimately helping to enhance HR strategies, improve em</a:t>
            </a:r>
            <a:r>
              <a:rPr lang="en-IN" sz="2000" dirty="0"/>
              <a:t>ployee satisfaction.</a:t>
            </a:r>
            <a:endParaRPr lang="en-US" dirty="0"/>
          </a:p>
        </p:txBody>
      </p:sp>
      <p:pic>
        <p:nvPicPr>
          <p:cNvPr id="4" name="Picture 3">
            <a:extLst>
              <a:ext uri="{FF2B5EF4-FFF2-40B4-BE49-F238E27FC236}">
                <a16:creationId xmlns:a16="http://schemas.microsoft.com/office/drawing/2014/main" id="{32DE1EE8-F302-3221-4EA8-E82707451D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5422" y="4107317"/>
            <a:ext cx="4670728" cy="2000549"/>
          </a:xfrm>
          <a:prstGeom prst="rect">
            <a:avLst/>
          </a:prstGeom>
        </p:spPr>
      </p:pic>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5679EA5A-37DA-0E94-A620-CA4DDCCBE545}"/>
              </a:ext>
            </a:extLst>
          </p:cNvPr>
          <p:cNvSpPr txBox="1"/>
          <p:nvPr/>
        </p:nvSpPr>
        <p:spPr>
          <a:xfrm>
            <a:off x="5193506" y="2523529"/>
            <a:ext cx="1828800" cy="1828800"/>
          </a:xfrm>
          <a:prstGeom prst="rect">
            <a:avLst/>
          </a:prstGeom>
          <a:noFill/>
        </p:spPr>
        <p:txBody>
          <a:bodyPr wrap="square" rtlCol="0">
            <a:spAutoFit/>
          </a:bodyPr>
          <a:lstStyle/>
          <a:p>
            <a:pPr algn="l"/>
            <a:endParaRPr lang="en-US" dirty="0"/>
          </a:p>
        </p:txBody>
      </p:sp>
      <p:sp>
        <p:nvSpPr>
          <p:cNvPr id="11" name="TextBox 10">
            <a:extLst>
              <a:ext uri="{FF2B5EF4-FFF2-40B4-BE49-F238E27FC236}">
                <a16:creationId xmlns:a16="http://schemas.microsoft.com/office/drawing/2014/main" id="{E0309066-C252-0701-10D8-AA07F75F962B}"/>
              </a:ext>
            </a:extLst>
          </p:cNvPr>
          <p:cNvSpPr txBox="1"/>
          <p:nvPr/>
        </p:nvSpPr>
        <p:spPr>
          <a:xfrm>
            <a:off x="676275" y="1695450"/>
            <a:ext cx="6739666" cy="2954655"/>
          </a:xfrm>
          <a:prstGeom prst="rect">
            <a:avLst/>
          </a:prstGeom>
          <a:noFill/>
        </p:spPr>
        <p:txBody>
          <a:bodyPr wrap="square" rtlCol="0">
            <a:spAutoFit/>
          </a:bodyPr>
          <a:lstStyle/>
          <a:p>
            <a:pPr algn="l"/>
            <a:endParaRPr lang="en-IN" dirty="0"/>
          </a:p>
          <a:p>
            <a:pPr marL="285750" indent="-28575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Utilize Excel to efficiently analyse employee data by leveraging functions such as PivotTables, and conditional formatting. 
This enables the identification of key trends, such as current employee rates, performance levels.
Decision-making processes by visualizing this data through pie chart.”</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40590CA8-AD34-58FD-C313-0D349AE64D71}"/>
              </a:ext>
            </a:extLst>
          </p:cNvPr>
          <p:cNvSpPr txBox="1"/>
          <p:nvPr/>
        </p:nvSpPr>
        <p:spPr>
          <a:xfrm>
            <a:off x="676275" y="1725483"/>
            <a:ext cx="7924799" cy="4154984"/>
          </a:xfrm>
          <a:prstGeom prst="rect">
            <a:avLst/>
          </a:prstGeom>
          <a:noFill/>
        </p:spPr>
        <p:txBody>
          <a:bodyPr wrap="square" rtlCol="0">
            <a:spAutoFit/>
          </a:bodyPr>
          <a:lstStyle/>
          <a:p>
            <a:pPr marL="285750" indent="-285750" algn="l">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This project focuses on analysing employee data to identify trends and insights that can drive better decisions.
 Excel will be used to clean, organize, and visualize key metrics such as employee demographics, performance, and retention rates.
The analysis will highlight areas of improvement in workforce management, helping to optimize resource allocation. 
Outcomes will include detailed reports and dashboards for management review.
The findings aim to support strategic planning.</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4A259B07-98BE-DBBD-234B-11266B623C8F}"/>
              </a:ext>
            </a:extLst>
          </p:cNvPr>
          <p:cNvSpPr txBox="1"/>
          <p:nvPr/>
        </p:nvSpPr>
        <p:spPr>
          <a:xfrm>
            <a:off x="5193506" y="2523529"/>
            <a:ext cx="1828800" cy="1828800"/>
          </a:xfrm>
          <a:prstGeom prst="rect">
            <a:avLst/>
          </a:prstGeom>
          <a:noFill/>
        </p:spPr>
        <p:txBody>
          <a:bodyPr wrap="square" rtlCol="0">
            <a:spAutoFit/>
          </a:bodyPr>
          <a:lstStyle/>
          <a:p>
            <a:pPr algn="l"/>
            <a:endParaRPr lang="en-US" dirty="0"/>
          </a:p>
        </p:txBody>
      </p:sp>
      <p:grpSp>
        <p:nvGrpSpPr>
          <p:cNvPr id="13" name="object 2">
            <a:extLst>
              <a:ext uri="{FF2B5EF4-FFF2-40B4-BE49-F238E27FC236}">
                <a16:creationId xmlns:a16="http://schemas.microsoft.com/office/drawing/2014/main" id="{5D43A84E-42C1-0DA3-A290-DD75EA1BF4C3}"/>
              </a:ext>
            </a:extLst>
          </p:cNvPr>
          <p:cNvGrpSpPr/>
          <p:nvPr/>
        </p:nvGrpSpPr>
        <p:grpSpPr>
          <a:xfrm>
            <a:off x="7991475" y="2933700"/>
            <a:ext cx="2762250" cy="3257550"/>
            <a:chOff x="7991475" y="2933700"/>
            <a:chExt cx="2762250" cy="3257550"/>
          </a:xfrm>
        </p:grpSpPr>
        <p:sp>
          <p:nvSpPr>
            <p:cNvPr id="10" name="object 3">
              <a:extLst>
                <a:ext uri="{FF2B5EF4-FFF2-40B4-BE49-F238E27FC236}">
                  <a16:creationId xmlns:a16="http://schemas.microsoft.com/office/drawing/2014/main" id="{DEEC8EAC-4AA3-1D1C-0902-7C2AFD0D1644}"/>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1" name="object 4">
              <a:extLst>
                <a:ext uri="{FF2B5EF4-FFF2-40B4-BE49-F238E27FC236}">
                  <a16:creationId xmlns:a16="http://schemas.microsoft.com/office/drawing/2014/main" id="{1FCF86BA-1809-32BC-F4ED-5EF8D94CADF1}"/>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12" name="object 5">
              <a:extLst>
                <a:ext uri="{FF2B5EF4-FFF2-40B4-BE49-F238E27FC236}">
                  <a16:creationId xmlns:a16="http://schemas.microsoft.com/office/drawing/2014/main" id="{5F04B170-9E68-F246-B9BA-6D2988F213AF}"/>
                </a:ext>
              </a:extLst>
            </p:cNvPr>
            <p:cNvPicPr/>
            <p:nvPr/>
          </p:nvPicPr>
          <p:blipFill>
            <a:blip r:embed="rId3" cstate="print"/>
            <a:stretch>
              <a:fillRect/>
            </a:stretch>
          </p:blipFill>
          <p:spPr>
            <a:xfrm>
              <a:off x="7991475" y="2933700"/>
              <a:ext cx="2762250" cy="3257550"/>
            </a:xfrm>
            <a:prstGeom prst="rect">
              <a:avLst/>
            </a:prstGeom>
          </p:spPr>
        </p:pic>
      </p:grpSp>
      <p:grpSp>
        <p:nvGrpSpPr>
          <p:cNvPr id="18" name="object 2">
            <a:extLst>
              <a:ext uri="{FF2B5EF4-FFF2-40B4-BE49-F238E27FC236}">
                <a16:creationId xmlns:a16="http://schemas.microsoft.com/office/drawing/2014/main" id="{535984FC-CF9A-BC42-4123-A99D98B1B030}"/>
              </a:ext>
            </a:extLst>
          </p:cNvPr>
          <p:cNvGrpSpPr/>
          <p:nvPr/>
        </p:nvGrpSpPr>
        <p:grpSpPr>
          <a:xfrm>
            <a:off x="8143875" y="3086100"/>
            <a:ext cx="2762250" cy="3257550"/>
            <a:chOff x="7991475" y="2933700"/>
            <a:chExt cx="2762250" cy="3257550"/>
          </a:xfrm>
        </p:grpSpPr>
        <p:sp>
          <p:nvSpPr>
            <p:cNvPr id="15" name="object 3">
              <a:extLst>
                <a:ext uri="{FF2B5EF4-FFF2-40B4-BE49-F238E27FC236}">
                  <a16:creationId xmlns:a16="http://schemas.microsoft.com/office/drawing/2014/main" id="{7B4179E9-36F9-D968-9FA5-6D43F97757CF}"/>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4">
              <a:extLst>
                <a:ext uri="{FF2B5EF4-FFF2-40B4-BE49-F238E27FC236}">
                  <a16:creationId xmlns:a16="http://schemas.microsoft.com/office/drawing/2014/main" id="{742D9DCD-964B-2006-241F-0E5754CBBE3C}"/>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17" name="object 5">
              <a:extLst>
                <a:ext uri="{FF2B5EF4-FFF2-40B4-BE49-F238E27FC236}">
                  <a16:creationId xmlns:a16="http://schemas.microsoft.com/office/drawing/2014/main" id="{9D3D77EF-C8E9-87D5-6319-279444BB4F20}"/>
                </a:ext>
              </a:extLst>
            </p:cNvPr>
            <p:cNvPicPr/>
            <p:nvPr/>
          </p:nvPicPr>
          <p:blipFill>
            <a:blip r:embed="rId3" cstate="print"/>
            <a:stretch>
              <a:fillRect/>
            </a:stretch>
          </p:blipFill>
          <p:spPr>
            <a:xfrm>
              <a:off x="7991475" y="2933700"/>
              <a:ext cx="2762250" cy="3257550"/>
            </a:xfrm>
            <a:prstGeom prst="rect">
              <a:avLst/>
            </a:prstGeom>
          </p:spPr>
        </p:pic>
      </p:grpSp>
      <p:sp>
        <p:nvSpPr>
          <p:cNvPr id="9" name="TextBox 8">
            <a:extLst>
              <a:ext uri="{FF2B5EF4-FFF2-40B4-BE49-F238E27FC236}">
                <a16:creationId xmlns:a16="http://schemas.microsoft.com/office/drawing/2014/main" id="{288C0973-13CB-D001-9488-7DE792F4157D}"/>
              </a:ext>
            </a:extLst>
          </p:cNvPr>
          <p:cNvSpPr txBox="1"/>
          <p:nvPr/>
        </p:nvSpPr>
        <p:spPr>
          <a:xfrm>
            <a:off x="5193506" y="2523529"/>
            <a:ext cx="1828800" cy="1828800"/>
          </a:xfrm>
          <a:prstGeom prst="rect">
            <a:avLst/>
          </a:prstGeom>
          <a:noFill/>
        </p:spPr>
        <p:txBody>
          <a:bodyPr wrap="square" rtlCol="0">
            <a:spAutoFit/>
          </a:bodyPr>
          <a:lstStyle/>
          <a:p>
            <a:pPr algn="l"/>
            <a:endParaRPr lang="en-US" dirty="0"/>
          </a:p>
        </p:txBody>
      </p:sp>
      <p:sp>
        <p:nvSpPr>
          <p:cNvPr id="19" name="TextBox 18">
            <a:extLst>
              <a:ext uri="{FF2B5EF4-FFF2-40B4-BE49-F238E27FC236}">
                <a16:creationId xmlns:a16="http://schemas.microsoft.com/office/drawing/2014/main" id="{3D1543B6-906B-4293-B304-B4426354B832}"/>
              </a:ext>
            </a:extLst>
          </p:cNvPr>
          <p:cNvSpPr txBox="1"/>
          <p:nvPr/>
        </p:nvSpPr>
        <p:spPr>
          <a:xfrm>
            <a:off x="5193506" y="2523529"/>
            <a:ext cx="1828800" cy="1828800"/>
          </a:xfrm>
          <a:prstGeom prst="rect">
            <a:avLst/>
          </a:prstGeom>
          <a:noFill/>
        </p:spPr>
        <p:txBody>
          <a:bodyPr wrap="square" rtlCol="0">
            <a:spAutoFit/>
          </a:bodyPr>
          <a:lstStyle/>
          <a:p>
            <a:pPr algn="l"/>
            <a:endParaRPr lang="en-US" dirty="0"/>
          </a:p>
        </p:txBody>
      </p:sp>
      <p:sp>
        <p:nvSpPr>
          <p:cNvPr id="20" name="TextBox 19">
            <a:extLst>
              <a:ext uri="{FF2B5EF4-FFF2-40B4-BE49-F238E27FC236}">
                <a16:creationId xmlns:a16="http://schemas.microsoft.com/office/drawing/2014/main" id="{E32A366F-1B19-613E-8631-4E14FBBBA494}"/>
              </a:ext>
            </a:extLst>
          </p:cNvPr>
          <p:cNvSpPr txBox="1"/>
          <p:nvPr/>
        </p:nvSpPr>
        <p:spPr>
          <a:xfrm>
            <a:off x="517922" y="1643575"/>
            <a:ext cx="6093618" cy="1200329"/>
          </a:xfrm>
          <a:prstGeom prst="rect">
            <a:avLst/>
          </a:prstGeom>
          <a:noFill/>
        </p:spPr>
        <p:txBody>
          <a:bodyPr wrap="square" rtlCol="0">
            <a:spAutoFit/>
          </a:bodyPr>
          <a:lstStyle/>
          <a:p>
            <a:pPr algn="l"/>
            <a:r>
              <a:rPr lang="en-IN" sz="2400" dirty="0">
                <a:latin typeface="Times New Roman" panose="02020603050405020304" pitchFamily="18" charset="0"/>
                <a:cs typeface="Times New Roman" panose="02020603050405020304" pitchFamily="18" charset="0"/>
              </a:rPr>
              <a:t>The end users of the employee data analysis are HR managers, team leads, and senior management.</a:t>
            </a:r>
            <a:endParaRPr lang="en-US" sz="2400" dirty="0">
              <a:latin typeface="Times New Roman" panose="02020603050405020304" pitchFamily="18" charset="0"/>
              <a:cs typeface="Times New Roman" panose="02020603050405020304" pitchFamily="18" charset="0"/>
            </a:endParaRPr>
          </a:p>
        </p:txBody>
      </p:sp>
      <p:pic>
        <p:nvPicPr>
          <p:cNvPr id="21" name="Picture 20">
            <a:extLst>
              <a:ext uri="{FF2B5EF4-FFF2-40B4-BE49-F238E27FC236}">
                <a16:creationId xmlns:a16="http://schemas.microsoft.com/office/drawing/2014/main" id="{1BCE6A83-022A-5F0E-F3EE-6E43643F569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16791" y="3187573"/>
            <a:ext cx="6076401" cy="338164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2DDEECEE-3174-E008-2C99-DAB4DDE30845}"/>
              </a:ext>
            </a:extLst>
          </p:cNvPr>
          <p:cNvSpPr txBox="1"/>
          <p:nvPr/>
        </p:nvSpPr>
        <p:spPr>
          <a:xfrm>
            <a:off x="3786188" y="2233424"/>
            <a:ext cx="5748337" cy="2677656"/>
          </a:xfrm>
          <a:prstGeom prst="rect">
            <a:avLst/>
          </a:prstGeom>
          <a:noFill/>
        </p:spPr>
        <p:txBody>
          <a:bodyPr wrap="square" rtlCol="0">
            <a:spAutoFit/>
          </a:bodyPr>
          <a:lstStyle/>
          <a:p>
            <a:pPr marL="342900" indent="-342900" algn="l">
              <a:buFont typeface="+mj-lt"/>
              <a:buAutoNum type="arabicPeriod"/>
            </a:pPr>
            <a:r>
              <a:rPr lang="en-IN" sz="2400" dirty="0">
                <a:latin typeface="Times New Roman" panose="02020603050405020304" pitchFamily="18" charset="0"/>
                <a:cs typeface="Times New Roman" panose="02020603050405020304" pitchFamily="18" charset="0"/>
              </a:rPr>
              <a:t>Conditional formatting – highlights missing cells 
Filter- helps to remove the empty cells 
Formula – helps to identify the performance of employees 
Pivot table – helps to summarise 
Pie chart – shows the data</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pic>
        <p:nvPicPr>
          <p:cNvPr id="4" name="object 2">
            <a:extLst>
              <a:ext uri="{FF2B5EF4-FFF2-40B4-BE49-F238E27FC236}">
                <a16:creationId xmlns:a16="http://schemas.microsoft.com/office/drawing/2014/main" id="{66537772-4067-42B2-74B4-76B0E65FBBFA}"/>
              </a:ext>
            </a:extLst>
          </p:cNvPr>
          <p:cNvPicPr/>
          <p:nvPr/>
        </p:nvPicPr>
        <p:blipFill>
          <a:blip r:embed="rId2" cstate="print"/>
          <a:stretch>
            <a:fillRect/>
          </a:stretch>
        </p:blipFill>
        <p:spPr>
          <a:xfrm>
            <a:off x="7090172" y="2083593"/>
            <a:ext cx="2695574" cy="3248025"/>
          </a:xfrm>
          <a:prstGeom prst="rect">
            <a:avLst/>
          </a:prstGeom>
          <a:effectLst>
            <a:outerShdw blurRad="50800" dist="38100" dir="5400000" algn="t" rotWithShape="0">
              <a:prstClr val="black">
                <a:alpha val="40000"/>
              </a:prstClr>
            </a:outerShdw>
          </a:effectLst>
        </p:spPr>
      </p:pic>
      <p:sp>
        <p:nvSpPr>
          <p:cNvPr id="3" name="TextBox 2">
            <a:extLst>
              <a:ext uri="{FF2B5EF4-FFF2-40B4-BE49-F238E27FC236}">
                <a16:creationId xmlns:a16="http://schemas.microsoft.com/office/drawing/2014/main" id="{BA1C6C54-10F9-EB7E-BC6D-E8F55DF5488C}"/>
              </a:ext>
            </a:extLst>
          </p:cNvPr>
          <p:cNvSpPr txBox="1"/>
          <p:nvPr/>
        </p:nvSpPr>
        <p:spPr>
          <a:xfrm>
            <a:off x="1585913" y="2083594"/>
            <a:ext cx="6772275" cy="3139321"/>
          </a:xfrm>
          <a:prstGeom prst="rect">
            <a:avLst/>
          </a:prstGeom>
          <a:noFill/>
        </p:spPr>
        <p:txBody>
          <a:bodyPr wrap="square" rtlCol="0">
            <a:spAutoFit/>
          </a:bodyPr>
          <a:lstStyle/>
          <a:p>
            <a:pPr marL="342900" indent="-342900" algn="l">
              <a:buFont typeface="+mj-lt"/>
              <a:buAutoNum type="arabicPeriod"/>
            </a:pPr>
            <a:r>
              <a:rPr lang="en-IN" dirty="0"/>
              <a:t>EMPLOYEE ID 
FIRST NAME
LAST NAME
BUSINESS UNIT 
EMPLOYEE TYPE
EMPLOYEE CLASSIFICATION TYPE
GENDER
PERFORMANCE SCORE
CURRENT EMPLOYEE RATE
PERFORMANCE LEVEL</a:t>
            </a:r>
          </a:p>
          <a:p>
            <a:pPr algn="l"/>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7010209" y="2095500"/>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07005" y="2354703"/>
            <a:ext cx="3186589" cy="954107"/>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569B608A-CC77-D909-583B-53222E16E073}"/>
              </a:ext>
            </a:extLst>
          </p:cNvPr>
          <p:cNvSpPr txBox="1"/>
          <p:nvPr/>
        </p:nvSpPr>
        <p:spPr>
          <a:xfrm>
            <a:off x="752475" y="2916147"/>
            <a:ext cx="5924167" cy="1477328"/>
          </a:xfrm>
          <a:prstGeom prst="rect">
            <a:avLst/>
          </a:prstGeom>
          <a:noFill/>
        </p:spPr>
        <p:txBody>
          <a:bodyPr wrap="square" rtlCol="0" anchor="ctr">
            <a:spAutoFit/>
          </a:bodyPr>
          <a:lstStyle/>
          <a:p>
            <a:pPr algn="ctr"/>
            <a:r>
              <a:rPr lang="en-IN" sz="3600" dirty="0">
                <a:solidFill>
                  <a:schemeClr val="accent2"/>
                </a:solidFill>
                <a:latin typeface="Algerian" pitchFamily="82" charset="0"/>
              </a:rPr>
              <a:t>Performance level</a:t>
            </a:r>
            <a:r>
              <a:rPr lang="en-IN" dirty="0"/>
              <a:t>
</a:t>
            </a:r>
            <a:r>
              <a:rPr lang="en-US" dirty="0"/>
              <a:t>Used </a:t>
            </a:r>
            <a:r>
              <a:rPr lang="en-IN" dirty="0"/>
              <a:t>=IFS(Z9&gt;=5,”VERY HIGH”,Z9&gt;=4,”HIGH”,Z9&gt;=3,”MED”,TRUE,”LOW”)</a:t>
            </a:r>
            <a:r>
              <a:rPr lang="en-US" dirty="0"/>
              <a:t> To change employee performance level</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919360803917</cp:lastModifiedBy>
  <cp:revision>22</cp:revision>
  <dcterms:created xsi:type="dcterms:W3CDTF">2024-03-29T15:07:22Z</dcterms:created>
  <dcterms:modified xsi:type="dcterms:W3CDTF">2024-09-01T11:21:49Z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