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78" r:id="rId1"/>
  </p:sldMasterIdLst>
  <p:notesMasterIdLst>
    <p:notesMasterId r:id="rId2"/>
  </p:notesMasterIdLst>
  <p:sldIdLst>
    <p:sldId id="327" r:id="rId3"/>
    <p:sldId id="328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8" r:id="rId13"/>
    <p:sldId id="33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75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kavitha&apos;s%20project%20with%20data%20base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[kavitha's project with data base.xlsx]SHEET 1!PivotTable2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Employee</a:t>
            </a:r>
            <a:r>
              <a:rPr lang="en-GB" baseline="0"/>
              <a:t> Performance Analysis</a:t>
            </a:r>
            <a:endParaRPr lang="en-GB"/>
          </a:p>
        </c:rich>
      </c:tx>
      <c:layout>
        <c:manualLayout>
          <c:xMode val="edge"/>
          <c:yMode val="edge"/>
          <c:x val="0.18005956265994752"/>
          <c:y val="0.033636180092873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268154454690996"/>
          <c:y val="0.2553401484961079"/>
          <c:w val="0.6823733233237503"/>
          <c:h val="0.463056298891733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'SHEET 1'!$B$3:$B$4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'SHEET 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1'!$B$5:$B$15</c:f>
              <c:numCache>
                <c:formatCode>General</c:formatCode>
                <c:ptCount val="10"/>
                <c:pt idx="0">
                  <c:v>5.0</c:v>
                </c:pt>
                <c:pt idx="1">
                  <c:v>6.0</c:v>
                </c:pt>
                <c:pt idx="2">
                  <c:v>4.0</c:v>
                </c:pt>
                <c:pt idx="3">
                  <c:v>4.0</c:v>
                </c:pt>
                <c:pt idx="4">
                  <c:v>6.0</c:v>
                </c:pt>
                <c:pt idx="5">
                  <c:v>8.0</c:v>
                </c:pt>
                <c:pt idx="6">
                  <c:v>10.0</c:v>
                </c:pt>
                <c:pt idx="7">
                  <c:v>10.0</c:v>
                </c:pt>
                <c:pt idx="8">
                  <c:v>7.0</c:v>
                </c:pt>
                <c:pt idx="9">
                  <c:v>12.0</c:v>
                </c:pt>
              </c:numCache>
            </c:numRef>
          </c:val>
        </c:ser>
        <c:ser>
          <c:idx val="1"/>
          <c:order val="1"/>
          <c:tx>
            <c:strRef>
              <c:f>'SHEET 1'!$C$3:$C$4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'SHEET 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1'!$C$5:$C$15</c:f>
              <c:numCache>
                <c:formatCode>General</c:formatCode>
                <c:ptCount val="10"/>
                <c:pt idx="0">
                  <c:v>13.0</c:v>
                </c:pt>
                <c:pt idx="1">
                  <c:v>22.0</c:v>
                </c:pt>
                <c:pt idx="2">
                  <c:v>14.0</c:v>
                </c:pt>
                <c:pt idx="3">
                  <c:v>12.0</c:v>
                </c:pt>
                <c:pt idx="4">
                  <c:v>16.0</c:v>
                </c:pt>
                <c:pt idx="5">
                  <c:v>11.0</c:v>
                </c:pt>
                <c:pt idx="6">
                  <c:v>15.0</c:v>
                </c:pt>
                <c:pt idx="7">
                  <c:v>13.0</c:v>
                </c:pt>
                <c:pt idx="8">
                  <c:v>18.0</c:v>
                </c:pt>
                <c:pt idx="9">
                  <c:v>11.0</c:v>
                </c:pt>
              </c:numCache>
            </c:numRef>
          </c:val>
        </c:ser>
        <c:ser>
          <c:idx val="2"/>
          <c:order val="2"/>
          <c:tx>
            <c:strRef>
              <c:f>'SHEET 1'!$D$3:$D$4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'SHEET 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1'!$D$5:$D$15</c:f>
              <c:numCache>
                <c:formatCode>General</c:formatCode>
                <c:ptCount val="10"/>
                <c:pt idx="0">
                  <c:v>30.0</c:v>
                </c:pt>
                <c:pt idx="1">
                  <c:v>22.0</c:v>
                </c:pt>
                <c:pt idx="2">
                  <c:v>29.0</c:v>
                </c:pt>
                <c:pt idx="3">
                  <c:v>41.0</c:v>
                </c:pt>
                <c:pt idx="4">
                  <c:v>27.0</c:v>
                </c:pt>
                <c:pt idx="5">
                  <c:v>20.0</c:v>
                </c:pt>
                <c:pt idx="6">
                  <c:v>30.0</c:v>
                </c:pt>
                <c:pt idx="7">
                  <c:v>23.0</c:v>
                </c:pt>
                <c:pt idx="8">
                  <c:v>20.0</c:v>
                </c:pt>
                <c:pt idx="9">
                  <c:v>28.0</c:v>
                </c:pt>
              </c:numCache>
            </c:numRef>
          </c:val>
        </c:ser>
        <c:ser>
          <c:idx val="3"/>
          <c:order val="3"/>
          <c:tx>
            <c:strRef>
              <c:f>'SHEET 1'!$E$3:$E$4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'SHEET 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1'!$E$5:$E$15</c:f>
              <c:numCache>
                <c:formatCode>General</c:formatCode>
                <c:ptCount val="10"/>
                <c:pt idx="0">
                  <c:v>9.0</c:v>
                </c:pt>
                <c:pt idx="1">
                  <c:v>5.0</c:v>
                </c:pt>
                <c:pt idx="2">
                  <c:v>7.0</c:v>
                </c:pt>
                <c:pt idx="3">
                  <c:v>2.0</c:v>
                </c:pt>
                <c:pt idx="4">
                  <c:v>5.0</c:v>
                </c:pt>
                <c:pt idx="5">
                  <c:v>3.0</c:v>
                </c:pt>
                <c:pt idx="6">
                  <c:v>6.0</c:v>
                </c:pt>
                <c:pt idx="7">
                  <c:v>7.0</c:v>
                </c:pt>
                <c:pt idx="8">
                  <c:v>1.0</c:v>
                </c:pt>
                <c:pt idx="9">
                  <c:v>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0614016"/>
        <c:axId val="640614560"/>
      </c:barChart>
      <c:catAx>
        <c:axId val="6406140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Business</a:t>
                </a:r>
                <a:r>
                  <a:rPr lang="en-IN" baseline="0"/>
                  <a:t> unit</a:t>
                </a:r>
                <a:endParaRPr lang="en-IN"/>
              </a:p>
            </c:rich>
          </c:tx>
          <c:overlay val="0"/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0614560"/>
        <c:crosses val="autoZero"/>
        <c:auto val="1"/>
        <c:lblAlgn val="ctr"/>
        <c:lblOffset val="100"/>
        <c:noMultiLvlLbl val="0"/>
      </c:catAx>
      <c:valAx>
        <c:axId val="640614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Count</a:t>
                </a:r>
                <a:r>
                  <a:rPr lang="en-IN" baseline="0"/>
                  <a:t> of firstname</a:t>
                </a:r>
                <a:endParaRPr lang="en-IN"/>
              </a:p>
            </c:rich>
          </c:tx>
          <c:overlay val="0"/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0614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aseline="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104870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69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70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70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685800" y="50537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124074" y="3075460"/>
            <a:ext cx="8610600" cy="25806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>
                <a:solidFill>
                  <a:srgbClr val="7030A0"/>
                </a:solidFill>
              </a:rPr>
              <a:t>STUDENT NAME : </a:t>
            </a:r>
            <a:r>
              <a:rPr dirty="0" sz="2400" lang="en-US">
                <a:solidFill>
                  <a:srgbClr val="7030A0"/>
                </a:solidFill>
              </a:rPr>
              <a:t> </a:t>
            </a:r>
            <a:r>
              <a:rPr dirty="0" sz="2400" lang="en-US">
                <a:solidFill>
                  <a:srgbClr val="7030A0"/>
                </a:solidFill>
              </a:rPr>
              <a:t>D</a:t>
            </a:r>
            <a:r>
              <a:rPr dirty="0" sz="2400" lang="en-US">
                <a:solidFill>
                  <a:srgbClr val="7030A0"/>
                </a:solidFill>
              </a:rPr>
              <a:t>H</a:t>
            </a:r>
            <a:r>
              <a:rPr dirty="0" sz="2400" lang="en-US">
                <a:solidFill>
                  <a:srgbClr val="7030A0"/>
                </a:solidFill>
              </a:rPr>
              <a:t>A</a:t>
            </a:r>
            <a:r>
              <a:rPr dirty="0" sz="2400" lang="en-US">
                <a:solidFill>
                  <a:srgbClr val="7030A0"/>
                </a:solidFill>
              </a:rPr>
              <a:t>S</a:t>
            </a:r>
            <a:r>
              <a:rPr dirty="0" sz="2400" lang="en-US">
                <a:solidFill>
                  <a:srgbClr val="7030A0"/>
                </a:solidFill>
              </a:rPr>
              <a:t>I</a:t>
            </a:r>
            <a:r>
              <a:rPr dirty="0" sz="2400" lang="en-US">
                <a:solidFill>
                  <a:srgbClr val="7030A0"/>
                </a:solidFill>
              </a:rPr>
              <a:t>M</a:t>
            </a:r>
            <a:r>
              <a:rPr dirty="0" sz="2400" lang="en-US">
                <a:solidFill>
                  <a:srgbClr val="7030A0"/>
                </a:solidFill>
              </a:rPr>
              <a:t>A</a:t>
            </a:r>
            <a:r>
              <a:rPr dirty="0" sz="2400" lang="en-US">
                <a:solidFill>
                  <a:srgbClr val="7030A0"/>
                </a:solidFill>
              </a:rPr>
              <a:t> </a:t>
            </a:r>
            <a:r>
              <a:rPr dirty="0" sz="2400" lang="en-US">
                <a:solidFill>
                  <a:srgbClr val="7030A0"/>
                </a:solidFill>
              </a:rPr>
              <a:t>B</a:t>
            </a:r>
            <a:endParaRPr altLang="en-US" lang="zh-CN"/>
          </a:p>
          <a:p>
            <a:r>
              <a:rPr dirty="0" sz="2400" lang="en-US">
                <a:solidFill>
                  <a:srgbClr val="7030A0"/>
                </a:solidFill>
              </a:rPr>
              <a:t>REGISTER NO. : 2213371</a:t>
            </a:r>
            <a:r>
              <a:rPr dirty="0" sz="2400" lang="en-US">
                <a:solidFill>
                  <a:srgbClr val="7030A0"/>
                </a:solidFill>
              </a:rPr>
              <a:t>0</a:t>
            </a:r>
            <a:r>
              <a:rPr dirty="0" sz="2400" lang="en-US">
                <a:solidFill>
                  <a:srgbClr val="7030A0"/>
                </a:solidFill>
              </a:rPr>
              <a:t>4</a:t>
            </a:r>
            <a:r>
              <a:rPr dirty="0" sz="2400" lang="en-US">
                <a:solidFill>
                  <a:srgbClr val="7030A0"/>
                </a:solidFill>
              </a:rPr>
              <a:t>2</a:t>
            </a:r>
            <a:r>
              <a:rPr dirty="0" sz="2400" lang="en-US">
                <a:solidFill>
                  <a:srgbClr val="7030A0"/>
                </a:solidFill>
              </a:rPr>
              <a:t>0</a:t>
            </a:r>
            <a:r>
              <a:rPr dirty="0" sz="2400" lang="en-US">
                <a:solidFill>
                  <a:srgbClr val="7030A0"/>
                </a:solidFill>
              </a:rPr>
              <a:t>0</a:t>
            </a:r>
            <a:r>
              <a:rPr dirty="0" sz="2400" lang="en-US">
                <a:solidFill>
                  <a:srgbClr val="7030A0"/>
                </a:solidFill>
              </a:rPr>
              <a:t>8</a:t>
            </a:r>
            <a:endParaRPr altLang="en-US" lang="zh-CN"/>
          </a:p>
          <a:p>
            <a:r>
              <a:rPr dirty="0" sz="2400" lang="en-US">
                <a:solidFill>
                  <a:srgbClr val="7030A0"/>
                </a:solidFill>
              </a:rPr>
              <a:t>NM REG. NO. :</a:t>
            </a:r>
            <a:r>
              <a:rPr dirty="0" sz="2400" lang="en-US"/>
              <a:t> 8EDEA96FA47051DBAEA47D8E0D7F385B</a:t>
            </a:r>
            <a:endParaRPr altLang="en-US" lang="zh-CN"/>
          </a:p>
          <a:p>
            <a:r>
              <a:rPr dirty="0" sz="2400" lang="en-US">
                <a:solidFill>
                  <a:srgbClr val="7030A0"/>
                </a:solidFill>
              </a:rPr>
              <a:t>DEPARTMENT : COMMERECE</a:t>
            </a:r>
          </a:p>
          <a:p>
            <a:r>
              <a:rPr dirty="0" sz="2400" lang="en-US">
                <a:solidFill>
                  <a:srgbClr val="7030A0"/>
                </a:solidFill>
              </a:rPr>
              <a:t>COLLEGE : QUAID-E-MILLATH GOVERNMENT COLLEGE FOR WOMEN(AUTONOMOUS)</a:t>
            </a:r>
          </a:p>
          <a:p>
            <a:r>
              <a:rPr dirty="0" sz="2400" lang="en-US">
                <a:solidFill>
                  <a:srgbClr val="7030A0"/>
                </a:solidFill>
              </a:rPr>
              <a:t>           </a:t>
            </a:r>
            <a:endParaRPr dirty="0" sz="2400" lang="en-IN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TextBox 2"/>
          <p:cNvSpPr txBox="1"/>
          <p:nvPr/>
        </p:nvSpPr>
        <p:spPr>
          <a:xfrm rot="10800000" flipV="1">
            <a:off x="528101" y="1542414"/>
            <a:ext cx="7625705" cy="4105351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dirty="0" lang="en-US"/>
              <a:t>
</a:t>
            </a:r>
            <a:r>
              <a:rPr dirty="0" sz="2400" lang="en-US">
                <a:solidFill>
                  <a:srgbClr val="FF0000"/>
                </a:solidFill>
              </a:rPr>
              <a:t>1. Calculated performance level by using the current employee rating .</a:t>
            </a:r>
          </a:p>
          <a:p>
            <a:pPr algn="l"/>
            <a:r>
              <a:rPr dirty="0" sz="2400" lang="en-US">
                <a:solidFill>
                  <a:srgbClr val="FF0000"/>
                </a:solidFill>
              </a:rPr>
              <a:t>
2. Prepared pivot table.</a:t>
            </a:r>
          </a:p>
          <a:p>
            <a:pPr algn="l"/>
            <a:r>
              <a:rPr dirty="0" sz="2400" lang="en-US">
                <a:solidFill>
                  <a:srgbClr val="FF0000"/>
                </a:solidFill>
              </a:rPr>
              <a:t>
3. Filtered pivot table. </a:t>
            </a:r>
          </a:p>
          <a:p>
            <a:pPr algn="l"/>
            <a:r>
              <a:rPr dirty="0" sz="2400" lang="en-US">
                <a:solidFill>
                  <a:srgbClr val="FF0000"/>
                </a:solidFill>
              </a:rPr>
              <a:t>
4. Prepared a graph using pivot table data. </a:t>
            </a:r>
          </a:p>
          <a:p>
            <a:pPr algn="l"/>
            <a:r>
              <a:rPr dirty="0" sz="2400" lang="en-US">
                <a:solidFill>
                  <a:srgbClr val="FF0000"/>
                </a:solidFill>
              </a:rPr>
              <a:t>
5. Prepared trend lines for medium and low performance.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9"/>
          <p:cNvGraphicFramePr>
            <a:graphicFrameLocks/>
          </p:cNvGraphicFramePr>
          <p:nvPr/>
        </p:nvGraphicFramePr>
        <p:xfrm>
          <a:off x="531386" y="1503626"/>
          <a:ext cx="8135855" cy="4316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9" name="TextBox 2"/>
          <p:cNvSpPr txBox="1"/>
          <p:nvPr/>
        </p:nvSpPr>
        <p:spPr>
          <a:xfrm>
            <a:off x="755332" y="1951672"/>
            <a:ext cx="8437566" cy="3108543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dirty="0" sz="2800" lang="en-US">
                <a:solidFill>
                  <a:srgbClr val="FF0000"/>
                </a:solidFill>
              </a:rPr>
              <a:t>In conclusion, employee performance analysis helps identify strengths, areas for improvement, and opportunities for growth. It enables better decision-making, increases productivity, and aligns individual goals with organizational objectives. Regular performance assessments foster a culture of continuous development and contribute to overall business success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8"/>
          <p:cNvSpPr txBox="1"/>
          <p:nvPr/>
        </p:nvSpPr>
        <p:spPr>
          <a:xfrm>
            <a:off x="1212055" y="1767703"/>
            <a:ext cx="4880928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>
                <a:solidFill>
                  <a:srgbClr val="FF0000"/>
                </a:solidFill>
              </a:rPr>
              <a:t>TO EXAMINE :</a:t>
            </a:r>
          </a:p>
          <a:p>
            <a:r>
              <a:rPr dirty="0" sz="2400" lang="en-US">
                <a:solidFill>
                  <a:srgbClr val="FF0000"/>
                </a:solidFill>
              </a:rPr>
              <a:t>HOW EFFICIENTLY THE EMPLOYEE’S OF AN ORGANISATION ARE WORKING IN EACH BUSINESS UNIT RESPECTIVELY.  </a:t>
            </a:r>
            <a:endParaRPr dirty="0" sz="2400" lang="en-I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2225041"/>
          </a:xfrm>
          <a:prstGeom prst="rect"/>
          <a:noFill/>
        </p:spPr>
        <p:txBody>
          <a:bodyPr rtlCol="0" wrap="square">
            <a:spAutoFit/>
          </a:bodyPr>
          <a:p>
            <a:pPr algn="l" indent="-342900" marL="342900">
              <a:buFont typeface="Wingdings" panose="05000000000000000000" pitchFamily="2" charset="2"/>
              <a:buChar char="q"/>
            </a:pPr>
            <a:r>
              <a:rPr b="0" dirty="0" sz="2400" i="0" lang="en-US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FILTERATION OF GIVEN DATA SET.</a:t>
            </a:r>
          </a:p>
          <a:p>
            <a:pPr algn="l" indent="-342900" marL="342900">
              <a:buFont typeface="Wingdings" panose="05000000000000000000" pitchFamily="2" charset="2"/>
              <a:buChar char="q"/>
            </a:pPr>
            <a:r>
              <a:rPr dirty="0" sz="240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ANALYSING PERFORMANCE LEVEL OF EMPLOYEES.</a:t>
            </a:r>
          </a:p>
          <a:p>
            <a:pPr algn="l" indent="-342900" marL="342900">
              <a:buFont typeface="Wingdings" panose="05000000000000000000" pitchFamily="2" charset="2"/>
              <a:buChar char="q"/>
            </a:pPr>
            <a:r>
              <a:rPr b="0" dirty="0" sz="2400" i="0" lang="en-US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BUILDING PIVOT TABLE.</a:t>
            </a:r>
          </a:p>
          <a:p>
            <a:pPr algn="l" indent="-342900" marL="342900">
              <a:buFont typeface="Wingdings" panose="05000000000000000000" pitchFamily="2" charset="2"/>
              <a:buChar char="q"/>
            </a:pPr>
            <a:r>
              <a:rPr dirty="0" sz="240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CONSTRUCTION OF GRAPH AND PIE CHART.</a:t>
            </a:r>
          </a:p>
          <a:p>
            <a:pPr algn="l" indent="-342900" marL="342900">
              <a:buFont typeface="Wingdings" panose="05000000000000000000" pitchFamily="2" charset="2"/>
              <a:buChar char="q"/>
            </a:pPr>
            <a:r>
              <a:rPr b="0" dirty="0" sz="2400" i="0" lang="en-US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TREND LINE AS A REFLECTION OF PERFORMANCE.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6"/>
          <p:cNvSpPr txBox="1"/>
          <p:nvPr/>
        </p:nvSpPr>
        <p:spPr>
          <a:xfrm>
            <a:off x="454942" y="1695450"/>
            <a:ext cx="5641058" cy="30251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>
                <a:solidFill>
                  <a:srgbClr val="FF0000"/>
                </a:solidFill>
              </a:rPr>
              <a:t>INSIDERS : </a:t>
            </a:r>
          </a:p>
          <a:p>
            <a:endParaRPr dirty="0" lang="en-US">
              <a:solidFill>
                <a:srgbClr val="FF0000"/>
              </a:solidFill>
            </a:endParaRPr>
          </a:p>
          <a:p>
            <a:r>
              <a:rPr dirty="0" lang="en-US">
                <a:solidFill>
                  <a:srgbClr val="FF0000"/>
                </a:solidFill>
              </a:rPr>
              <a:t>THE END USERS ARE THE MANAGEMENT, ADMINISTRATION, FINANCE AND ACCOUNTING SECTORS OF THE RESPECTIVE ORGANISATION.</a:t>
            </a:r>
          </a:p>
          <a:p>
            <a:endParaRPr dirty="0" lang="en-US">
              <a:solidFill>
                <a:srgbClr val="FF0000"/>
              </a:solidFill>
            </a:endParaRPr>
          </a:p>
          <a:p>
            <a:r>
              <a:rPr dirty="0" lang="en-US">
                <a:solidFill>
                  <a:srgbClr val="FF0000"/>
                </a:solidFill>
              </a:rPr>
              <a:t>OUTSIDERS : </a:t>
            </a:r>
          </a:p>
          <a:p>
            <a:endParaRPr dirty="0" lang="en-US">
              <a:solidFill>
                <a:srgbClr val="FF0000"/>
              </a:solidFill>
            </a:endParaRPr>
          </a:p>
          <a:p>
            <a:r>
              <a:rPr dirty="0" lang="en-US">
                <a:solidFill>
                  <a:srgbClr val="FF0000"/>
                </a:solidFill>
              </a:rPr>
              <a:t>THE END USERS ARE THE INVESTORS, SHAREHOLDERS, FINANCING PARTNERS, GOVERNMENT AND COMPETITORS.</a:t>
            </a:r>
            <a:endParaRPr dirty="0" lang="en-I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9"/>
          <p:cNvSpPr txBox="1"/>
          <p:nvPr/>
        </p:nvSpPr>
        <p:spPr>
          <a:xfrm>
            <a:off x="3050038" y="2280950"/>
            <a:ext cx="6100074" cy="2862322"/>
          </a:xfrm>
          <a:prstGeom prst="rect"/>
          <a:noFill/>
        </p:spPr>
        <p:txBody>
          <a:bodyPr wrap="square">
            <a:spAutoFit/>
          </a:bodyPr>
          <a:p>
            <a:pPr indent="-342900" marL="342900">
              <a:buFont typeface="+mj-lt"/>
              <a:buAutoNum type="arabicPeriod"/>
            </a:pPr>
            <a:r>
              <a:rPr dirty="0" lang="en-US">
                <a:solidFill>
                  <a:srgbClr val="FF0000"/>
                </a:solidFill>
              </a:rPr>
              <a:t>IDENTIFY AREAS OF STRENGTH AND WEAKNESS.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US">
                <a:solidFill>
                  <a:srgbClr val="FF0000"/>
                </a:solidFill>
              </a:rPr>
              <a:t>SET PERFORMANCE GOALS AND TARGETS.</a:t>
            </a:r>
          </a:p>
          <a:p>
            <a:pPr indent="-342900" marL="342900">
              <a:buAutoNum type="arabicPeriod"/>
            </a:pPr>
            <a:r>
              <a:rPr dirty="0" lang="en-US">
                <a:solidFill>
                  <a:srgbClr val="FF0000"/>
                </a:solidFill>
              </a:rPr>
              <a:t>EVALUATE JOB PERFORMANCE AND PRODUCTIVITY.</a:t>
            </a:r>
          </a:p>
          <a:p>
            <a:pPr indent="-342900" marL="342900">
              <a:buAutoNum type="arabicPeriod"/>
            </a:pPr>
            <a:r>
              <a:rPr dirty="0" lang="en-US">
                <a:solidFill>
                  <a:srgbClr val="FF0000"/>
                </a:solidFill>
              </a:rPr>
              <a:t> DEVELOP TRAINING AND DEVELOPMENT programs.</a:t>
            </a:r>
          </a:p>
          <a:p>
            <a:pPr indent="-342900" marL="342900">
              <a:buAutoNum type="arabicPeriod"/>
            </a:pPr>
            <a:r>
              <a:rPr dirty="0" lang="en-US">
                <a:solidFill>
                  <a:srgbClr val="FF0000"/>
                </a:solidFill>
              </a:rPr>
              <a:t>Inform decisions on promotions, bonuses, and rewards.</a:t>
            </a:r>
          </a:p>
          <a:p>
            <a:pPr indent="-342900" marL="342900">
              <a:buAutoNum type="arabicPeriod"/>
            </a:pPr>
            <a:r>
              <a:rPr dirty="0" lang="en-US">
                <a:solidFill>
                  <a:srgbClr val="FF0000"/>
                </a:solidFill>
              </a:rPr>
              <a:t> Improve communication and feedback.</a:t>
            </a:r>
          </a:p>
          <a:p>
            <a:pPr indent="-342900" marL="342900">
              <a:buAutoNum type="arabicPeriod"/>
            </a:pPr>
            <a:r>
              <a:rPr dirty="0" lang="en-US">
                <a:solidFill>
                  <a:srgbClr val="FF0000"/>
                </a:solidFill>
              </a:rPr>
              <a:t>Increase employee motivation and ENGAGEMENT.</a:t>
            </a:r>
          </a:p>
          <a:p>
            <a:pPr indent="-342900" marL="342900">
              <a:buAutoNum type="arabicPeriod"/>
            </a:pPr>
            <a:r>
              <a:rPr dirty="0" lang="en-US">
                <a:solidFill>
                  <a:srgbClr val="FF0000"/>
                </a:solidFill>
              </a:rPr>
              <a:t>Reduce turnover and absenteeism.</a:t>
            </a:r>
          </a:p>
          <a:p>
            <a:pPr indent="-342900" marL="342900">
              <a:buAutoNum type="arabicPeriod"/>
            </a:pPr>
            <a:r>
              <a:rPr dirty="0" lang="en-US">
                <a:solidFill>
                  <a:srgbClr val="FF0000"/>
                </a:solidFill>
              </a:rPr>
              <a:t>Enhance overall organizational performance.</a:t>
            </a:r>
          </a:p>
          <a:p>
            <a:pPr indent="-342900" marL="342900">
              <a:buAutoNum type="arabicPeriod"/>
            </a:pPr>
            <a:r>
              <a:rPr dirty="0" lang="en-US">
                <a:solidFill>
                  <a:srgbClr val="FF0000"/>
                </a:solidFill>
              </a:rPr>
              <a:t>Make data-driven decisions.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3"/>
          <p:cNvSpPr txBox="1"/>
          <p:nvPr/>
        </p:nvSpPr>
        <p:spPr>
          <a:xfrm>
            <a:off x="755332" y="1702365"/>
            <a:ext cx="3095417" cy="3970318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>
                <a:solidFill>
                  <a:srgbClr val="FF0000"/>
                </a:solidFill>
              </a:rPr>
              <a:t>1. Employee I’d </a:t>
            </a:r>
          </a:p>
          <a:p>
            <a:r>
              <a:rPr dirty="0" lang="en-US">
                <a:solidFill>
                  <a:srgbClr val="FF0000"/>
                </a:solidFill>
              </a:rPr>
              <a:t> 2. First name.</a:t>
            </a:r>
          </a:p>
          <a:p>
            <a:r>
              <a:rPr dirty="0" lang="en-US">
                <a:solidFill>
                  <a:srgbClr val="FF0000"/>
                </a:solidFill>
              </a:rPr>
              <a:t> 3. Last name.</a:t>
            </a:r>
          </a:p>
          <a:p>
            <a:r>
              <a:rPr dirty="0" lang="en-US">
                <a:solidFill>
                  <a:srgbClr val="FF0000"/>
                </a:solidFill>
              </a:rPr>
              <a:t>4.business unit.</a:t>
            </a:r>
          </a:p>
          <a:p>
            <a:r>
              <a:rPr dirty="0" lang="en-US">
                <a:solidFill>
                  <a:srgbClr val="FF0000"/>
                </a:solidFill>
              </a:rPr>
              <a:t>5. Employee status.</a:t>
            </a:r>
          </a:p>
          <a:p>
            <a:r>
              <a:rPr dirty="0" lang="en-US">
                <a:solidFill>
                  <a:srgbClr val="FF0000"/>
                </a:solidFill>
              </a:rPr>
              <a:t>6. Employee type.</a:t>
            </a:r>
          </a:p>
          <a:p>
            <a:r>
              <a:rPr dirty="0" lang="en-US">
                <a:solidFill>
                  <a:srgbClr val="FF0000"/>
                </a:solidFill>
              </a:rPr>
              <a:t>7.employee classification type.</a:t>
            </a:r>
          </a:p>
          <a:p>
            <a:r>
              <a:rPr dirty="0" lang="en-US">
                <a:solidFill>
                  <a:srgbClr val="FF0000"/>
                </a:solidFill>
              </a:rPr>
              <a:t>8.gender code.</a:t>
            </a:r>
          </a:p>
          <a:p>
            <a:r>
              <a:rPr dirty="0" lang="en-US">
                <a:solidFill>
                  <a:srgbClr val="FF0000"/>
                </a:solidFill>
              </a:rPr>
              <a:t>9.performance score.</a:t>
            </a:r>
          </a:p>
          <a:p>
            <a:r>
              <a:rPr dirty="0" lang="en-US">
                <a:solidFill>
                  <a:srgbClr val="FF0000"/>
                </a:solidFill>
              </a:rPr>
              <a:t>10.current employee rating.</a:t>
            </a:r>
          </a:p>
          <a:p>
            <a:r>
              <a:rPr dirty="0" lang="en-US">
                <a:solidFill>
                  <a:srgbClr val="FF0000"/>
                </a:solidFill>
              </a:rPr>
              <a:t>11.performance level</a:t>
            </a:r>
          </a:p>
          <a:p>
            <a:r>
              <a:rPr dirty="0" lang="en-US">
                <a:solidFill>
                  <a:srgbClr val="FF0000"/>
                </a:solidFill>
              </a:rPr>
              <a:t>12.martial description.</a:t>
            </a:r>
          </a:p>
          <a:p>
            <a:r>
              <a:rPr dirty="0" lang="en-US">
                <a:solidFill>
                  <a:srgbClr val="FF0000"/>
                </a:solidFill>
              </a:rPr>
              <a:t>13.race description. </a:t>
            </a:r>
          </a:p>
          <a:p>
            <a:r>
              <a:rPr dirty="0" lang="en-US">
                <a:solidFill>
                  <a:srgbClr val="FF0000"/>
                </a:solidFill>
              </a:rPr>
              <a:t>14.Location code.</a:t>
            </a:r>
          </a:p>
        </p:txBody>
      </p:sp>
      <p:sp>
        <p:nvSpPr>
          <p:cNvPr id="1048670" name="TextBox 4"/>
          <p:cNvSpPr txBox="1"/>
          <p:nvPr/>
        </p:nvSpPr>
        <p:spPr>
          <a:xfrm>
            <a:off x="4391075" y="1611924"/>
            <a:ext cx="2882561" cy="4247317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dirty="0" lang="en-US"/>
              <a:t>
</a:t>
            </a:r>
            <a:r>
              <a:rPr dirty="0" lang="en-US">
                <a:solidFill>
                  <a:srgbClr val="FF0000"/>
                </a:solidFill>
              </a:rPr>
              <a:t>15. Job function description. 
16. State.
17. DOB.
18.Division.
19.Department type.
20.Termination description.
21.Termination type.
22.Payzone.
23.Start date.
24. Exit date.
25. Title.
26 . Supervisor.
27. </a:t>
            </a:r>
            <a:r>
              <a:rPr dirty="0" lang="en-US" err="1">
                <a:solidFill>
                  <a:srgbClr val="FF0000"/>
                </a:solidFill>
              </a:rPr>
              <a:t>ADEmail</a:t>
            </a:r>
            <a:endParaRPr dirty="0" lang="en-US">
              <a:solidFill>
                <a:srgbClr val="FF0000"/>
              </a:solidFill>
            </a:endParaRPr>
          </a:p>
          <a:p>
            <a:pPr algn="l"/>
            <a:endParaRPr dirty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325629" y="1695450"/>
            <a:ext cx="7208896" cy="3108543"/>
          </a:xfrm>
          <a:prstGeom prst="rect"/>
          <a:noFill/>
        </p:spPr>
        <p:txBody>
          <a:bodyPr rtlCol="0" wrap="square">
            <a:spAutoFit/>
          </a:bodyPr>
          <a:p>
            <a:pPr algn="l" indent="-457200" marL="457200">
              <a:buFont typeface="Arial" panose="020B0604020202020204" pitchFamily="34" charset="0"/>
              <a:buChar char="•"/>
            </a:pPr>
            <a:r>
              <a:rPr dirty="0" sz="280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 table that gives clear cut view of the performing employees and respective business unit with certain specifications.</a:t>
            </a:r>
          </a:p>
          <a:p>
            <a:pPr algn="l" indent="-457200" marL="457200">
              <a:buFont typeface="Arial" panose="020B0604020202020204" pitchFamily="34" charset="0"/>
              <a:buChar char="•"/>
            </a:pPr>
            <a:r>
              <a:rPr dirty="0" sz="280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test formula for performance level setting:</a:t>
            </a:r>
          </a:p>
          <a:p>
            <a:pPr algn="l"/>
            <a:r>
              <a:rPr dirty="0" sz="280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=IFS(Z8&gt;=5,”VERYHIGH”, Z8&gt;=4,”HIGH”,Z8&gt;=3,”MED”,TRUE,”LOW”)</a:t>
            </a:r>
            <a:endParaRPr dirty="0" sz="2800" lang="en-IN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Veni Ravi</cp:lastModifiedBy>
  <dcterms:created xsi:type="dcterms:W3CDTF">2024-03-27T19:07:22Z</dcterms:created>
  <dcterms:modified xsi:type="dcterms:W3CDTF">2024-09-10T05:55:44Z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f0f903b459e244b8a7556238cb3bc6b6</vt:lpwstr>
  </property>
</Properties>
</file>