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hdr" idx="2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dt" idx="10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9" name="对象"/>
          <p:cNvSpPr>
            <a:spLocks noGrp="1"/>
          </p:cNvSpPr>
          <p:nvPr>
            <p:ph type="sldImg" idx="3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228600"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&lt;#&gt;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52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8402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6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5747957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0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0248875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1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5528477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9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60511753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2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86991349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5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115549964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8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53927168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17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51122509"/>
      </p:ext>
    </p:extLst>
  </p:cSld>
  <p:clrMapOvr>
    <a:masterClrMapping/>
  </p:clrMapOvr>
</p:notes>
</file>

<file path=ppt/notesSlides/notesSlide1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1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29144600"/>
      </p:ext>
    </p:extLst>
  </p:cSld>
  <p:clrMapOvr>
    <a:masterClrMapping/>
  </p:clrMapOvr>
</p:notes>
</file>

<file path=ppt/notesSlides/notesSlide1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5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9121009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5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89925810"/>
      </p:ext>
    </p:extLst>
  </p:cSld>
  <p:clrMapOvr>
    <a:masterClrMapping/>
  </p:clrMapOvr>
</p:notes>
</file>

<file path=ppt/notesSlides/notesSlide2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9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8335802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09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3107076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6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005203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0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1141715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3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5303052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3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5039249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8314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0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978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352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4299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5986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309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2115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6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6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9900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7470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0189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8145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5199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5176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973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7663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4471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57200" indent="-228600"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5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pimg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</a:br>
            <a:endParaRPr lang="zh-CN" altLang="en-US" sz="32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45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494262" y="3308930"/>
            <a:ext cx="8610600" cy="2263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STUDENT NAM: p.dharshna priya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REGISTER NO: 312211320/ NM ID:asunm1425unm1425sandhyak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DEPARTMENT: B.Com (Commerce)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COLLEGE: Kumararani meena muthiah college of arts and science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 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6005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矩形"/>
          <p:cNvSpPr>
            <a:spLocks/>
          </p:cNvSpPr>
          <p:nvPr/>
        </p:nvSpPr>
        <p:spPr>
          <a:xfrm rot="0">
            <a:off x="304800" y="1066800"/>
            <a:ext cx="10990381" cy="5158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1800"/>
              <a:buFont typeface="Noto Sans Symbols" pitchFamily="0" charset="0"/>
              <a:buChar char="⮚"/>
            </a:pPr>
            <a:r>
              <a:rPr lang="en-US" altLang="zh-CN" sz="1800" b="0" i="0" u="none" strike="noStrike" kern="0" cap="none" spc="0" baseline="0">
                <a:solidFill>
                  <a:srgbClr val="CC0099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CONDITION FORMATING</a:t>
            </a:r>
            <a:r>
              <a:rPr lang="en-US" altLang="zh-CN" sz="1800" b="0" i="0" u="none" strike="noStrike" kern="0" cap="none" spc="0" baseline="0">
                <a:solidFill>
                  <a:srgbClr val="CC0099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: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                       We use condition formatting for find out the missing columns and remove it.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First we select the column where there is a blank and fill it with the color and remove it.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1800"/>
              <a:buFont typeface="Noto Sans Symbols" pitchFamily="0" charset="0"/>
              <a:buChar char="⮚"/>
            </a:pPr>
            <a:r>
              <a:rPr lang="en-US" altLang="zh-CN" sz="1800" b="0" i="0" u="none" strike="noStrike" kern="0" cap="none" spc="0" baseline="0">
                <a:solidFill>
                  <a:srgbClr val="CC0099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FILTER: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              we use filter to remove the blank column and filter them with gender also. And also use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Filter to how many people are working in contract, part time and fulltime.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1800"/>
              <a:buFont typeface="Noto Sans Symbols" pitchFamily="0" charset="0"/>
              <a:buChar char="⮚"/>
            </a:pPr>
            <a:r>
              <a:rPr lang="en-US" altLang="zh-CN" sz="1800" b="0" i="0" u="none" strike="noStrike" kern="0" cap="none" spc="0" baseline="0">
                <a:solidFill>
                  <a:srgbClr val="CC0099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SLICER: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               we use slicer to filter employee type.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1800"/>
              <a:buFont typeface="Noto Sans Symbols" pitchFamily="0" charset="0"/>
              <a:buChar char="⮚"/>
            </a:pPr>
            <a:r>
              <a:rPr lang="en-US" altLang="zh-CN" sz="1800" b="0" i="0" u="none" strike="noStrike" kern="0" cap="none" spc="0" baseline="0">
                <a:solidFill>
                  <a:srgbClr val="CC0099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IF CONDITION</a:t>
            </a: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               I don’t have the features of IFS so I check is there any other condition similar to IFS  but I don’t found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Such condition so I tried if condition to calculate the employee performance.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1800"/>
              <a:buFont typeface="Noto Sans Symbols" pitchFamily="0" charset="0"/>
              <a:buChar char="⮚"/>
            </a:pPr>
            <a:r>
              <a:rPr lang="en-US" altLang="zh-CN" sz="1800" b="0" i="0" u="none" strike="noStrike" kern="0" cap="none" spc="0" baseline="0">
                <a:solidFill>
                  <a:srgbClr val="CC0099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PIVOTAL TABLE: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                We use pivotal table to show the summary of our project.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1800"/>
              <a:buFont typeface="Noto Sans Symbols" pitchFamily="0" charset="0"/>
              <a:buChar char="⮚"/>
            </a:pPr>
            <a:r>
              <a:rPr lang="en-US" altLang="zh-CN" sz="1800" b="0" i="0" u="none" strike="noStrike" kern="0" cap="none" spc="0" baseline="0">
                <a:solidFill>
                  <a:srgbClr val="CC0099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BAR CHART: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                 We use bar diagram to represent our project.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onstantia" pitchFamily="0" charset="0"/>
              <a:ea typeface="Constantia" pitchFamily="0" charset="0"/>
              <a:cs typeface="Constantia" pitchFamily="0" charset="0"/>
              <a:sym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3258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55332" y="1600200"/>
            <a:ext cx="7983276" cy="55206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400"/>
              <a:buFont typeface="Noto Sans Symbols" pitchFamily="0" charset="0"/>
              <a:buChar char="❖"/>
            </a:pPr>
            <a:r>
              <a:rPr lang="en-US" altLang="zh-CN" sz="2400" b="0" i="0" u="none" strike="noStrike" kern="0" cap="none" spc="0" baseline="0">
                <a:solidFill>
                  <a:srgbClr val="974806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Data   From  </a:t>
            </a:r>
            <a:r>
              <a:rPr lang="en-US" altLang="zh-CN" sz="2400" b="0" i="0" u="none" strike="noStrike" kern="0" cap="none" spc="0" baseline="0">
                <a:solidFill>
                  <a:srgbClr val="31859B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Kaggle</a:t>
            </a:r>
            <a:r>
              <a:rPr lang="en-US" altLang="zh-CN" sz="2400" b="0" i="0" u="none" strike="noStrike" kern="0" cap="none" spc="0" baseline="0">
                <a:solidFill>
                  <a:srgbClr val="974806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26 features in employee data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400"/>
              <a:buFont typeface="Noto Sans Symbols" pitchFamily="0" charset="0"/>
              <a:buChar char="❖"/>
            </a:pPr>
            <a:r>
              <a:rPr lang="en-US" altLang="zh-CN" sz="2400" b="0" i="0" u="none" strike="noStrike" kern="0" cap="none" spc="0" baseline="0">
                <a:solidFill>
                  <a:srgbClr val="974806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We used 9 features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974806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ID        </a:t>
            </a:r>
            <a:r>
              <a:rPr lang="en-US" altLang="zh-CN" sz="2400" b="0" i="0" u="none" strike="noStrike" kern="0" cap="none" spc="0" baseline="0">
                <a:solidFill>
                  <a:srgbClr val="538CD5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-  Numeric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Name                    - </a:t>
            </a:r>
            <a:r>
              <a:rPr lang="en-US" altLang="zh-CN" sz="2400" b="0" i="0" u="none" strike="noStrike" kern="0" cap="none" spc="0" baseline="0">
                <a:solidFill>
                  <a:srgbClr val="5F497A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Text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type      - </a:t>
            </a:r>
            <a:r>
              <a:rPr lang="en-US" altLang="zh-CN" sz="2400" b="0" i="0" u="none" strike="noStrike" kern="0" cap="none" spc="0" baseline="0">
                <a:solidFill>
                  <a:srgbClr val="5F497A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Text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Gender                  - Male / Female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rating   - </a:t>
            </a:r>
            <a:r>
              <a:rPr lang="en-US" altLang="zh-CN" sz="2400" b="0" i="0" u="none" strike="noStrike" kern="0" cap="none" spc="0" baseline="0">
                <a:solidFill>
                  <a:srgbClr val="538CD5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Numeric</a:t>
            </a:r>
            <a:endParaRPr lang="en-US" altLang="zh-CN" sz="2400" b="0" i="0" u="none" strike="noStrike" kern="0" cap="none" spc="0" baseline="0">
              <a:solidFill>
                <a:srgbClr val="538CD5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Business Unit       -</a:t>
            </a:r>
            <a:r>
              <a:rPr lang="en-US" altLang="zh-CN" sz="2400" b="0" i="0" u="none" strike="noStrike" kern="0" cap="none" spc="0" baseline="0">
                <a:solidFill>
                  <a:srgbClr val="5F497A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Text </a:t>
            </a:r>
            <a:endParaRPr lang="en-US" altLang="zh-CN" sz="2400" b="0" i="0" u="none" strike="noStrike" kern="0" cap="none" spc="0" baseline="0">
              <a:solidFill>
                <a:srgbClr val="5F497A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Performance</a:t>
            </a:r>
            <a:r>
              <a:rPr lang="en-US" altLang="zh-CN" sz="2400" b="0" i="0" u="none" strike="noStrike" kern="0" cap="none" spc="0" baseline="0">
                <a:solidFill>
                  <a:srgbClr val="5F497A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        - Text  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rating   - </a:t>
            </a:r>
            <a:r>
              <a:rPr lang="en-US" altLang="zh-CN" sz="2400" b="0" i="0" u="none" strike="noStrike" kern="0" cap="none" spc="0" baseline="0">
                <a:solidFill>
                  <a:srgbClr val="538CD5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Numeric</a:t>
            </a:r>
            <a:endParaRPr lang="en-US" altLang="zh-CN" sz="2400" b="0" i="0" u="none" strike="noStrike" kern="0" cap="none" spc="0" baseline="0">
              <a:solidFill>
                <a:srgbClr val="538CD5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974806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solidFill>
                <a:srgbClr val="974806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0852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矩形"/>
          <p:cNvSpPr>
            <a:spLocks/>
          </p:cNvSpPr>
          <p:nvPr/>
        </p:nvSpPr>
        <p:spPr>
          <a:xfrm rot="0">
            <a:off x="752474" y="6486037"/>
            <a:ext cx="1773555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8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pic>
        <p:nvPicPr>
          <p:cNvPr id="18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THE "WOW" IN OUR SOLUTION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11277218" y="6473336"/>
            <a:ext cx="228600" cy="168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12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2743200" y="2354703"/>
            <a:ext cx="8534019" cy="9486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89" name="矩形"/>
          <p:cNvSpPr>
            <a:spLocks/>
          </p:cNvSpPr>
          <p:nvPr/>
        </p:nvSpPr>
        <p:spPr>
          <a:xfrm rot="0">
            <a:off x="2591892" y="3001399"/>
            <a:ext cx="8685326" cy="19011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9900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Performance: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C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                I don’t have IFS features so instead I use if condition to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C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 find performance </a:t>
            </a:r>
            <a:r>
              <a:rPr lang="en-US" altLang="zh-CN" sz="2400" b="0" i="0" u="none" strike="noStrike" kern="0" cap="none" spc="0" baseline="0">
                <a:solidFill>
                  <a:srgbClr val="F5F8FD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if(=z8&gt;=4,”excellent”,z8&lt;=3,”average”)</a:t>
            </a:r>
            <a:endParaRPr lang="en-US" altLang="zh-CN" sz="2400" b="0" i="0" u="none" strike="noStrike" kern="0" cap="none" spc="0" baseline="0">
              <a:solidFill>
                <a:srgbClr val="F5F8FD"/>
              </a:solidFill>
              <a:latin typeface="Constantia" pitchFamily="0" charset="0"/>
              <a:ea typeface="Constantia" pitchFamily="0" charset="0"/>
              <a:cs typeface="Constantia" pitchFamily="0" charset="0"/>
              <a:sym typeface="Constanti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solidFill>
                <a:srgbClr val="F5F8FD"/>
              </a:solidFill>
              <a:latin typeface="Constantia" pitchFamily="0" charset="0"/>
              <a:ea typeface="Constantia" pitchFamily="0" charset="0"/>
              <a:cs typeface="Constantia" pitchFamily="0" charset="0"/>
              <a:sym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1949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pic>
        <p:nvPicPr>
          <p:cNvPr id="1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94" name="矩形"/>
          <p:cNvSpPr>
            <a:spLocks/>
          </p:cNvSpPr>
          <p:nvPr/>
        </p:nvSpPr>
        <p:spPr>
          <a:xfrm rot="0">
            <a:off x="11277218" y="6473336"/>
            <a:ext cx="228600" cy="168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13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739774" y="291147"/>
            <a:ext cx="3303904" cy="7372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MODELLING</a:t>
            </a:r>
            <a:endParaRPr lang="zh-CN" altLang="en-US" sz="48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9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97" name="矩形"/>
          <p:cNvSpPr>
            <a:spLocks/>
          </p:cNvSpPr>
          <p:nvPr/>
        </p:nvSpPr>
        <p:spPr>
          <a:xfrm rot="0">
            <a:off x="2057400" y="1828800"/>
            <a:ext cx="4634025" cy="330132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3200"/>
              <a:buFont typeface="Noto Sans Symbols" pitchFamily="0" charset="0"/>
              <a:buChar char="❖"/>
            </a:pPr>
            <a:r>
              <a:rPr lang="en-US" altLang="zh-CN" sz="3200" b="0" i="0" u="none" strike="noStrike" kern="0" cap="none" spc="0" baseline="0">
                <a:solidFill>
                  <a:srgbClr val="CC0099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DATA COLLECTION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3200"/>
              <a:buFont typeface="Noto Sans Symbols" pitchFamily="0" charset="0"/>
              <a:buChar char="❖"/>
            </a:pPr>
            <a:r>
              <a:rPr lang="en-US" altLang="zh-CN" sz="3200" b="0" i="0" u="none" strike="noStrike" kern="0" cap="none" spc="0" baseline="0">
                <a:solidFill>
                  <a:srgbClr val="CC0099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HIGHLIGHT CELLS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3200"/>
              <a:buFont typeface="Noto Sans Symbols" pitchFamily="0" charset="0"/>
              <a:buChar char="❖"/>
            </a:pPr>
            <a:r>
              <a:rPr lang="en-US" altLang="zh-CN" sz="3200" b="0" i="0" u="none" strike="noStrike" kern="0" cap="none" spc="0" baseline="0">
                <a:solidFill>
                  <a:srgbClr val="CC0099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DATA CLEANING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3200"/>
              <a:buFont typeface="Noto Sans Symbols" pitchFamily="0" charset="0"/>
              <a:buChar char="❖"/>
            </a:pPr>
            <a:r>
              <a:rPr lang="en-US" altLang="zh-CN" sz="3200" b="0" i="0" u="none" strike="noStrike" kern="0" cap="none" spc="0" baseline="0">
                <a:solidFill>
                  <a:srgbClr val="CC0099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PERFORMANCE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3200"/>
              <a:buFont typeface="Noto Sans Symbols" pitchFamily="0" charset="0"/>
              <a:buChar char="❖"/>
            </a:pPr>
            <a:r>
              <a:rPr lang="en-US" altLang="zh-CN" sz="3200" b="0" i="0" u="none" strike="noStrike" kern="0" cap="none" spc="0" baseline="0">
                <a:solidFill>
                  <a:srgbClr val="CC0099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PIVOTAL TABLE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3200"/>
              <a:buFont typeface="Noto Sans Symbols" pitchFamily="0" charset="0"/>
              <a:buChar char="❖"/>
            </a:pPr>
            <a:r>
              <a:rPr lang="en-US" altLang="zh-CN" sz="3200" b="0" i="0" u="none" strike="noStrike" kern="0" cap="none" spc="0" baseline="0">
                <a:solidFill>
                  <a:srgbClr val="CC0099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GRAPH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0" cap="none" spc="0" baseline="0">
              <a:solidFill>
                <a:srgbClr val="FF7C80"/>
              </a:solidFill>
              <a:latin typeface="Century" pitchFamily="0" charset="0"/>
              <a:ea typeface="Century" pitchFamily="0" charset="0"/>
              <a:cs typeface="Century" pitchFamily="0" charset="0"/>
              <a:sym typeface="Century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3231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矩形"/>
          <p:cNvSpPr>
            <a:spLocks/>
          </p:cNvSpPr>
          <p:nvPr/>
        </p:nvSpPr>
        <p:spPr>
          <a:xfrm rot="0">
            <a:off x="381000" y="381000"/>
            <a:ext cx="7750211" cy="6492201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 pitchFamily="0" charset="0"/>
              <a:buChar char="⮚"/>
            </a:pPr>
            <a:r>
              <a:rPr lang="en-US" altLang="zh-CN" sz="2400" b="0" i="0" u="none" strike="noStrike" kern="0" cap="none" spc="0" baseline="0">
                <a:solidFill>
                  <a:srgbClr val="C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Data collection</a:t>
            </a:r>
            <a:r>
              <a:rPr lang="en-US" altLang="zh-CN" sz="2000" b="0" i="0" u="none" strike="noStrike" kern="0" cap="none" spc="0" baseline="0">
                <a:solidFill>
                  <a:srgbClr val="C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             Download data set from edunet dashboard.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 pitchFamily="0" charset="0"/>
              <a:buChar char="⮚"/>
            </a:pPr>
            <a:r>
              <a:rPr lang="en-US" altLang="zh-CN" sz="2400" b="0" i="0" u="none" strike="noStrike" kern="0" cap="none" spc="0" baseline="0">
                <a:solidFill>
                  <a:srgbClr val="C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Features: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 Hightlight the important cells in excel like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Name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Employee id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Business  unit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Employee status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Employee type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Gender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Performance status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4" marL="21717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Employee rating      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 pitchFamily="0" charset="0"/>
              <a:buChar char="⮚"/>
            </a:pPr>
            <a:r>
              <a:rPr lang="en-US" altLang="zh-CN" sz="2400" b="0" i="0" u="none" strike="noStrike" kern="0" cap="none" spc="0" baseline="0">
                <a:solidFill>
                  <a:srgbClr val="C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Data cleaning</a:t>
            </a: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First find the missing cells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Next using conditional formatting fill the blank cells with color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Next filter the column with no fill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And last we cleaning the data which we don’t want            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              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entury" pitchFamily="0" charset="0"/>
              <a:ea typeface="Century" pitchFamily="0" charset="0"/>
              <a:cs typeface="Century" pitchFamily="0" charset="0"/>
              <a:sym typeface="Century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Century" pitchFamily="0" charset="0"/>
              <a:ea typeface="Century" pitchFamily="0" charset="0"/>
              <a:cs typeface="Century" pitchFamily="0" charset="0"/>
              <a:sym typeface="Century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             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18209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"/>
          <p:cNvSpPr>
            <a:spLocks/>
          </p:cNvSpPr>
          <p:nvPr/>
        </p:nvSpPr>
        <p:spPr>
          <a:xfrm rot="0">
            <a:off x="1219200" y="914400"/>
            <a:ext cx="7176964" cy="5615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 pitchFamily="0" charset="0"/>
              <a:buChar char="⮚"/>
            </a:pPr>
            <a:r>
              <a:rPr lang="en-US" altLang="zh-CN" sz="2400" b="0" i="0" u="none" strike="noStrike" kern="0" cap="none" spc="0" baseline="0">
                <a:solidFill>
                  <a:srgbClr val="C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Performance: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itchFamily="0" charset="0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Performance column find it with using the if condition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itchFamily="0" charset="0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Select the employee rating column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itchFamily="0" charset="0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And apply if condition to the cells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itchFamily="0" charset="0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And convert data into text a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itchFamily="0" charset="0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And find the performance of the employee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8FD"/>
              </a:buClr>
              <a:buSzPts val="1800"/>
              <a:buFont typeface="Courier New" pitchFamily="0" charset="0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F5F8FD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if(=z8&gt;=4,”excellent”,z8&lt;=3,”average”)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Century" pitchFamily="0" charset="0"/>
              <a:ea typeface="Century" pitchFamily="0" charset="0"/>
              <a:cs typeface="Century" pitchFamily="0" charset="0"/>
              <a:sym typeface="Century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 pitchFamily="0" charset="0"/>
              <a:buChar char="⮚"/>
            </a:pPr>
            <a:r>
              <a:rPr lang="en-US" altLang="zh-CN" sz="2400" b="0" i="0" u="none" strike="noStrike" kern="0" cap="none" spc="0" baseline="0">
                <a:solidFill>
                  <a:srgbClr val="C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Pivotal table</a:t>
            </a:r>
            <a:r>
              <a:rPr lang="en-US" altLang="zh-CN" sz="1800" b="0" i="0" u="none" strike="noStrike" kern="0" cap="none" spc="0" baseline="0">
                <a:solidFill>
                  <a:srgbClr val="C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	 Use pivotal table for show the summary of the project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Century" pitchFamily="0" charset="0"/>
              <a:ea typeface="Century" pitchFamily="0" charset="0"/>
              <a:cs typeface="Century" pitchFamily="0" charset="0"/>
              <a:sym typeface="Century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itchFamily="0" charset="0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Click all the total cells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itchFamily="0" charset="0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Create pivotal table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itchFamily="0" charset="0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And assign the value to row, column, filter, values.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itchFamily="0" charset="0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Row = Business unit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itchFamily="0" charset="0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Column = Performance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itchFamily="0" charset="0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Values = Name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itchFamily="0" charset="0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Filter = Gender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itchFamily="0" charset="0"/>
              <a:buChar char="o"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And also use slicer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Century" pitchFamily="0" charset="0"/>
              <a:ea typeface="Century" pitchFamily="0" charset="0"/>
              <a:cs typeface="Century" pitchFamily="0" charset="0"/>
              <a:sym typeface="Century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entury" pitchFamily="0" charset="0"/>
              <a:ea typeface="Century" pitchFamily="0" charset="0"/>
              <a:cs typeface="Century" pitchFamily="0" charset="0"/>
              <a:sym typeface="Century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32203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矩形"/>
          <p:cNvSpPr>
            <a:spLocks/>
          </p:cNvSpPr>
          <p:nvPr/>
        </p:nvSpPr>
        <p:spPr>
          <a:xfrm rot="0">
            <a:off x="762000" y="685800"/>
            <a:ext cx="7067961" cy="2758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 pitchFamily="0" charset="0"/>
              <a:buChar char="⮚"/>
            </a:pPr>
            <a:r>
              <a:rPr lang="en-US" altLang="zh-CN" sz="2400" b="0" i="0" u="none" strike="noStrike" kern="0" cap="none" spc="0" baseline="0">
                <a:solidFill>
                  <a:srgbClr val="C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Visualization: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Use bar diagram for easy access of visualization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Insert performance details for bar diagram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3D Clustered  bar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And pie for percentage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itchFamily="0" charset="0"/>
              <a:buChar char="o"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And pie for average performance.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Century" pitchFamily="0" charset="0"/>
              <a:ea typeface="Century" pitchFamily="0" charset="0"/>
              <a:cs typeface="Century" pitchFamily="0" charset="0"/>
              <a:sym typeface="Century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     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01672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1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pic>
        <p:nvPicPr>
          <p:cNvPr id="21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1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214" name="矩形"/>
          <p:cNvSpPr>
            <a:spLocks/>
          </p:cNvSpPr>
          <p:nvPr/>
        </p:nvSpPr>
        <p:spPr>
          <a:xfrm rot="0">
            <a:off x="11277218" y="6473336"/>
            <a:ext cx="228600" cy="168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17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2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52400" y="1143635"/>
            <a:ext cx="8915400" cy="4676140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613385335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"/>
          <p:cNvSpPr>
            <a:spLocks/>
          </p:cNvSpPr>
          <p:nvPr/>
        </p:nvSpPr>
        <p:spPr>
          <a:xfrm rot="0">
            <a:off x="685800" y="533400"/>
            <a:ext cx="1661673" cy="4533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RESULTS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Century" pitchFamily="0" charset="0"/>
              <a:ea typeface="Century" pitchFamily="0" charset="0"/>
              <a:cs typeface="Century" pitchFamily="0" charset="0"/>
              <a:sym typeface="Century" pitchFamily="0" charset="0"/>
            </a:endParaRPr>
          </a:p>
        </p:txBody>
      </p:sp>
      <p:pic>
        <p:nvPicPr>
          <p:cNvPr id="21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76400" y="995065"/>
            <a:ext cx="6172200" cy="4948535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479578513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81200" y="1219200"/>
            <a:ext cx="6324599" cy="457200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23" name="矩形"/>
          <p:cNvSpPr>
            <a:spLocks/>
          </p:cNvSpPr>
          <p:nvPr/>
        </p:nvSpPr>
        <p:spPr>
          <a:xfrm rot="0">
            <a:off x="1066800" y="609600"/>
            <a:ext cx="1661673" cy="4533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entury" pitchFamily="0" charset="0"/>
                <a:ea typeface="Century" pitchFamily="0" charset="0"/>
                <a:cs typeface="Century" pitchFamily="0" charset="0"/>
                <a:sym typeface="Century" pitchFamily="0" charset="0"/>
              </a:rPr>
              <a:t>RESULTS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Century" pitchFamily="0" charset="0"/>
              <a:ea typeface="Century" pitchFamily="0" charset="0"/>
              <a:cs typeface="Century" pitchFamily="0" charset="0"/>
              <a:sym typeface="Century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981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 TITLE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2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Performance Analysis using Excel</a:t>
            </a:r>
            <a:endParaRPr lang="zh-CN" altLang="en-US" sz="2800" b="0" i="0" u="none" strike="noStrike" kern="0" cap="none" spc="0" baseline="0">
              <a:solidFill>
                <a:srgbClr val="7030A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70403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227" name="矩形"/>
          <p:cNvSpPr>
            <a:spLocks/>
          </p:cNvSpPr>
          <p:nvPr/>
        </p:nvSpPr>
        <p:spPr>
          <a:xfrm rot="0">
            <a:off x="304800" y="1524000"/>
            <a:ext cx="10350910" cy="5377776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 pitchFamily="0" charset="0"/>
              <a:buChar char="❖"/>
            </a:pP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In this performance analysis we find most of the employees are average performing category 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 pitchFamily="0" charset="0"/>
              <a:buChar char="❖"/>
            </a:pP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Excellent performing employee are low.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 pitchFamily="0" charset="0"/>
              <a:buChar char="❖"/>
            </a:pP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We have to improve the underperforming employee to excellent performing employee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 pitchFamily="0" charset="0"/>
              <a:buChar char="❖"/>
            </a:pP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We need to motivate and give training to the employee and small reward to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     there improvement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 pitchFamily="0" charset="0"/>
              <a:buChar char="❖"/>
            </a:pP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In this performance there are </a:t>
            </a:r>
            <a:r>
              <a:rPr lang="en-US" altLang="zh-CN" sz="2000" b="1" i="1" u="none" strike="noStrike" kern="0" cap="none" spc="0" baseline="0">
                <a:solidFill>
                  <a:srgbClr val="76923C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</a:t>
            </a: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companies is very average in performance they have </a:t>
            </a:r>
            <a:r>
              <a:rPr lang="en-US" altLang="zh-CN" sz="2000" b="1" i="1" u="none" strike="noStrike" kern="0" cap="none" spc="0" baseline="0">
                <a:solidFill>
                  <a:srgbClr val="76923C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11%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    of average performing employee.</a:t>
            </a:r>
            <a:endParaRPr lang="en-US" altLang="zh-CN" sz="2000" b="1" i="1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 pitchFamily="0" charset="0"/>
              <a:buChar char="❖"/>
            </a:pP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And then there are </a:t>
            </a:r>
            <a:r>
              <a:rPr lang="en-US" altLang="zh-CN" sz="2000" b="1" i="1" u="none" strike="noStrike" kern="0" cap="none" spc="0" baseline="0">
                <a:solidFill>
                  <a:srgbClr val="CC0099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6</a:t>
            </a: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companies are having </a:t>
            </a:r>
            <a:r>
              <a:rPr lang="en-US" altLang="zh-CN" sz="2000" b="1" i="1" u="none" strike="noStrike" kern="0" cap="none" spc="0" baseline="0">
                <a:solidFill>
                  <a:srgbClr val="CC0099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10%</a:t>
            </a: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of underperforming employee.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 pitchFamily="0" charset="0"/>
              <a:buChar char="❖"/>
            </a:pP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And there are </a:t>
            </a:r>
            <a:r>
              <a:rPr lang="en-US" altLang="zh-CN" sz="2000" b="1" i="1" u="none" strike="noStrike" kern="0" cap="none" spc="0" baseline="0">
                <a:solidFill>
                  <a:srgbClr val="C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 </a:t>
            </a: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companies have only </a:t>
            </a:r>
            <a:r>
              <a:rPr lang="en-US" altLang="zh-CN" sz="2000" b="1" i="1" u="none" strike="noStrike" kern="0" cap="none" spc="0" baseline="0">
                <a:solidFill>
                  <a:srgbClr val="C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9%</a:t>
            </a: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of underperforming employee.</a:t>
            </a:r>
            <a:endParaRPr lang="en-US" altLang="zh-CN" sz="2000" b="1" i="1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 pitchFamily="0" charset="0"/>
              <a:buChar char="❖"/>
            </a:pP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MSC and SVG have 11% 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 pitchFamily="0" charset="0"/>
              <a:buChar char="❖"/>
            </a:pP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PYZ, TNS, WBL, BPC, EW and NEL  are have 10% 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 pitchFamily="0" charset="0"/>
              <a:buChar char="❖"/>
            </a:pP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PL and CCDR have 9% 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158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1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entury" pitchFamily="0" charset="0"/>
              <a:ea typeface="Century" pitchFamily="0" charset="0"/>
              <a:cs typeface="Century" pitchFamily="0" charset="0"/>
              <a:sym typeface="Century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6053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5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round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AGENDA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27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Our Solution and Proposition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Dataset Description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Modelling Approach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</a:t>
            </a: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Discussion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5990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361950" y="288719"/>
            <a:ext cx="314325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311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PROBLEM	STATEMENT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4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2438400" y="1371600"/>
            <a:ext cx="5616000" cy="400110"/>
          </a:xfrm>
          <a:prstGeom prst="rect"/>
          <a:solidFill>
            <a:srgbClr val="7DB1C1"/>
          </a:solidFill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EMPLOYEE PERFORMANCE ANALYSIS </a:t>
            </a:r>
            <a:r>
              <a:rPr lang="en-US" altLang="zh-CN" sz="2000" b="0" i="0" u="none" strike="noStrike" kern="0" cap="none" spc="0" baseline="0">
                <a:solidFill>
                  <a:srgbClr val="FFFFFF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USING</a:t>
            </a: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EXCEL</a:t>
            </a: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grpSp>
        <p:nvGrpSpPr>
          <p:cNvPr id="124" name="组合"/>
          <p:cNvGrpSpPr>
            <a:grpSpLocks/>
          </p:cNvGrpSpPr>
          <p:nvPr/>
        </p:nvGrpSpPr>
        <p:grpSpPr>
          <a:xfrm>
            <a:off x="71519" y="2396231"/>
            <a:ext cx="8018395" cy="3023182"/>
            <a:chOff x="71519" y="2396231"/>
            <a:chExt cx="8018395" cy="3023182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2641224" y="3873896"/>
              <a:ext cx="732523" cy="678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21600" y="10799"/>
                  </a:lnTo>
                </a:path>
              </a:pathLst>
            </a:custGeom>
            <a:noFill/>
            <a:ln w="25400" cmpd="sng" cap="flat">
              <a:solidFill>
                <a:srgbClr val="BF504D"/>
              </a:solidFill>
              <a:prstDash val="solid"/>
              <a:round/>
            </a:ln>
          </p:spPr>
        </p:sp>
        <p:sp>
          <p:nvSpPr>
            <p:cNvPr id="119" name="椭圆"/>
            <p:cNvSpPr>
              <a:spLocks/>
            </p:cNvSpPr>
            <p:nvPr/>
          </p:nvSpPr>
          <p:spPr>
            <a:xfrm rot="0">
              <a:off x="71519" y="2396231"/>
              <a:ext cx="3023181" cy="3023182"/>
            </a:xfrm>
            <a:prstGeom prst="ellipse"/>
            <a:blipFill rotWithShape="1">
              <a:blip r:embed="rId2">
                <a:alphaModFix amt="0"/>
              </a:blip>
              <a:stretch>
                <a:fillRect l="-43999" r="-43999"/>
              </a:stretch>
            </a:blipFill>
            <a:ln w="12700" cmpd="sng" cap="flat">
              <a:noFill/>
              <a:prstDash val="solid"/>
              <a:round/>
            </a:ln>
            <a:effectLst>
              <a:outerShdw sx="100000" sy="100000" algn="b" rotWithShape="0" blurRad="40000" dist="23000" dir="5400000">
                <a:srgbClr val="000000">
                  <a:alpha val="34509"/>
                </a:srgbClr>
              </a:outerShdw>
            </a:effectLst>
          </p:spPr>
          <p:txBody>
            <a:bodyPr vert="horz" wrap="square" lIns="91425" tIns="91425" rIns="91425" bIns="91425" anchor="ctr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20" name="椭圆"/>
            <p:cNvSpPr>
              <a:spLocks/>
            </p:cNvSpPr>
            <p:nvPr/>
          </p:nvSpPr>
          <p:spPr>
            <a:xfrm rot="0">
              <a:off x="3373749" y="3000867"/>
              <a:ext cx="1813908" cy="1813909"/>
            </a:xfrm>
            <a:prstGeom prst="ellipse"/>
            <a:gradFill rotWithShape="1">
              <a:gsLst>
                <a:gs pos="0">
                  <a:srgbClr val="739235">
                    <a:alpha val="100000"/>
                  </a:srgbClr>
                </a:gs>
                <a:gs pos="80000">
                  <a:srgbClr val="98BF47">
                    <a:alpha val="100000"/>
                  </a:srgbClr>
                </a:gs>
                <a:gs pos="100000">
                  <a:srgbClr val="99C344">
                    <a:alpha val="100000"/>
                  </a:srgbClr>
                </a:gs>
              </a:gsLst>
              <a:lin ang="16200000" scaled="1"/>
            </a:gradFill>
            <a:ln w="12700" cmpd="sng" cap="flat">
              <a:noFill/>
              <a:prstDash val="solid"/>
              <a:round/>
            </a:ln>
            <a:effectLst>
              <a:outerShdw sx="100000" sy="100000" algn="b" rotWithShape="0" blurRad="40000" dist="23000" dir="5400000">
                <a:srgbClr val="000000">
                  <a:alpha val="34509"/>
                </a:srgbClr>
              </a:outerShdw>
            </a:effectLst>
          </p:spPr>
          <p:txBody>
            <a:bodyPr vert="horz" wrap="square" lIns="91425" tIns="91425" rIns="91425" bIns="91425" anchor="ctr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21" name="矩形"/>
            <p:cNvSpPr>
              <a:spLocks/>
            </p:cNvSpPr>
            <p:nvPr/>
          </p:nvSpPr>
          <p:spPr>
            <a:xfrm rot="0">
              <a:off x="3639390" y="3266508"/>
              <a:ext cx="1282626" cy="1282626"/>
            </a:xfrm>
            <a:prstGeom prst="rect"/>
            <a:noFill/>
            <a:ln w="12700" cmpd="sng" cap="flat">
              <a:noFill/>
              <a:prstDash val="solid"/>
              <a:round/>
            </a:ln>
          </p:spPr>
          <p:txBody>
            <a:bodyPr vert="horz" wrap="square" lIns="9525" tIns="9525" rIns="9525" bIns="9525" anchor="ctr" anchorCtr="0">
              <a:prstTxWarp prst="textNoShape"/>
            </a:bodyPr>
            <a:lstStyle/>
            <a:p>
              <a:pPr mar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500" b="0" i="0" u="none" strike="noStrike" kern="0" cap="none" spc="0" baseline="0">
                  <a:solidFill>
                    <a:srgbClr val="FFFFFF"/>
                  </a:solidFill>
                  <a:latin typeface="Calibri" pitchFamily="0" charset="0"/>
                  <a:ea typeface="Calibri" pitchFamily="0" charset="0"/>
                  <a:cs typeface="Calibri" pitchFamily="0" charset="0"/>
                  <a:sym typeface="Calibri" pitchFamily="0" charset="0"/>
                </a:rPr>
                <a:t>Employee performance analysis are very important to the company:</a:t>
              </a:r>
              <a:endParaRPr lang="zh-CN" altLang="en-US" sz="1500" b="0" i="0" u="none" strike="noStrike" kern="0" cap="none" spc="0" baseline="0">
                <a:solidFill>
                  <a:srgbClr val="FFFFFF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122" name="矩形"/>
            <p:cNvSpPr>
              <a:spLocks/>
            </p:cNvSpPr>
            <p:nvPr/>
          </p:nvSpPr>
          <p:spPr>
            <a:xfrm rot="0">
              <a:off x="5369050" y="3000867"/>
              <a:ext cx="2720863" cy="1813909"/>
            </a:xfrm>
            <a:prstGeom prst="rect"/>
            <a:noFill/>
            <a:ln w="12700" cmpd="sng" cap="flat">
              <a:noFill/>
              <a:prstDash val="solid"/>
              <a:round/>
            </a:ln>
          </p:spPr>
          <p:txBody>
            <a:bodyPr vert="horz" wrap="square" lIns="91425" tIns="91425" rIns="91425" bIns="91425" anchor="ctr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23" name="矩形"/>
            <p:cNvSpPr>
              <a:spLocks/>
            </p:cNvSpPr>
            <p:nvPr/>
          </p:nvSpPr>
          <p:spPr>
            <a:xfrm rot="0">
              <a:off x="5369050" y="3000867"/>
              <a:ext cx="2720863" cy="1813909"/>
            </a:xfrm>
            <a:prstGeom prst="rect"/>
            <a:noFill/>
            <a:ln w="12700" cmpd="sng" cap="flat">
              <a:noFill/>
              <a:prstDash val="solid"/>
              <a:round/>
            </a:ln>
          </p:spPr>
          <p:txBody>
            <a:bodyPr vert="horz" wrap="square" lIns="0" tIns="0" rIns="0" bIns="0" anchor="ctr" anchorCtr="0">
              <a:prstTxWarp prst="textNoShape"/>
            </a:bodyPr>
            <a:lstStyle/>
            <a:p>
              <a:pPr lvl="1" marL="171450" indent="-17145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 pitchFamily="0" charset="0"/>
                <a:buChar char="•"/>
              </a:pPr>
              <a:r>
                <a:rPr lang="en-US" altLang="zh-CN" sz="1600" b="0" i="0" u="none" strike="noStrike" kern="0" cap="none" spc="0" baseline="0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cs typeface="Calibri" pitchFamily="0" charset="0"/>
                  <a:sym typeface="Calibri" pitchFamily="0" charset="0"/>
                </a:rPr>
                <a:t>Employee Engagement</a:t>
              </a:r>
              <a:endParaRPr lang="en-US" altLang="zh-CN" sz="16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  <a:p>
              <a:pPr lvl="1" marL="171450" indent="-17145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 pitchFamily="0" charset="0"/>
                <a:buChar char="•"/>
              </a:pPr>
              <a:r>
                <a:rPr lang="en-US" altLang="zh-CN" sz="1600" b="0" i="0" u="none" strike="noStrike" kern="0" cap="none" spc="0" baseline="0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cs typeface="Calibri" pitchFamily="0" charset="0"/>
                  <a:sym typeface="Calibri" pitchFamily="0" charset="0"/>
                </a:rPr>
                <a:t>Company Growth</a:t>
              </a:r>
              <a:endParaRPr lang="en-US" altLang="zh-CN" sz="16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  <a:p>
              <a:pPr lvl="1" marL="171450" indent="-17145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 pitchFamily="0" charset="0"/>
                <a:buChar char="•"/>
              </a:pPr>
              <a:r>
                <a:rPr lang="en-US" altLang="zh-CN" sz="1600" b="0" i="0" u="none" strike="noStrike" kern="0" cap="none" spc="0" baseline="0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cs typeface="Calibri" pitchFamily="0" charset="0"/>
                  <a:sym typeface="Calibri" pitchFamily="0" charset="0"/>
                </a:rPr>
                <a:t>Compensation </a:t>
              </a:r>
              <a:endParaRPr lang="en-US" altLang="zh-CN" sz="16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  <a:p>
              <a:pPr lvl="1" marL="171450" indent="-17145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 pitchFamily="0" charset="0"/>
                <a:buChar char="•"/>
              </a:pPr>
              <a:r>
                <a:rPr lang="en-US" altLang="zh-CN" sz="1600" b="0" i="0" u="none" strike="noStrike" kern="0" cap="none" spc="0" baseline="0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cs typeface="Calibri" pitchFamily="0" charset="0"/>
                  <a:sym typeface="Calibri" pitchFamily="0" charset="0"/>
                </a:rPr>
                <a:t>Motivate low performance employee</a:t>
              </a:r>
              <a:endParaRPr lang="en-US" altLang="zh-CN" sz="16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  <a:p>
              <a:pPr lvl="1" marL="171450" indent="-17145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 pitchFamily="0" charset="0"/>
                <a:buChar char="•"/>
              </a:pPr>
              <a:r>
                <a:rPr lang="en-US" altLang="zh-CN" sz="1600" b="0" i="0" u="none" strike="noStrike" kern="0" cap="none" spc="0" baseline="0">
                  <a:solidFill>
                    <a:srgbClr val="000000"/>
                  </a:solidFill>
                  <a:latin typeface="Calibri" pitchFamily="0" charset="0"/>
                  <a:ea typeface="Calibri" pitchFamily="0" charset="0"/>
                  <a:cs typeface="Calibri" pitchFamily="0" charset="0"/>
                  <a:sym typeface="Calibri" pitchFamily="0" charset="0"/>
                </a:rPr>
                <a:t>Identify strength and weakness of an employee</a:t>
              </a:r>
              <a:endParaRPr lang="zh-CN" altLang="en-US" sz="16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9047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228600" y="533400"/>
            <a:ext cx="10681335" cy="2952750"/>
          </a:xfrm>
          <a:prstGeom prst="rect"/>
          <a:noFill/>
          <a:ln w="12700" cmpd="sng" cap="flat">
            <a:noFill/>
            <a:prstDash val="solid"/>
            <a:round/>
          </a:ln>
          <a:effectLst>
            <a:outerShdw sx="100000" sy="100000" algn="t" rotWithShape="0" blurRad="50800" dist="38100" dir="5400000">
              <a:srgbClr val="000000">
                <a:alpha val="39607"/>
              </a:srgbClr>
            </a:outerShdw>
          </a:effectLst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 pitchFamily="0" charset="0"/>
              <a:buChar char="❖"/>
            </a:pPr>
            <a:r>
              <a:rPr lang="en-US" altLang="zh-CN" sz="2000" b="1" i="1" u="none" strike="noStrike" kern="0" cap="none" spc="0" baseline="0">
                <a:solidFill>
                  <a:srgbClr val="974806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EMPLOYEE ENGAGEMENT:</a:t>
            </a:r>
            <a:br>
              <a:rPr lang="zh-CN" altLang="en-US" sz="2000" b="1" i="1" u="none" strike="noStrike" kern="0" cap="none" spc="0" baseline="0">
                <a:solidFill>
                  <a:srgbClr val="974806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</a:b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                  1. </a:t>
            </a: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Its help to measure how motivated ,passionate ,invested </a:t>
            </a:r>
            <a:br>
              <a:rPr lang="zh-CN" altLang="en-US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</a:b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employee are in their job. </a:t>
            </a:r>
            <a:br>
              <a:rPr lang="zh-CN" altLang="en-US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</a:b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                            2.   Its shows company to if they want to change the employee</a:t>
            </a:r>
            <a:br>
              <a:rPr lang="zh-CN" altLang="en-US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</a:b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are motivate the old employee to  become active in their field so</a:t>
            </a:r>
            <a:br>
              <a:rPr lang="zh-CN" altLang="en-US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</a:b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its very useful for the company.</a:t>
            </a:r>
            <a:br>
              <a:rPr lang="zh-CN" altLang="en-US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</a:br>
            <a:br>
              <a:rPr lang="zh-CN" altLang="en-US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</a:br>
            <a:br>
              <a:rPr lang="zh-CN" altLang="en-US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</a:br>
            <a:endParaRPr lang="zh-CN" altLang="en-US" sz="2000" b="1" i="1" u="none" strike="noStrike" kern="0" cap="none" spc="0" baseline="0">
              <a:solidFill>
                <a:srgbClr val="000000"/>
              </a:solidFill>
              <a:latin typeface="Constantia" pitchFamily="0" charset="0"/>
              <a:ea typeface="Constantia" pitchFamily="0" charset="0"/>
              <a:cs typeface="Constantia" pitchFamily="0" charset="0"/>
              <a:sym typeface="Constantia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45720" y="2971799"/>
            <a:ext cx="9997289" cy="2663150"/>
          </a:xfrm>
          <a:prstGeom prst="rect"/>
          <a:noFill/>
          <a:ln w="12700" cmpd="sng" cap="flat">
            <a:noFill/>
            <a:prstDash val="solid"/>
            <a:round/>
          </a:ln>
          <a:effectLst>
            <a:outerShdw sx="100000" sy="100000" algn="t" rotWithShape="0" blurRad="50800" dist="38100" dir="5400000">
              <a:srgbClr val="000000">
                <a:alpha val="39607"/>
              </a:srgbClr>
            </a:outerShdw>
          </a:effectLst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Font typeface="Noto Sans Symbols" pitchFamily="0" charset="0"/>
              <a:buChar char="❖"/>
            </a:pPr>
            <a:r>
              <a:rPr lang="en-US" altLang="zh-CN" sz="1800" b="1" i="1" u="none" strike="noStrike" kern="0" cap="none" spc="0" baseline="0">
                <a:solidFill>
                  <a:srgbClr val="974806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COMPANY GROWTH</a:t>
            </a:r>
            <a:r>
              <a:rPr lang="en-US" altLang="zh-CN" sz="1800" b="0" i="1" u="none" strike="noStrike" kern="0" cap="none" spc="0" baseline="0">
                <a:solidFill>
                  <a:srgbClr val="974806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:</a:t>
            </a:r>
            <a:br>
              <a:rPr lang="zh-CN" altLang="en-US" sz="1800" b="0" i="1" u="none" strike="noStrike" kern="0" cap="none" spc="0" baseline="0">
                <a:solidFill>
                  <a:srgbClr val="974806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</a:br>
            <a:r>
              <a:rPr lang="en-US" altLang="zh-CN" sz="1800" b="0" i="1" u="none" strike="noStrike" kern="0" cap="none" spc="0" baseline="0">
                <a:solidFill>
                  <a:schemeClr val="accent1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                            </a:t>
            </a: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Employee performance analysis help company to grow without</a:t>
            </a:r>
            <a:br>
              <a:rPr lang="zh-CN" altLang="en-US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</a:b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employee none company can grow. Employees are the foundation of the firm</a:t>
            </a:r>
            <a:br>
              <a:rPr lang="zh-CN" altLang="en-US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</a:b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so employee performance analysis shows how employees are working what </a:t>
            </a:r>
            <a:br>
              <a:rPr lang="zh-CN" altLang="en-US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</a:b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are the change does company want to do for improvement of company and also </a:t>
            </a:r>
            <a:br>
              <a:rPr lang="zh-CN" altLang="en-US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</a:br>
            <a:r>
              <a:rPr lang="en-US" altLang="zh-CN" sz="2000" b="1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increase performance of the employee</a:t>
            </a:r>
            <a:br>
              <a:rPr lang="zh-CN" altLang="en-US" sz="1800" b="0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</a:br>
            <a:br>
              <a:rPr lang="zh-CN" altLang="en-US" sz="1800" b="0" i="1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</a:b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334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"/>
          <p:cNvSpPr>
            <a:spLocks/>
          </p:cNvSpPr>
          <p:nvPr/>
        </p:nvSpPr>
        <p:spPr>
          <a:xfrm rot="0">
            <a:off x="457200" y="838200"/>
            <a:ext cx="9372599" cy="4520525"/>
          </a:xfrm>
          <a:prstGeom prst="rect"/>
          <a:noFill/>
          <a:ln w="12700" cmpd="sng" cap="flat">
            <a:noFill/>
            <a:prstDash val="solid"/>
            <a:round/>
          </a:ln>
          <a:effectLst>
            <a:outerShdw sx="100000" sy="100000" algn="t" rotWithShape="0" blurRad="50800" dist="38100" dir="5400000">
              <a:srgbClr val="000000">
                <a:alpha val="39607"/>
              </a:srgbClr>
            </a:outerShdw>
          </a:effectLst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2000"/>
              <a:buFont typeface="Noto Sans Symbols" pitchFamily="0" charset="0"/>
              <a:buChar char="❖"/>
            </a:pPr>
            <a:r>
              <a:rPr lang="en-US" altLang="zh-CN" sz="2000" b="1" i="0" u="none" strike="noStrike" kern="0" cap="none" spc="0" baseline="0">
                <a:solidFill>
                  <a:srgbClr val="632423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COMPENSATION:  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000000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                  </a:t>
            </a:r>
            <a:r>
              <a:rPr lang="en-US" altLang="zh-CN" sz="2000" b="1" i="0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Compensation in a company increase  or motivate ,boost the employee to work more . This  analysis helps to find the best employees and provide them the compensation like bonus, increment and other compensation . If they provide compensation they motivate more and they give their best .So employee performance analysis are important to a firm.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0" cap="none" spc="0" baseline="0">
              <a:solidFill>
                <a:srgbClr val="000000"/>
              </a:solidFill>
              <a:latin typeface="Constantia" pitchFamily="0" charset="0"/>
              <a:ea typeface="Constantia" pitchFamily="0" charset="0"/>
              <a:cs typeface="Constantia" pitchFamily="0" charset="0"/>
              <a:sym typeface="Constantia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2000"/>
              <a:buFont typeface="Noto Sans Symbols" pitchFamily="0" charset="0"/>
              <a:buChar char="❖"/>
            </a:pPr>
            <a:r>
              <a:rPr lang="en-US" altLang="zh-CN" sz="2000" b="1" i="0" u="none" strike="noStrike" kern="0" cap="none" spc="0" baseline="0">
                <a:solidFill>
                  <a:srgbClr val="632423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MOTIVATE LOW PERFORMANCE EMPLOYEE</a:t>
            </a:r>
            <a:r>
              <a:rPr lang="en-US" altLang="zh-CN" sz="2000" b="1" i="0" u="none" strike="noStrike" kern="0" cap="none" spc="0" baseline="0">
                <a:solidFill>
                  <a:srgbClr val="76923C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                Find the underperforming employee and motive them to improve their overall performance.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000000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    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000000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      </a:t>
            </a:r>
            <a:r>
              <a:rPr lang="en-US" altLang="zh-CN" sz="2000" b="1" i="0" u="none" strike="noStrike" kern="0" cap="none" spc="0" baseline="0">
                <a:solidFill>
                  <a:srgbClr val="0F243E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STRATEGIES TO IMPROVE</a:t>
            </a:r>
            <a:r>
              <a:rPr lang="en-US" altLang="zh-CN" sz="2000" b="1" i="0" u="none" strike="noStrike" kern="0" cap="none" spc="0" baseline="0">
                <a:solidFill>
                  <a:srgbClr val="B2A0C7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4" marL="21717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000"/>
              <a:buFont typeface="Noto Sans Symbols" pitchFamily="0" charset="0"/>
              <a:buChar char="✔"/>
            </a:pPr>
            <a:r>
              <a:rPr lang="en-US" altLang="zh-CN" sz="2000" b="1" i="0" u="none" strike="noStrike" kern="0" cap="none" spc="0" baseline="0">
                <a:solidFill>
                  <a:srgbClr val="31859B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Provide regular feedback  and coaching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4" marL="21717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000"/>
              <a:buFont typeface="Noto Sans Symbols" pitchFamily="0" charset="0"/>
              <a:buChar char="✔"/>
            </a:pPr>
            <a:r>
              <a:rPr lang="en-US" altLang="zh-CN" sz="2000" b="1" i="0" u="none" strike="noStrike" kern="0" cap="none" spc="0" baseline="0">
                <a:solidFill>
                  <a:srgbClr val="31859B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Recognize and rewards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4" marL="21717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000"/>
              <a:buFont typeface="Noto Sans Symbols" pitchFamily="0" charset="0"/>
              <a:buChar char="✔"/>
            </a:pPr>
            <a:r>
              <a:rPr lang="en-US" altLang="zh-CN" sz="2000" b="1" i="0" u="none" strike="noStrike" kern="0" cap="none" spc="0" baseline="0">
                <a:solidFill>
                  <a:srgbClr val="31859B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Set goals and expectations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2806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13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pic>
          <p:nvPicPr>
            <p:cNvPr id="13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38" name="曲线"/>
          <p:cNvSpPr>
            <a:spLocks/>
          </p:cNvSpPr>
          <p:nvPr/>
        </p:nvSpPr>
        <p:spPr>
          <a:xfrm rot="0">
            <a:off x="11658600" y="42291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506090" y="613639"/>
            <a:ext cx="5263514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	OVERVIEW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0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7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451379" y="2103329"/>
            <a:ext cx="9028434" cy="2625050"/>
          </a:xfrm>
          <a:prstGeom prst="rect"/>
          <a:noFill/>
          <a:ln w="12700" cmpd="sng" cap="flat">
            <a:noFill/>
            <a:prstDash val="solid"/>
            <a:round/>
          </a:ln>
          <a:effectLst>
            <a:outerShdw sx="90000" sy="-19000" algn="b" rotWithShape="0" blurRad="152400" dist="317500" dir="5400000">
              <a:srgbClr val="000000">
                <a:alpha val="14509"/>
              </a:srgbClr>
            </a:outerShdw>
          </a:effectLst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953734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EMPLOYEE PERFORMANCE ANALYSIS  USING EXCEL</a:t>
            </a:r>
            <a:r>
              <a:rPr lang="en-US" altLang="zh-CN" sz="2400" b="0" i="0" u="none" strike="noStrike" kern="0" cap="none" spc="0" baseline="0">
                <a:solidFill>
                  <a:srgbClr val="76923C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:  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5" marL="2628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31859B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EMPLOYEE RATING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5" marL="2628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31859B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EMPLOYEE PERFORMANCE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5" marL="2628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31859B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USING GENDER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5" marL="2628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31859B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ACHIVEMENTS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5" marL="2628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400"/>
              <a:buFont typeface="Noto Sans Symbols" pitchFamily="0" charset="0"/>
              <a:buChar char="▪"/>
            </a:pPr>
            <a:r>
              <a:rPr lang="en-US" altLang="zh-CN" sz="2400" b="0" i="0" u="none" strike="noStrike" kern="0" cap="none" spc="0" baseline="0">
                <a:solidFill>
                  <a:srgbClr val="31859B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USING FORMULAES AND FIND THE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5" marL="22860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31859B"/>
                </a:solidFill>
                <a:latin typeface="Constantia" pitchFamily="0" charset="0"/>
                <a:ea typeface="Constantia" pitchFamily="0" charset="0"/>
                <a:cs typeface="Constantia" pitchFamily="0" charset="0"/>
                <a:sym typeface="Constantia" pitchFamily="0" charset="0"/>
              </a:rPr>
              <a:t>     PERFORMANCE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7409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WHO ARE THE END USERS?</a:t>
            </a:r>
            <a:endParaRPr lang="zh-CN" altLang="en-US" sz="32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8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8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219200" y="2514600"/>
            <a:ext cx="5086649" cy="2034500"/>
          </a:xfrm>
          <a:prstGeom prst="rect"/>
          <a:noFill/>
          <a:ln w="12700" cmpd="sng" cap="flat">
            <a:noFill/>
            <a:prstDash val="solid"/>
            <a:round/>
          </a:ln>
          <a:effectLst>
            <a:outerShdw sx="100000" sy="100000" algn="ctr" rotWithShape="0" blurRad="44450" dist="27940" dir="5400000">
              <a:srgbClr val="000000">
                <a:alpha val="31764"/>
              </a:srgbClr>
            </a:outerShdw>
          </a:effectLst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3200"/>
              <a:buFont typeface="Noto Sans Symbols" pitchFamily="0" charset="0"/>
              <a:buChar char="❑"/>
            </a:pPr>
            <a:r>
              <a:rPr lang="en-US" altLang="zh-CN" sz="3200" b="0" i="0" u="none" strike="noStrike" kern="0" cap="none" spc="0" baseline="0">
                <a:solidFill>
                  <a:srgbClr val="336600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EMPLOYEE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3200"/>
              <a:buFont typeface="Noto Sans Symbols" pitchFamily="0" charset="0"/>
              <a:buChar char="❑"/>
            </a:pPr>
            <a:r>
              <a:rPr lang="en-US" altLang="zh-CN" sz="3200" b="0" i="0" u="none" strike="noStrike" kern="0" cap="none" spc="0" baseline="0">
                <a:solidFill>
                  <a:srgbClr val="336600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EMPLOYEER 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3200"/>
              <a:buFont typeface="Noto Sans Symbols" pitchFamily="0" charset="0"/>
              <a:buChar char="❑"/>
            </a:pPr>
            <a:r>
              <a:rPr lang="en-US" altLang="zh-CN" sz="3200" b="0" i="0" u="none" strike="noStrike" kern="0" cap="none" spc="0" baseline="0">
                <a:solidFill>
                  <a:srgbClr val="336600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FIRM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lvl="2" marL="12001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3200"/>
              <a:buFont typeface="Noto Sans Symbols" pitchFamily="0" charset="0"/>
              <a:buChar char="❑"/>
            </a:pPr>
            <a:r>
              <a:rPr lang="en-US" altLang="zh-CN" sz="3200" b="0" i="0" u="none" strike="noStrike" kern="0" cap="none" spc="0" baseline="0">
                <a:solidFill>
                  <a:srgbClr val="336600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ORGANIZATONS</a:t>
            </a:r>
            <a:endParaRPr lang="zh-CN" altLang="en-US" sz="3200" b="0" i="0" u="none" strike="noStrike" kern="0" cap="none" spc="0" baseline="0">
              <a:solidFill>
                <a:srgbClr val="336600"/>
              </a:solidFill>
              <a:latin typeface="Dancing Script" pitchFamily="0" charset="0"/>
              <a:ea typeface="Dancing Script" pitchFamily="0" charset="0"/>
              <a:cs typeface="Dancing Script" pitchFamily="0" charset="0"/>
              <a:sym typeface="Dancing Scrip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210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F5F8FD"/>
            </a:gs>
            <a:gs pos="38036">
              <a:srgbClr val="DDD8E8"/>
            </a:gs>
            <a:gs pos="64612">
              <a:srgbClr val="CCC1DA"/>
            </a:gs>
            <a:gs pos="73999">
              <a:srgbClr val="C5B8D4"/>
            </a:gs>
            <a:gs pos="82999">
              <a:srgbClr val="C5B8D4"/>
            </a:gs>
            <a:gs pos="99999">
              <a:srgbClr val="D8CFE3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5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OUR SOLUTION AND ITS VALUE PROPOSITION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9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3200400" y="2572322"/>
            <a:ext cx="5161991" cy="29870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Noto Sans Symbols" pitchFamily="0" charset="0"/>
              <a:buChar char="⮚"/>
            </a:pPr>
            <a:r>
              <a:rPr lang="en-US" altLang="zh-CN" sz="2400" b="0" i="0" u="none" strike="noStrike" kern="0" cap="none" spc="0" baseline="0">
                <a:solidFill>
                  <a:srgbClr val="006666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CONDITIONAL FORMATIMG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Noto Sans Symbols" pitchFamily="0" charset="0"/>
              <a:buChar char="⮚"/>
            </a:pPr>
            <a:r>
              <a:rPr lang="en-US" altLang="zh-CN" sz="2400" b="0" i="0" u="none" strike="noStrike" kern="0" cap="none" spc="0" baseline="0">
                <a:solidFill>
                  <a:srgbClr val="006666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FILTER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Noto Sans Symbols" pitchFamily="0" charset="0"/>
              <a:buChar char="⮚"/>
            </a:pPr>
            <a:r>
              <a:rPr lang="en-US" altLang="zh-CN" sz="2400" b="0" i="0" u="none" strike="noStrike" kern="0" cap="none" spc="0" baseline="0">
                <a:solidFill>
                  <a:srgbClr val="006666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SORT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Noto Sans Symbols" pitchFamily="0" charset="0"/>
              <a:buChar char="⮚"/>
            </a:pPr>
            <a:r>
              <a:rPr lang="en-US" altLang="zh-CN" sz="2400" b="0" i="0" u="none" strike="noStrike" kern="0" cap="none" spc="0" baseline="0">
                <a:solidFill>
                  <a:srgbClr val="006666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BAR CHART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Noto Sans Symbols" pitchFamily="0" charset="0"/>
              <a:buChar char="⮚"/>
            </a:pPr>
            <a:r>
              <a:rPr lang="en-US" altLang="zh-CN" sz="2400" b="0" i="0" u="none" strike="noStrike" kern="0" cap="none" spc="0" baseline="0">
                <a:solidFill>
                  <a:srgbClr val="006666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IF CONDITION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400"/>
              <a:buFont typeface="Noto Sans Symbols" pitchFamily="0" charset="0"/>
              <a:buChar char="⮚"/>
            </a:pPr>
            <a:r>
              <a:rPr lang="en-US" altLang="zh-CN" sz="2400" b="0" i="0" u="none" strike="noStrike" kern="0" cap="none" spc="0" baseline="0">
                <a:solidFill>
                  <a:srgbClr val="006666"/>
                </a:solidFill>
                <a:latin typeface="Dancing Script" pitchFamily="0" charset="0"/>
                <a:ea typeface="Dancing Script" pitchFamily="0" charset="0"/>
                <a:cs typeface="Dancing Script" pitchFamily="0" charset="0"/>
                <a:sym typeface="Dancing Script" pitchFamily="0" charset="0"/>
              </a:rPr>
              <a:t>PIVOT TABLE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Dancing Script" pitchFamily="0" charset="0"/>
              <a:ea typeface="Dancing Script" pitchFamily="0" charset="0"/>
              <a:cs typeface="Dancing Script" pitchFamily="0" charset="0"/>
              <a:sym typeface="Dancing Script" pitchFamily="0" charset="0"/>
            </a:endParaRPr>
          </a:p>
          <a:p>
            <a:pPr marL="285750" indent="-133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Dancing Script" pitchFamily="0" charset="0"/>
              <a:ea typeface="Dancing Script" pitchFamily="0" charset="0"/>
              <a:cs typeface="Dancing Script" pitchFamily="0" charset="0"/>
              <a:sym typeface="Dancing Scrip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9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modified xsi:type="dcterms:W3CDTF">2024-10-03T05:03:09Z</dcterms:modified>
</cp:coreProperties>
</file>