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12192000" cy="6858000"/>
  <p:embeddedFontLst>
    <p:embeddedFont>
      <p:font typeface="Roboto"/>
      <p:regular r:id="rId26"/>
      <p:bold r:id="rId27"/>
      <p:italic r:id="rId28"/>
      <p:boldItalic r:id="rId29"/>
    </p:embeddedFont>
    <p:embeddedFont>
      <p:font typeface="Constantia"/>
      <p:regular r:id="rId30"/>
      <p:bold r:id="rId31"/>
      <p:italic r:id="rId32"/>
      <p:boldItalic r:id="rId33"/>
    </p:embeddedFont>
    <p:embeddedFont>
      <p:font typeface="Dancing Script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nstantia-bold.fntdata"/><Relationship Id="rId30" Type="http://schemas.openxmlformats.org/officeDocument/2006/relationships/font" Target="fonts/Constantia-regular.fntdata"/><Relationship Id="rId11" Type="http://schemas.openxmlformats.org/officeDocument/2006/relationships/slide" Target="slides/slide6.xml"/><Relationship Id="rId33" Type="http://schemas.openxmlformats.org/officeDocument/2006/relationships/font" Target="fonts/Constantia-boldItalic.fntdata"/><Relationship Id="rId10" Type="http://schemas.openxmlformats.org/officeDocument/2006/relationships/slide" Target="slides/slide5.xml"/><Relationship Id="rId32" Type="http://schemas.openxmlformats.org/officeDocument/2006/relationships/font" Target="fonts/Constantia-italic.fntdata"/><Relationship Id="rId13" Type="http://schemas.openxmlformats.org/officeDocument/2006/relationships/slide" Target="slides/slide8.xml"/><Relationship Id="rId35" Type="http://schemas.openxmlformats.org/officeDocument/2006/relationships/font" Target="fonts/DancingScript-bold.fntdata"/><Relationship Id="rId12" Type="http://schemas.openxmlformats.org/officeDocument/2006/relationships/slide" Target="slides/slide7.xml"/><Relationship Id="rId34" Type="http://schemas.openxmlformats.org/officeDocument/2006/relationships/font" Target="fonts/DancingScript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3">
              <a:srgbClr val="CCC1DA"/>
            </a:gs>
            <a:gs pos="74000">
              <a:srgbClr val="C5B8D4"/>
            </a:gs>
            <a:gs pos="83000">
              <a:srgbClr val="C5B8D4"/>
            </a:gs>
            <a:gs pos="100000">
              <a:srgbClr val="D8CFE3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494263" y="330893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NAM: p.dharshna priya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312211320/ NM ID:asunm1425unm1425sandhyak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(Commerce)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Kumararani meena muthiah college of arts and science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304800" y="1066800"/>
            <a:ext cx="1099038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CC0099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CONDITION FORMATING</a:t>
            </a:r>
            <a:r>
              <a:rPr lang="en-US" sz="1800">
                <a:solidFill>
                  <a:srgbClr val="CC0099"/>
                </a:solidFill>
                <a:latin typeface="Constantia"/>
                <a:ea typeface="Constantia"/>
                <a:cs typeface="Constantia"/>
                <a:sym typeface="Constantia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        We use condition formatting for find out the missing columns and remove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First we select the column where there is a blank and fill it with the color and remove it.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CC0099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FILTER: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we use filter to remove the blank column and filter them with gender also. And also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Filter to how many people are working in contract, part time and fulltime.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CC0099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SLICER: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we use slicer to filter employee type.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CC0099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IF CONDITION</a:t>
            </a:r>
            <a:r>
              <a:rPr lang="en-US" sz="18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I don’t have the features of IFS so I check is there any other condition similar to IFS  but I don’t found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Such condition so I tried if condition to calculate the employee performance.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CC0099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PIVOTAL TABLE: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 We use pivotal table to show the summary of our project.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CC0099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BAR CHART: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  We use bar diagram to represent our project.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755332" y="1600200"/>
            <a:ext cx="7983276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  From  </a:t>
            </a:r>
            <a:r>
              <a:rPr lang="en-US" sz="24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r>
              <a:rPr lang="en-US" sz="2400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26 features in employee data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9 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748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ID        </a:t>
            </a:r>
            <a:r>
              <a:rPr lang="en-US" sz="2400">
                <a:solidFill>
                  <a:srgbClr val="538C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Numeric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                   - </a:t>
            </a:r>
            <a:r>
              <a:rPr lang="en-US" sz="2400">
                <a:solidFill>
                  <a:srgbClr val="5F49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type      - </a:t>
            </a:r>
            <a:r>
              <a:rPr lang="en-US" sz="2400">
                <a:solidFill>
                  <a:srgbClr val="5F49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                  - Male / Female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  - </a:t>
            </a:r>
            <a:r>
              <a:rPr lang="en-US" sz="2400">
                <a:solidFill>
                  <a:srgbClr val="538C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</a:t>
            </a:r>
            <a:endParaRPr sz="2400">
              <a:solidFill>
                <a:srgbClr val="538CD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Unit       -</a:t>
            </a:r>
            <a:r>
              <a:rPr lang="en-US" sz="2400">
                <a:solidFill>
                  <a:srgbClr val="5F49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</a:t>
            </a:r>
            <a:endParaRPr sz="2400">
              <a:solidFill>
                <a:srgbClr val="5F49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lang="en-US" sz="2400">
                <a:solidFill>
                  <a:srgbClr val="5F49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- Text  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  - </a:t>
            </a:r>
            <a:r>
              <a:rPr lang="en-US" sz="2400">
                <a:solidFill>
                  <a:srgbClr val="538C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</a:t>
            </a:r>
            <a:endParaRPr sz="2400">
              <a:solidFill>
                <a:srgbClr val="538CD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748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203" name="Google Shape;203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2591892" y="3001399"/>
            <a:ext cx="86853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99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Performance: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 I don’t have IFS features so instead I use if condition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 find performance </a:t>
            </a:r>
            <a:r>
              <a:rPr lang="en-US" sz="2400">
                <a:solidFill>
                  <a:srgbClr val="F5F8FD"/>
                </a:solidFill>
                <a:latin typeface="Constantia"/>
                <a:ea typeface="Constantia"/>
                <a:cs typeface="Constantia"/>
                <a:sym typeface="Constantia"/>
              </a:rPr>
              <a:t>if(=z8&gt;=4,”excellent”,z8&lt;=3,”average”)</a:t>
            </a:r>
            <a:endParaRPr sz="2400">
              <a:solidFill>
                <a:srgbClr val="F5F8FD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5F8FD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2057400" y="1828800"/>
            <a:ext cx="4634025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3200"/>
              <a:buFont typeface="Noto Sans Symbols"/>
              <a:buChar char="❖"/>
            </a:pPr>
            <a:r>
              <a:rPr lang="en-US" sz="3200">
                <a:solidFill>
                  <a:srgbClr val="CC0099"/>
                </a:solidFill>
                <a:latin typeface="Century"/>
                <a:ea typeface="Century"/>
                <a:cs typeface="Century"/>
                <a:sym typeface="Century"/>
              </a:rPr>
              <a:t>DATA COLLECTION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3200"/>
              <a:buFont typeface="Noto Sans Symbols"/>
              <a:buChar char="❖"/>
            </a:pPr>
            <a:r>
              <a:rPr lang="en-US" sz="3200">
                <a:solidFill>
                  <a:srgbClr val="CC0099"/>
                </a:solidFill>
                <a:latin typeface="Century"/>
                <a:ea typeface="Century"/>
                <a:cs typeface="Century"/>
                <a:sym typeface="Century"/>
              </a:rPr>
              <a:t>HIGHLIGHT CELLS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3200"/>
              <a:buFont typeface="Noto Sans Symbols"/>
              <a:buChar char="❖"/>
            </a:pPr>
            <a:r>
              <a:rPr lang="en-US" sz="3200">
                <a:solidFill>
                  <a:srgbClr val="CC0099"/>
                </a:solidFill>
                <a:latin typeface="Century"/>
                <a:ea typeface="Century"/>
                <a:cs typeface="Century"/>
                <a:sym typeface="Century"/>
              </a:rPr>
              <a:t>DATA CLEANING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3200"/>
              <a:buFont typeface="Noto Sans Symbols"/>
              <a:buChar char="❖"/>
            </a:pPr>
            <a:r>
              <a:rPr lang="en-US" sz="3200">
                <a:solidFill>
                  <a:srgbClr val="CC0099"/>
                </a:solidFill>
                <a:latin typeface="Century"/>
                <a:ea typeface="Century"/>
                <a:cs typeface="Century"/>
                <a:sym typeface="Century"/>
              </a:rPr>
              <a:t>PERFORMANCE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3200"/>
              <a:buFont typeface="Noto Sans Symbols"/>
              <a:buChar char="❖"/>
            </a:pPr>
            <a:r>
              <a:rPr lang="en-US" sz="3200">
                <a:solidFill>
                  <a:srgbClr val="CC0099"/>
                </a:solidFill>
                <a:latin typeface="Century"/>
                <a:ea typeface="Century"/>
                <a:cs typeface="Century"/>
                <a:sym typeface="Century"/>
              </a:rPr>
              <a:t>PIVOTAL TABLE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3200"/>
              <a:buFont typeface="Noto Sans Symbols"/>
              <a:buChar char="❖"/>
            </a:pPr>
            <a:r>
              <a:rPr lang="en-US" sz="3200">
                <a:solidFill>
                  <a:srgbClr val="CC0099"/>
                </a:solidFill>
                <a:latin typeface="Century"/>
                <a:ea typeface="Century"/>
                <a:cs typeface="Century"/>
                <a:sym typeface="Century"/>
              </a:rPr>
              <a:t>GRAPH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7C8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/>
        </p:nvSpPr>
        <p:spPr>
          <a:xfrm>
            <a:off x="381000" y="381000"/>
            <a:ext cx="7750211" cy="667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C00000"/>
                </a:solidFill>
                <a:latin typeface="Century"/>
                <a:ea typeface="Century"/>
                <a:cs typeface="Century"/>
                <a:sym typeface="Century"/>
              </a:rPr>
              <a:t>Data collection</a:t>
            </a:r>
            <a:r>
              <a:rPr lang="en-US" sz="2000">
                <a:solidFill>
                  <a:srgbClr val="C00000"/>
                </a:solidFill>
                <a:latin typeface="Century"/>
                <a:ea typeface="Century"/>
                <a:cs typeface="Century"/>
                <a:sym typeface="Century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Download data set from edunet dashboard.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C00000"/>
                </a:solidFill>
                <a:latin typeface="Century"/>
                <a:ea typeface="Century"/>
                <a:cs typeface="Century"/>
                <a:sym typeface="Century"/>
              </a:rPr>
              <a:t>Features: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Hightlight the important cells in excel like</a:t>
            </a:r>
            <a:endParaRPr/>
          </a:p>
          <a:p>
            <a:pPr indent="-342900" lvl="4" marL="217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Name</a:t>
            </a:r>
            <a:endParaRPr/>
          </a:p>
          <a:p>
            <a:pPr indent="-342900" lvl="4" marL="217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Employee id</a:t>
            </a:r>
            <a:endParaRPr/>
          </a:p>
          <a:p>
            <a:pPr indent="-342900" lvl="4" marL="217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Business  unit</a:t>
            </a:r>
            <a:endParaRPr/>
          </a:p>
          <a:p>
            <a:pPr indent="-342900" lvl="4" marL="217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Employee status</a:t>
            </a:r>
            <a:endParaRPr/>
          </a:p>
          <a:p>
            <a:pPr indent="-342900" lvl="4" marL="217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Employee type</a:t>
            </a:r>
            <a:endParaRPr/>
          </a:p>
          <a:p>
            <a:pPr indent="-342900" lvl="4" marL="217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Gender</a:t>
            </a:r>
            <a:endParaRPr/>
          </a:p>
          <a:p>
            <a:pPr indent="-342900" lvl="4" marL="217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Performance status</a:t>
            </a:r>
            <a:endParaRPr/>
          </a:p>
          <a:p>
            <a:pPr indent="-342900" lvl="4" marL="217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Employee rating     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C00000"/>
                </a:solidFill>
                <a:latin typeface="Century"/>
                <a:ea typeface="Century"/>
                <a:cs typeface="Century"/>
                <a:sym typeface="Century"/>
              </a:rPr>
              <a:t>Data cleaning</a:t>
            </a: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: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First find the missing cells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Next using conditional formatting fill the blank cells with color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Next filter the column with no fill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And last we cleaning the data which we don’t want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</a:t>
            </a:r>
            <a:endParaRPr sz="20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/>
        </p:nvSpPr>
        <p:spPr>
          <a:xfrm>
            <a:off x="1219200" y="914400"/>
            <a:ext cx="7176965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C00000"/>
                </a:solidFill>
                <a:latin typeface="Century"/>
                <a:ea typeface="Century"/>
                <a:cs typeface="Century"/>
                <a:sym typeface="Century"/>
              </a:rPr>
              <a:t>Performance: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Performance column find it with using the if condition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Select the employee rating column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And apply if condition to the cells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And convert data into text a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And find the performance of the employee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F5F8FD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F5F8FD"/>
                </a:solidFill>
                <a:latin typeface="Constantia"/>
                <a:ea typeface="Constantia"/>
                <a:cs typeface="Constantia"/>
                <a:sym typeface="Constantia"/>
              </a:rPr>
              <a:t>if(=z8&gt;=4,”excellent”,z8&lt;=3,”average”)</a:t>
            </a:r>
            <a:endParaRPr b="0" i="0" sz="1800" u="none" cap="none" strike="noStrike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C00000"/>
                </a:solidFill>
                <a:latin typeface="Century"/>
                <a:ea typeface="Century"/>
                <a:cs typeface="Century"/>
                <a:sym typeface="Century"/>
              </a:rPr>
              <a:t>Pivotal table</a:t>
            </a:r>
            <a:r>
              <a:rPr lang="en-US" sz="1800">
                <a:solidFill>
                  <a:srgbClr val="C00000"/>
                </a:solidFill>
                <a:latin typeface="Century"/>
                <a:ea typeface="Century"/>
                <a:cs typeface="Century"/>
                <a:sym typeface="Century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	 Use pivotal table for show the summary of the project</a:t>
            </a:r>
            <a:endParaRPr sz="18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Click all the total cells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Create pivotal table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And assign the value to row, column, filter, values.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Row = Business unit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Column = Performance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Values = Name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Filter = Gender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And also use slicer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/>
        </p:nvSpPr>
        <p:spPr>
          <a:xfrm>
            <a:off x="762000" y="685800"/>
            <a:ext cx="7067961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C00000"/>
                </a:solidFill>
                <a:latin typeface="Century"/>
                <a:ea typeface="Century"/>
                <a:cs typeface="Century"/>
                <a:sym typeface="Century"/>
              </a:rPr>
              <a:t>Visualization: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Use bar diagram for easy access of visualization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Insert performance details for bar diagram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3D Clustered  bar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And pie for percentage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And pie for average performance.</a:t>
            </a:r>
            <a:endParaRPr/>
          </a:p>
          <a:p>
            <a:pPr indent="-1714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1" name="Google Shape;2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143635"/>
            <a:ext cx="8915400" cy="467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/>
        </p:nvSpPr>
        <p:spPr>
          <a:xfrm>
            <a:off x="685800" y="533400"/>
            <a:ext cx="1661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RESULTS</a:t>
            </a:r>
            <a:endParaRPr sz="24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995065"/>
            <a:ext cx="6172200" cy="494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219200"/>
            <a:ext cx="63246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1066800" y="609600"/>
            <a:ext cx="16616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RESULTS</a:t>
            </a:r>
            <a:endParaRPr sz="24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304800" y="1524000"/>
            <a:ext cx="10350911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performance analysis we find most of the employees are average performing category 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Excellent performing employee are low.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to improve the underperforming employee to excellent performing employee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motivate and give training to the employee and small reward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there improvement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performance there are </a:t>
            </a:r>
            <a:r>
              <a:rPr b="1" i="1" lang="en-US" sz="20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companies is very average in performance they have </a:t>
            </a:r>
            <a:r>
              <a:rPr b="1" i="1" lang="en-US" sz="20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of average performing employee.</a:t>
            </a:r>
            <a:endParaRPr b="1"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then there are </a:t>
            </a:r>
            <a:r>
              <a:rPr b="1" i="1" lang="en-US" sz="2000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companies are having </a:t>
            </a:r>
            <a:r>
              <a:rPr b="1" i="1" lang="en-US" sz="2000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10%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underperforming employee.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 are </a:t>
            </a:r>
            <a:r>
              <a:rPr b="1" i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companies have only </a:t>
            </a:r>
            <a:r>
              <a:rPr b="1" i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9%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underperforming employee.</a:t>
            </a:r>
            <a:endParaRPr b="1"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MSC and SVG have 11% 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PYZ, TNS, WBL, BPC, EW and NEL  are have 10% 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 and CCDR have 9%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/>
          <p:nvPr/>
        </p:nvSpPr>
        <p:spPr>
          <a:xfrm>
            <a:off x="361950" y="288719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2438400" y="1371600"/>
            <a:ext cx="5616000" cy="400110"/>
          </a:xfrm>
          <a:prstGeom prst="rect">
            <a:avLst/>
          </a:prstGeom>
          <a:solidFill>
            <a:srgbClr val="7DB1C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PERFORMANCE ANALYSIS </a:t>
            </a: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b="0" lang="en-US" sz="2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EXCEL</a:t>
            </a:r>
            <a:endParaRPr b="0" sz="20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0"/>
          <p:cNvGrpSpPr/>
          <p:nvPr/>
        </p:nvGrpSpPr>
        <p:grpSpPr>
          <a:xfrm>
            <a:off x="71519" y="2396231"/>
            <a:ext cx="8018395" cy="3023182"/>
            <a:chOff x="827" y="262631"/>
            <a:chExt cx="8018395" cy="3023182"/>
          </a:xfrm>
        </p:grpSpPr>
        <p:sp>
          <p:nvSpPr>
            <p:cNvPr id="131" name="Google Shape;131;p10"/>
            <p:cNvSpPr/>
            <p:nvPr/>
          </p:nvSpPr>
          <p:spPr>
            <a:xfrm>
              <a:off x="2570532" y="1740296"/>
              <a:ext cx="732524" cy="67851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2" name="Google Shape;132;p10"/>
            <p:cNvSpPr/>
            <p:nvPr/>
          </p:nvSpPr>
          <p:spPr>
            <a:xfrm>
              <a:off x="827" y="262631"/>
              <a:ext cx="3023182" cy="3023182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-43999" r="-43999" t="0"/>
              </a:stretch>
            </a:blip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3303057" y="867267"/>
              <a:ext cx="1813909" cy="1813909"/>
            </a:xfrm>
            <a:prstGeom prst="ellipse">
              <a:avLst/>
            </a:prstGeom>
            <a:gradFill>
              <a:gsLst>
                <a:gs pos="0">
                  <a:srgbClr val="739235"/>
                </a:gs>
                <a:gs pos="80000">
                  <a:srgbClr val="98BF47"/>
                </a:gs>
                <a:gs pos="100000">
                  <a:srgbClr val="99C34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 txBox="1"/>
            <p:nvPr/>
          </p:nvSpPr>
          <p:spPr>
            <a:xfrm>
              <a:off x="3568698" y="1132908"/>
              <a:ext cx="1282627" cy="128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 performance analysis are very important to the company: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5298358" y="867267"/>
              <a:ext cx="2720864" cy="1813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 txBox="1"/>
            <p:nvPr/>
          </p:nvSpPr>
          <p:spPr>
            <a:xfrm>
              <a:off x="5298358" y="867267"/>
              <a:ext cx="2720864" cy="1813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Employee Engagement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Company Growth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Compensation 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Motivate low performance employee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strength and weakness of an employee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228600" y="533400"/>
            <a:ext cx="10681335" cy="2769989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❖"/>
            </a:pPr>
            <a:r>
              <a:rPr i="1" lang="en-US" sz="2000">
                <a:solidFill>
                  <a:srgbClr val="974806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EMPLOYEE ENGAGEMENT:</a:t>
            </a:r>
            <a:br>
              <a:rPr i="1" lang="en-US" sz="2000">
                <a:solidFill>
                  <a:srgbClr val="974806"/>
                </a:solidFill>
                <a:latin typeface="Dancing Script"/>
                <a:ea typeface="Dancing Script"/>
                <a:cs typeface="Dancing Script"/>
                <a:sym typeface="Dancing Script"/>
              </a:rPr>
            </a:br>
            <a:r>
              <a:rPr i="1" lang="en-US" sz="2000">
                <a:latin typeface="Dancing Script"/>
                <a:ea typeface="Dancing Script"/>
                <a:cs typeface="Dancing Script"/>
                <a:sym typeface="Dancing Script"/>
              </a:rPr>
              <a:t>                  1. </a:t>
            </a:r>
            <a:r>
              <a:rPr i="1" lang="en-US" sz="2000">
                <a:latin typeface="Constantia"/>
                <a:ea typeface="Constantia"/>
                <a:cs typeface="Constantia"/>
                <a:sym typeface="Constantia"/>
              </a:rPr>
              <a:t>Its help to measure how motivated ,passionate ,invested </a:t>
            </a:r>
            <a:br>
              <a:rPr i="1" lang="en-US" sz="2000">
                <a:latin typeface="Constantia"/>
                <a:ea typeface="Constantia"/>
                <a:cs typeface="Constantia"/>
                <a:sym typeface="Constantia"/>
              </a:rPr>
            </a:br>
            <a:r>
              <a:rPr i="1" lang="en-US" sz="2000">
                <a:latin typeface="Constantia"/>
                <a:ea typeface="Constantia"/>
                <a:cs typeface="Constantia"/>
                <a:sym typeface="Constantia"/>
              </a:rPr>
              <a:t>employee are in their job. </a:t>
            </a:r>
            <a:br>
              <a:rPr i="1" lang="en-US" sz="2000">
                <a:latin typeface="Constantia"/>
                <a:ea typeface="Constantia"/>
                <a:cs typeface="Constantia"/>
                <a:sym typeface="Constantia"/>
              </a:rPr>
            </a:br>
            <a:r>
              <a:rPr i="1" lang="en-US" sz="2000">
                <a:latin typeface="Constantia"/>
                <a:ea typeface="Constantia"/>
                <a:cs typeface="Constantia"/>
                <a:sym typeface="Constantia"/>
              </a:rPr>
              <a:t>                            2.   Its shows company to if they want to change the employee</a:t>
            </a:r>
            <a:br>
              <a:rPr i="1" lang="en-US" sz="2000">
                <a:latin typeface="Constantia"/>
                <a:ea typeface="Constantia"/>
                <a:cs typeface="Constantia"/>
                <a:sym typeface="Constantia"/>
              </a:rPr>
            </a:br>
            <a:r>
              <a:rPr i="1" lang="en-US" sz="2000">
                <a:latin typeface="Constantia"/>
                <a:ea typeface="Constantia"/>
                <a:cs typeface="Constantia"/>
                <a:sym typeface="Constantia"/>
              </a:rPr>
              <a:t>are motivate the old employee to  become active in their field so</a:t>
            </a:r>
            <a:br>
              <a:rPr i="1" lang="en-US" sz="2000">
                <a:latin typeface="Constantia"/>
                <a:ea typeface="Constantia"/>
                <a:cs typeface="Constantia"/>
                <a:sym typeface="Constantia"/>
              </a:rPr>
            </a:br>
            <a:r>
              <a:rPr i="1" lang="en-US" sz="2000">
                <a:latin typeface="Constantia"/>
                <a:ea typeface="Constantia"/>
                <a:cs typeface="Constantia"/>
                <a:sym typeface="Constantia"/>
              </a:rPr>
              <a:t>its very useful for the company.</a:t>
            </a:r>
            <a:br>
              <a:rPr i="1" lang="en-US" sz="2000">
                <a:latin typeface="Constantia"/>
                <a:ea typeface="Constantia"/>
                <a:cs typeface="Constantia"/>
                <a:sym typeface="Constantia"/>
              </a:rPr>
            </a:br>
            <a:br>
              <a:rPr i="1" lang="en-US" sz="2000">
                <a:latin typeface="Constantia"/>
                <a:ea typeface="Constantia"/>
                <a:cs typeface="Constantia"/>
                <a:sym typeface="Constantia"/>
              </a:rPr>
            </a:br>
            <a:br>
              <a:rPr i="1" lang="en-US" sz="2000">
                <a:latin typeface="Constantia"/>
                <a:ea typeface="Constantia"/>
                <a:cs typeface="Constantia"/>
                <a:sym typeface="Constantia"/>
              </a:rPr>
            </a:br>
            <a:endParaRPr i="1" sz="2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45720" y="2971800"/>
            <a:ext cx="9997289" cy="2462213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Font typeface="Noto Sans Symbols"/>
              <a:buChar char="❖"/>
            </a:pPr>
            <a:r>
              <a:rPr b="1" i="1" lang="en-US" sz="1800">
                <a:solidFill>
                  <a:srgbClr val="974806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COMPANY GROWTH</a:t>
            </a:r>
            <a:r>
              <a:rPr i="1" lang="en-US" sz="1800">
                <a:solidFill>
                  <a:srgbClr val="974806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:</a:t>
            </a:r>
            <a:br>
              <a:rPr i="1" lang="en-US" sz="1800">
                <a:solidFill>
                  <a:srgbClr val="974806"/>
                </a:solidFill>
                <a:latin typeface="Dancing Script"/>
                <a:ea typeface="Dancing Script"/>
                <a:cs typeface="Dancing Script"/>
                <a:sym typeface="Dancing Script"/>
              </a:rPr>
            </a:br>
            <a:r>
              <a:rPr i="1" lang="en-US" sz="1800">
                <a:solidFill>
                  <a:schemeClr val="accent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             </a:t>
            </a:r>
            <a:r>
              <a:rPr b="1" i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Employee performance analysis help company to grow without</a:t>
            </a:r>
            <a:br>
              <a:rPr b="1" i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employee none company can grow. Employees are the foundation of the firm</a:t>
            </a:r>
            <a:br>
              <a:rPr b="1" i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 employee performance analysis shows how employees are working what </a:t>
            </a:r>
            <a:br>
              <a:rPr b="1" i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are the change does company want to do for improvement of company and also </a:t>
            </a:r>
            <a:br>
              <a:rPr b="1" i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increase performance of the employee</a:t>
            </a:r>
            <a:br>
              <a:rPr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br>
              <a:rPr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https://github.com/sandhyak2914/TNSD---DATA-ANALYTICS.git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457200" y="838200"/>
            <a:ext cx="9372600" cy="4708981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rgbClr val="632423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COMPENSATION: 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                  </a:t>
            </a:r>
            <a:r>
              <a:rPr b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Compensation in a company increase  or motivate ,boost the employee to work more . This  analysis helps to find the best employees and provide them the compensation like bonus, increment and other compensation . If they provide compensation they motivate more and they give their best .So employee performance analysis are important to a firm.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2000"/>
              <a:buFont typeface="Noto Sans Symbols"/>
              <a:buChar char="❖"/>
            </a:pPr>
            <a:r>
              <a:rPr b="1" lang="en-US" sz="2000">
                <a:solidFill>
                  <a:srgbClr val="632423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MOTIVATE LOW PERFORMANCE EMPLOYEE</a:t>
            </a:r>
            <a:r>
              <a:rPr b="1" lang="en-US" sz="2000">
                <a:solidFill>
                  <a:srgbClr val="76923C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 Find the underperforming employee and motive them to improve their overall performance.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      </a:t>
            </a:r>
            <a:r>
              <a:rPr b="1" lang="en-US" sz="2000">
                <a:solidFill>
                  <a:srgbClr val="0F243E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STRATEGIES TO IMPROVE</a:t>
            </a:r>
            <a:r>
              <a:rPr b="1" lang="en-US" sz="2000">
                <a:solidFill>
                  <a:srgbClr val="B2A0C7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:</a:t>
            </a:r>
            <a:endParaRPr/>
          </a:p>
          <a:p>
            <a:pPr indent="-342900" lvl="4" marL="2171700" marR="0" rtl="0" algn="just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rgbClr val="31859B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Provide regular feedback  and coaching</a:t>
            </a:r>
            <a:endParaRPr/>
          </a:p>
          <a:p>
            <a:pPr indent="-342900" lvl="4" marL="2171700" marR="0" rtl="0" algn="just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rgbClr val="31859B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Recognize and rewards</a:t>
            </a:r>
            <a:endParaRPr/>
          </a:p>
          <a:p>
            <a:pPr indent="-342900" lvl="4" marL="2171700" marR="0" rtl="0" algn="just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rgbClr val="31859B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Set goals and expectations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53" name="Google Shape;153;p1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5" name="Google Shape;15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13"/>
          <p:cNvSpPr/>
          <p:nvPr/>
        </p:nvSpPr>
        <p:spPr>
          <a:xfrm>
            <a:off x="11658600" y="422910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 txBox="1"/>
          <p:nvPr>
            <p:ph type="title"/>
          </p:nvPr>
        </p:nvSpPr>
        <p:spPr>
          <a:xfrm>
            <a:off x="506091" y="613639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451379" y="2103329"/>
            <a:ext cx="9028434" cy="2677656"/>
          </a:xfrm>
          <a:prstGeom prst="rect">
            <a:avLst/>
          </a:prstGeom>
          <a:noFill/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53734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EMPLOYEE PERFORMANCE ANALYSIS  USING EXCEL</a:t>
            </a:r>
            <a:r>
              <a:rPr lang="en-US" sz="2400">
                <a:solidFill>
                  <a:srgbClr val="76923C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:   </a:t>
            </a:r>
            <a:endParaRPr/>
          </a:p>
          <a:p>
            <a:pPr indent="-342900" lvl="5" marL="262890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1859B"/>
                </a:solidFill>
                <a:latin typeface="Constantia"/>
                <a:ea typeface="Constantia"/>
                <a:cs typeface="Constantia"/>
                <a:sym typeface="Constantia"/>
              </a:rPr>
              <a:t>EMPLOYEE RATING</a:t>
            </a:r>
            <a:endParaRPr/>
          </a:p>
          <a:p>
            <a:pPr indent="-342900" lvl="5" marL="262890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1859B"/>
                </a:solidFill>
                <a:latin typeface="Constantia"/>
                <a:ea typeface="Constantia"/>
                <a:cs typeface="Constantia"/>
                <a:sym typeface="Constantia"/>
              </a:rPr>
              <a:t>EMPLOYEE PERFORMANCE</a:t>
            </a:r>
            <a:endParaRPr/>
          </a:p>
          <a:p>
            <a:pPr indent="-342900" lvl="5" marL="262890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1859B"/>
                </a:solidFill>
                <a:latin typeface="Constantia"/>
                <a:ea typeface="Constantia"/>
                <a:cs typeface="Constantia"/>
                <a:sym typeface="Constantia"/>
              </a:rPr>
              <a:t>USING GENDER</a:t>
            </a:r>
            <a:endParaRPr/>
          </a:p>
          <a:p>
            <a:pPr indent="-342900" lvl="5" marL="262890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1859B"/>
                </a:solidFill>
                <a:latin typeface="Constantia"/>
                <a:ea typeface="Constantia"/>
                <a:cs typeface="Constantia"/>
                <a:sym typeface="Constantia"/>
              </a:rPr>
              <a:t>ACHIVEMENTS</a:t>
            </a:r>
            <a:endParaRPr/>
          </a:p>
          <a:p>
            <a:pPr indent="-342900" lvl="5" marL="262890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1859B"/>
                </a:solidFill>
                <a:latin typeface="Constantia"/>
                <a:ea typeface="Constantia"/>
                <a:cs typeface="Constantia"/>
                <a:sym typeface="Constantia"/>
              </a:rPr>
              <a:t>USING FORMULAES AND FIND THE </a:t>
            </a:r>
            <a:endParaRPr/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1859B"/>
                </a:solidFill>
                <a:latin typeface="Constantia"/>
                <a:ea typeface="Constantia"/>
                <a:cs typeface="Constantia"/>
                <a:sym typeface="Constantia"/>
              </a:rPr>
              <a:t>     PERFORMANCE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sp>
        <p:nvSpPr>
          <p:cNvPr id="169" name="Google Shape;169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4"/>
          <p:cNvSpPr txBox="1"/>
          <p:nvPr/>
        </p:nvSpPr>
        <p:spPr>
          <a:xfrm>
            <a:off x="1219200" y="2514600"/>
            <a:ext cx="5086649" cy="2062103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rgbClr val="3366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EMPLOYEE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rgbClr val="3366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EMPLOYEER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rgbClr val="3366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FIRM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rgbClr val="3366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ORGANIZATONS</a:t>
            </a:r>
            <a:endParaRPr b="0" i="0" sz="3200" u="none" cap="none" strike="noStrike">
              <a:solidFill>
                <a:srgbClr val="3366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sp>
        <p:nvSpPr>
          <p:cNvPr id="180" name="Google Shape;180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3200400" y="2572322"/>
            <a:ext cx="516199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6666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CONDITIONAL FORMATIMG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6666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FILTER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6666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SORT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6666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BAR CHART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6666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IF CONDITION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6666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PIVOT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