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F2F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F2F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F2F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39075" y="123825"/>
            <a:ext cx="1143000" cy="3429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1425" y="85725"/>
            <a:ext cx="171450" cy="409575"/>
          </a:xfrm>
          <a:custGeom>
            <a:avLst/>
            <a:gdLst/>
            <a:ahLst/>
            <a:cxnLst/>
            <a:rect l="l" t="t" r="r" b="b"/>
            <a:pathLst>
              <a:path w="171450" h="409575">
                <a:moveTo>
                  <a:pt x="171450" y="0"/>
                </a:moveTo>
                <a:lnTo>
                  <a:pt x="0" y="0"/>
                </a:lnTo>
                <a:lnTo>
                  <a:pt x="0" y="409575"/>
                </a:lnTo>
                <a:lnTo>
                  <a:pt x="171450" y="409575"/>
                </a:lnTo>
                <a:lnTo>
                  <a:pt x="171450" y="0"/>
                </a:lnTo>
                <a:close/>
              </a:path>
            </a:pathLst>
          </a:custGeom>
          <a:solidFill>
            <a:srgbClr val="8417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39025" y="85725"/>
            <a:ext cx="104775" cy="409575"/>
          </a:xfrm>
          <a:custGeom>
            <a:avLst/>
            <a:gdLst/>
            <a:ahLst/>
            <a:cxnLst/>
            <a:rect l="l" t="t" r="r" b="b"/>
            <a:pathLst>
              <a:path w="104775" h="409575">
                <a:moveTo>
                  <a:pt x="104775" y="0"/>
                </a:moveTo>
                <a:lnTo>
                  <a:pt x="0" y="0"/>
                </a:lnTo>
                <a:lnTo>
                  <a:pt x="0" y="409575"/>
                </a:lnTo>
                <a:lnTo>
                  <a:pt x="104775" y="409575"/>
                </a:lnTo>
                <a:lnTo>
                  <a:pt x="104775" y="0"/>
                </a:lnTo>
                <a:close/>
              </a:path>
            </a:pathLst>
          </a:custGeom>
          <a:solidFill>
            <a:srgbClr val="1F30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4000" y="0"/>
                </a:moveTo>
                <a:lnTo>
                  <a:pt x="0" y="0"/>
                </a:lnTo>
                <a:lnTo>
                  <a:pt x="0" y="57147"/>
                </a:lnTo>
                <a:lnTo>
                  <a:pt x="9144000" y="57147"/>
                </a:lnTo>
                <a:lnTo>
                  <a:pt x="9144000" y="0"/>
                </a:lnTo>
                <a:close/>
              </a:path>
            </a:pathLst>
          </a:custGeom>
          <a:solidFill>
            <a:srgbClr val="1F30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525" y="95250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7286625" y="0"/>
                </a:moveTo>
                <a:lnTo>
                  <a:pt x="0" y="0"/>
                </a:lnTo>
                <a:lnTo>
                  <a:pt x="0" y="409575"/>
                </a:lnTo>
                <a:lnTo>
                  <a:pt x="7286625" y="409575"/>
                </a:lnTo>
                <a:lnTo>
                  <a:pt x="7286625" y="0"/>
                </a:lnTo>
                <a:close/>
              </a:path>
            </a:pathLst>
          </a:custGeom>
          <a:solidFill>
            <a:srgbClr val="1F30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287" y="100076"/>
            <a:ext cx="7286625" cy="409575"/>
          </a:xfrm>
          <a:custGeom>
            <a:avLst/>
            <a:gdLst/>
            <a:ahLst/>
            <a:cxnLst/>
            <a:rect l="l" t="t" r="r" b="b"/>
            <a:pathLst>
              <a:path w="7286625" h="409575">
                <a:moveTo>
                  <a:pt x="0" y="409575"/>
                </a:moveTo>
                <a:lnTo>
                  <a:pt x="7286625" y="409575"/>
                </a:lnTo>
                <a:lnTo>
                  <a:pt x="7286625" y="0"/>
                </a:lnTo>
                <a:lnTo>
                  <a:pt x="0" y="0"/>
                </a:lnTo>
                <a:lnTo>
                  <a:pt x="0" y="409575"/>
                </a:lnTo>
                <a:close/>
              </a:path>
            </a:pathLst>
          </a:custGeom>
          <a:ln w="25400">
            <a:solidFill>
              <a:srgbClr val="1F30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6236" y="1069593"/>
            <a:ext cx="4351527" cy="335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F2F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4" y="829373"/>
            <a:ext cx="8075930" cy="3487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76424" y="733425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6296025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6296025" y="3962400"/>
                  </a:lnTo>
                  <a:lnTo>
                    <a:pt x="6296025" y="0"/>
                  </a:lnTo>
                  <a:close/>
                </a:path>
              </a:pathLst>
            </a:custGeom>
            <a:solidFill>
              <a:srgbClr val="1F2F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81251" y="738187"/>
              <a:ext cx="6296025" cy="3962400"/>
            </a:xfrm>
            <a:custGeom>
              <a:avLst/>
              <a:gdLst/>
              <a:ahLst/>
              <a:cxnLst/>
              <a:rect l="l" t="t" r="r" b="b"/>
              <a:pathLst>
                <a:path w="6296025" h="3962400">
                  <a:moveTo>
                    <a:pt x="0" y="3962400"/>
                  </a:moveTo>
                  <a:lnTo>
                    <a:pt x="6296025" y="3962400"/>
                  </a:lnTo>
                  <a:lnTo>
                    <a:pt x="6296025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25400">
              <a:solidFill>
                <a:srgbClr val="1F2F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49" y="400050"/>
              <a:ext cx="8391525" cy="46958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90600" y="1019175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6981825" y="0"/>
                  </a:moveTo>
                  <a:lnTo>
                    <a:pt x="0" y="0"/>
                  </a:lnTo>
                  <a:lnTo>
                    <a:pt x="0" y="3457575"/>
                  </a:lnTo>
                  <a:lnTo>
                    <a:pt x="6981825" y="3457575"/>
                  </a:lnTo>
                  <a:lnTo>
                    <a:pt x="6981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5362" y="1023937"/>
              <a:ext cx="6981825" cy="3457575"/>
            </a:xfrm>
            <a:custGeom>
              <a:avLst/>
              <a:gdLst/>
              <a:ahLst/>
              <a:cxnLst/>
              <a:rect l="l" t="t" r="r" b="b"/>
              <a:pathLst>
                <a:path w="6981825" h="3457575">
                  <a:moveTo>
                    <a:pt x="0" y="3457575"/>
                  </a:moveTo>
                  <a:lnTo>
                    <a:pt x="6981825" y="3457575"/>
                  </a:lnTo>
                  <a:lnTo>
                    <a:pt x="6981825" y="0"/>
                  </a:lnTo>
                  <a:lnTo>
                    <a:pt x="0" y="0"/>
                  </a:lnTo>
                  <a:lnTo>
                    <a:pt x="0" y="34575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5549" y="2800350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5715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57150" y="4476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00376" y="2805176"/>
              <a:ext cx="57150" cy="447675"/>
            </a:xfrm>
            <a:custGeom>
              <a:avLst/>
              <a:gdLst/>
              <a:ahLst/>
              <a:cxnLst/>
              <a:rect l="l" t="t" r="r" b="b"/>
              <a:pathLst>
                <a:path w="57150" h="447675">
                  <a:moveTo>
                    <a:pt x="0" y="447675"/>
                  </a:moveTo>
                  <a:lnTo>
                    <a:pt x="57150" y="44767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447675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09470" y="2274252"/>
            <a:ext cx="49028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25" dirty="0">
                <a:solidFill>
                  <a:srgbClr val="161D21"/>
                </a:solidFill>
              </a:rPr>
              <a:t>N</a:t>
            </a:r>
            <a:r>
              <a:rPr spc="10" dirty="0">
                <a:solidFill>
                  <a:srgbClr val="161D21"/>
                </a:solidFill>
              </a:rPr>
              <a:t>EX</a:t>
            </a:r>
            <a:r>
              <a:rPr spc="15" dirty="0">
                <a:solidFill>
                  <a:srgbClr val="161D21"/>
                </a:solidFill>
              </a:rPr>
              <a:t>T</a:t>
            </a:r>
            <a:r>
              <a:rPr spc="-145" dirty="0">
                <a:solidFill>
                  <a:srgbClr val="161D21"/>
                </a:solidFill>
              </a:rPr>
              <a:t> </a:t>
            </a:r>
            <a:r>
              <a:rPr spc="10" dirty="0">
                <a:solidFill>
                  <a:srgbClr val="161D21"/>
                </a:solidFill>
              </a:rPr>
              <a:t>GE</a:t>
            </a:r>
            <a:r>
              <a:rPr spc="15" dirty="0">
                <a:solidFill>
                  <a:srgbClr val="161D21"/>
                </a:solidFill>
              </a:rPr>
              <a:t>N</a:t>
            </a:r>
            <a:r>
              <a:rPr spc="-65" dirty="0">
                <a:solidFill>
                  <a:srgbClr val="161D21"/>
                </a:solidFill>
              </a:rPr>
              <a:t> </a:t>
            </a:r>
            <a:r>
              <a:rPr spc="10" dirty="0">
                <a:solidFill>
                  <a:srgbClr val="161D21"/>
                </a:solidFill>
              </a:rPr>
              <a:t>E</a:t>
            </a:r>
            <a:r>
              <a:rPr spc="-170" dirty="0">
                <a:solidFill>
                  <a:srgbClr val="161D21"/>
                </a:solidFill>
              </a:rPr>
              <a:t>M</a:t>
            </a:r>
            <a:r>
              <a:rPr spc="10" dirty="0">
                <a:solidFill>
                  <a:srgbClr val="161D21"/>
                </a:solidFill>
              </a:rPr>
              <a:t>P</a:t>
            </a:r>
            <a:r>
              <a:rPr spc="125" dirty="0">
                <a:solidFill>
                  <a:srgbClr val="161D21"/>
                </a:solidFill>
              </a:rPr>
              <a:t>L</a:t>
            </a:r>
            <a:r>
              <a:rPr spc="20" dirty="0">
                <a:solidFill>
                  <a:srgbClr val="161D21"/>
                </a:solidFill>
              </a:rPr>
              <a:t>O</a:t>
            </a:r>
            <a:r>
              <a:rPr spc="10" dirty="0">
                <a:solidFill>
                  <a:srgbClr val="161D21"/>
                </a:solidFill>
              </a:rPr>
              <a:t>Y</a:t>
            </a:r>
            <a:r>
              <a:rPr spc="-25" dirty="0">
                <a:solidFill>
                  <a:srgbClr val="161D21"/>
                </a:solidFill>
              </a:rPr>
              <a:t>A</a:t>
            </a:r>
            <a:r>
              <a:rPr spc="125" dirty="0">
                <a:solidFill>
                  <a:srgbClr val="161D21"/>
                </a:solidFill>
              </a:rPr>
              <a:t>B</a:t>
            </a:r>
            <a:r>
              <a:rPr spc="114" dirty="0">
                <a:solidFill>
                  <a:srgbClr val="161D21"/>
                </a:solidFill>
              </a:rPr>
              <a:t>I</a:t>
            </a:r>
            <a:r>
              <a:rPr spc="50" dirty="0">
                <a:solidFill>
                  <a:srgbClr val="161D21"/>
                </a:solidFill>
              </a:rPr>
              <a:t>L</a:t>
            </a:r>
            <a:r>
              <a:rPr spc="-35" dirty="0">
                <a:solidFill>
                  <a:srgbClr val="161D21"/>
                </a:solidFill>
              </a:rPr>
              <a:t>I</a:t>
            </a:r>
            <a:r>
              <a:rPr spc="50" dirty="0">
                <a:solidFill>
                  <a:srgbClr val="161D21"/>
                </a:solidFill>
              </a:rPr>
              <a:t>T</a:t>
            </a:r>
            <a:r>
              <a:rPr spc="15" dirty="0">
                <a:solidFill>
                  <a:srgbClr val="161D21"/>
                </a:solidFill>
              </a:rPr>
              <a:t>Y</a:t>
            </a:r>
            <a:r>
              <a:rPr spc="-260" dirty="0">
                <a:solidFill>
                  <a:srgbClr val="161D21"/>
                </a:solidFill>
              </a:rPr>
              <a:t> </a:t>
            </a:r>
            <a:r>
              <a:rPr spc="10" dirty="0">
                <a:solidFill>
                  <a:srgbClr val="161D21"/>
                </a:solidFill>
              </a:rPr>
              <a:t>P</a:t>
            </a:r>
            <a:r>
              <a:rPr spc="125" dirty="0">
                <a:solidFill>
                  <a:srgbClr val="161D21"/>
                </a:solidFill>
              </a:rPr>
              <a:t>R</a:t>
            </a:r>
            <a:r>
              <a:rPr spc="15" dirty="0">
                <a:solidFill>
                  <a:srgbClr val="161D21"/>
                </a:solidFill>
              </a:rPr>
              <a:t>OG</a:t>
            </a:r>
            <a:r>
              <a:rPr spc="50" dirty="0">
                <a:solidFill>
                  <a:srgbClr val="161D21"/>
                </a:solidFill>
              </a:rPr>
              <a:t>R</a:t>
            </a:r>
            <a:r>
              <a:rPr spc="-25" dirty="0">
                <a:solidFill>
                  <a:srgbClr val="161D21"/>
                </a:solidFill>
              </a:rPr>
              <a:t>A</a:t>
            </a:r>
            <a:r>
              <a:rPr spc="20" dirty="0">
                <a:solidFill>
                  <a:srgbClr val="161D21"/>
                </a:solidFill>
              </a:rPr>
              <a:t>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622295" y="2823463"/>
            <a:ext cx="383032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25" dirty="0">
                <a:solidFill>
                  <a:srgbClr val="161D21"/>
                </a:solidFill>
                <a:latin typeface="Arial MT"/>
                <a:cs typeface="Arial MT"/>
              </a:rPr>
              <a:t>C</a:t>
            </a:r>
            <a:r>
              <a:rPr sz="2000" spc="10" dirty="0">
                <a:solidFill>
                  <a:srgbClr val="161D21"/>
                </a:solidFill>
                <a:latin typeface="Arial MT"/>
                <a:cs typeface="Arial MT"/>
              </a:rPr>
              <a:t>re</a:t>
            </a:r>
            <a:r>
              <a:rPr sz="2000" spc="5" dirty="0">
                <a:solidFill>
                  <a:srgbClr val="161D21"/>
                </a:solidFill>
                <a:latin typeface="Arial MT"/>
                <a:cs typeface="Arial MT"/>
              </a:rPr>
              <a:t>a</a:t>
            </a:r>
            <a:r>
              <a:rPr sz="2000" spc="40" dirty="0">
                <a:solidFill>
                  <a:srgbClr val="161D21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1"/>
                </a:solidFill>
                <a:latin typeface="Arial MT"/>
                <a:cs typeface="Arial MT"/>
              </a:rPr>
              <a:t>ing</a:t>
            </a:r>
            <a:r>
              <a:rPr sz="2000" spc="-265" dirty="0">
                <a:solidFill>
                  <a:srgbClr val="161D21"/>
                </a:solidFill>
                <a:latin typeface="Arial MT"/>
                <a:cs typeface="Arial MT"/>
              </a:rPr>
              <a:t> </a:t>
            </a:r>
            <a:r>
              <a:rPr sz="2000" spc="15" dirty="0">
                <a:solidFill>
                  <a:srgbClr val="161D21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161D21"/>
                </a:solidFill>
                <a:latin typeface="Arial MT"/>
                <a:cs typeface="Arial MT"/>
              </a:rPr>
              <a:t> f</a:t>
            </a:r>
            <a:r>
              <a:rPr sz="2000" spc="10" dirty="0">
                <a:solidFill>
                  <a:srgbClr val="161D21"/>
                </a:solidFill>
                <a:latin typeface="Arial MT"/>
                <a:cs typeface="Arial MT"/>
              </a:rPr>
              <a:t>u</a:t>
            </a:r>
            <a:r>
              <a:rPr sz="2000" spc="40" dirty="0">
                <a:solidFill>
                  <a:srgbClr val="161D21"/>
                </a:solidFill>
                <a:latin typeface="Arial MT"/>
                <a:cs typeface="Arial MT"/>
              </a:rPr>
              <a:t>t</a:t>
            </a:r>
            <a:r>
              <a:rPr sz="2000" spc="10" dirty="0">
                <a:solidFill>
                  <a:srgbClr val="161D21"/>
                </a:solidFill>
                <a:latin typeface="Arial MT"/>
                <a:cs typeface="Arial MT"/>
              </a:rPr>
              <a:t>ur</a:t>
            </a:r>
            <a:r>
              <a:rPr sz="2000" spc="5" dirty="0">
                <a:solidFill>
                  <a:srgbClr val="161D21"/>
                </a:solidFill>
                <a:latin typeface="Arial MT"/>
                <a:cs typeface="Arial MT"/>
              </a:rPr>
              <a:t>e-</a:t>
            </a:r>
            <a:r>
              <a:rPr sz="2000" spc="10" dirty="0">
                <a:solidFill>
                  <a:srgbClr val="161D21"/>
                </a:solidFill>
                <a:latin typeface="Arial MT"/>
                <a:cs typeface="Arial MT"/>
              </a:rPr>
              <a:t>re</a:t>
            </a:r>
            <a:r>
              <a:rPr sz="2000" spc="5" dirty="0">
                <a:solidFill>
                  <a:srgbClr val="161D21"/>
                </a:solidFill>
                <a:latin typeface="Arial MT"/>
                <a:cs typeface="Arial MT"/>
              </a:rPr>
              <a:t>a</a:t>
            </a:r>
            <a:r>
              <a:rPr sz="2000" spc="10" dirty="0">
                <a:solidFill>
                  <a:srgbClr val="161D21"/>
                </a:solidFill>
                <a:latin typeface="Arial MT"/>
                <a:cs typeface="Arial MT"/>
              </a:rPr>
              <a:t>d</a:t>
            </a:r>
            <a:r>
              <a:rPr sz="2000" spc="15" dirty="0">
                <a:solidFill>
                  <a:srgbClr val="161D21"/>
                </a:solidFill>
                <a:latin typeface="Arial MT"/>
                <a:cs typeface="Arial MT"/>
              </a:rPr>
              <a:t>y</a:t>
            </a:r>
            <a:r>
              <a:rPr sz="2000" spc="-225" dirty="0">
                <a:solidFill>
                  <a:srgbClr val="161D21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161D21"/>
                </a:solidFill>
                <a:latin typeface="Arial MT"/>
                <a:cs typeface="Arial MT"/>
              </a:rPr>
              <a:t>w</a:t>
            </a:r>
            <a:r>
              <a:rPr sz="2000" spc="10" dirty="0">
                <a:solidFill>
                  <a:srgbClr val="161D21"/>
                </a:solidFill>
                <a:latin typeface="Arial MT"/>
                <a:cs typeface="Arial MT"/>
              </a:rPr>
              <a:t>o</a:t>
            </a:r>
            <a:r>
              <a:rPr sz="2000" spc="5" dirty="0">
                <a:solidFill>
                  <a:srgbClr val="161D21"/>
                </a:solidFill>
                <a:latin typeface="Arial MT"/>
                <a:cs typeface="Arial MT"/>
              </a:rPr>
              <a:t>r</a:t>
            </a:r>
            <a:r>
              <a:rPr sz="2000" spc="125" dirty="0">
                <a:solidFill>
                  <a:srgbClr val="161D21"/>
                </a:solidFill>
                <a:latin typeface="Arial MT"/>
                <a:cs typeface="Arial MT"/>
              </a:rPr>
              <a:t>k</a:t>
            </a:r>
            <a:r>
              <a:rPr sz="2000" spc="-35" dirty="0">
                <a:solidFill>
                  <a:srgbClr val="161D21"/>
                </a:solidFill>
                <a:latin typeface="Arial MT"/>
                <a:cs typeface="Arial MT"/>
              </a:rPr>
              <a:t>f</a:t>
            </a:r>
            <a:r>
              <a:rPr sz="2000" spc="5" dirty="0">
                <a:solidFill>
                  <a:srgbClr val="161D21"/>
                </a:solidFill>
                <a:latin typeface="Arial MT"/>
                <a:cs typeface="Arial MT"/>
              </a:rPr>
              <a:t>or</a:t>
            </a:r>
            <a:r>
              <a:rPr sz="2000" spc="125" dirty="0">
                <a:solidFill>
                  <a:srgbClr val="161D21"/>
                </a:solidFill>
                <a:latin typeface="Arial MT"/>
                <a:cs typeface="Arial MT"/>
              </a:rPr>
              <a:t>c</a:t>
            </a:r>
            <a:r>
              <a:rPr sz="2000" spc="15" dirty="0">
                <a:solidFill>
                  <a:srgbClr val="161D21"/>
                </a:solidFill>
                <a:latin typeface="Arial MT"/>
                <a:cs typeface="Arial MT"/>
              </a:rPr>
              <a:t>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1722" y="3689032"/>
            <a:ext cx="10464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Student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Details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73162" y="3987800"/>
            <a:ext cx="2484438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Arial MT"/>
                <a:cs typeface="Arial MT"/>
              </a:rPr>
              <a:t>S</a:t>
            </a:r>
            <a:r>
              <a:rPr sz="1100" spc="-15" dirty="0">
                <a:latin typeface="Arial MT"/>
                <a:cs typeface="Arial MT"/>
              </a:rPr>
              <a:t>tuden</a:t>
            </a:r>
            <a:r>
              <a:rPr sz="1100" spc="5" dirty="0">
                <a:latin typeface="Arial MT"/>
                <a:cs typeface="Arial MT"/>
              </a:rPr>
              <a:t>t</a:t>
            </a:r>
            <a:r>
              <a:rPr sz="1100" spc="-9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N</a:t>
            </a:r>
            <a:r>
              <a:rPr sz="1100" spc="-15" dirty="0">
                <a:latin typeface="Arial MT"/>
                <a:cs typeface="Arial MT"/>
              </a:rPr>
              <a:t>a</a:t>
            </a:r>
            <a:r>
              <a:rPr sz="1100" spc="55" dirty="0">
                <a:latin typeface="Arial MT"/>
                <a:cs typeface="Arial MT"/>
              </a:rPr>
              <a:t>m</a:t>
            </a:r>
            <a:r>
              <a:rPr sz="1100" spc="15" dirty="0">
                <a:latin typeface="Arial MT"/>
                <a:cs typeface="Arial MT"/>
              </a:rPr>
              <a:t>e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:</a:t>
            </a:r>
            <a:r>
              <a:rPr sz="1100" spc="25" dirty="0" smtClean="0">
                <a:latin typeface="Arial MT"/>
                <a:cs typeface="Arial MT"/>
              </a:rPr>
              <a:t>D</a:t>
            </a:r>
            <a:r>
              <a:rPr lang="en-IN" sz="1100" spc="-50" dirty="0" smtClean="0">
                <a:latin typeface="Arial MT"/>
                <a:cs typeface="Arial MT"/>
              </a:rPr>
              <a:t>HASVANTH KUMAR.S</a:t>
            </a:r>
            <a:r>
              <a:rPr sz="1100" dirty="0" smtClean="0">
                <a:latin typeface="Arial MT"/>
                <a:cs typeface="Arial MT"/>
              </a:rPr>
              <a:t> 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3162" y="4188459"/>
            <a:ext cx="187134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Arial MT"/>
                <a:cs typeface="Arial MT"/>
              </a:rPr>
              <a:t>S</a:t>
            </a:r>
            <a:r>
              <a:rPr sz="1100" spc="-15" dirty="0">
                <a:latin typeface="Arial MT"/>
                <a:cs typeface="Arial MT"/>
              </a:rPr>
              <a:t>tuden</a:t>
            </a:r>
            <a:r>
              <a:rPr sz="1100" spc="5" dirty="0">
                <a:latin typeface="Arial MT"/>
                <a:cs typeface="Arial MT"/>
              </a:rPr>
              <a:t>t</a:t>
            </a:r>
            <a:r>
              <a:rPr sz="1100" spc="-9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I</a:t>
            </a:r>
            <a:r>
              <a:rPr sz="1100" spc="15" dirty="0">
                <a:latin typeface="Arial MT"/>
                <a:cs typeface="Arial MT"/>
              </a:rPr>
              <a:t>D</a:t>
            </a:r>
            <a:r>
              <a:rPr sz="1100" spc="80" dirty="0">
                <a:latin typeface="Arial MT"/>
                <a:cs typeface="Arial MT"/>
              </a:rPr>
              <a:t> </a:t>
            </a:r>
            <a:r>
              <a:rPr sz="1100" spc="5" dirty="0">
                <a:latin typeface="Arial MT"/>
                <a:cs typeface="Arial MT"/>
              </a:rPr>
              <a:t>: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b="1" spc="-10" dirty="0" smtClean="0">
                <a:latin typeface="Arial"/>
                <a:cs typeface="Arial"/>
              </a:rPr>
              <a:t>a</a:t>
            </a:r>
            <a:r>
              <a:rPr sz="1100" b="1" dirty="0" smtClean="0">
                <a:latin typeface="Arial"/>
                <a:cs typeface="Arial"/>
              </a:rPr>
              <a:t>u</a:t>
            </a:r>
            <a:r>
              <a:rPr sz="1100" b="1" spc="-10" dirty="0" smtClean="0">
                <a:latin typeface="Arial"/>
                <a:cs typeface="Arial"/>
              </a:rPr>
              <a:t>51352110401</a:t>
            </a:r>
            <a:r>
              <a:rPr lang="en-IN" sz="1100" b="1" spc="15" dirty="0">
                <a:latin typeface="Arial"/>
                <a:cs typeface="Arial"/>
              </a:rPr>
              <a:t>0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09662" y="1209675"/>
            <a:ext cx="6024880" cy="2711450"/>
            <a:chOff x="1109662" y="1209675"/>
            <a:chExt cx="6024880" cy="2711450"/>
          </a:xfrm>
        </p:grpSpPr>
        <p:sp>
          <p:nvSpPr>
            <p:cNvPr id="17" name="object 17"/>
            <p:cNvSpPr/>
            <p:nvPr/>
          </p:nvSpPr>
          <p:spPr>
            <a:xfrm>
              <a:off x="1109662" y="3919537"/>
              <a:ext cx="5953125" cy="0"/>
            </a:xfrm>
            <a:custGeom>
              <a:avLst/>
              <a:gdLst/>
              <a:ahLst/>
              <a:cxnLst/>
              <a:rect l="l" t="t" r="r" b="b"/>
              <a:pathLst>
                <a:path w="5953125">
                  <a:moveTo>
                    <a:pt x="0" y="0"/>
                  </a:moveTo>
                  <a:lnTo>
                    <a:pt x="1986978" y="0"/>
                  </a:lnTo>
                </a:path>
                <a:path w="5953125">
                  <a:moveTo>
                    <a:pt x="4592129" y="0"/>
                  </a:moveTo>
                  <a:lnTo>
                    <a:pt x="595268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325" y="1247775"/>
              <a:ext cx="1143000" cy="6667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7950" y="1209675"/>
              <a:ext cx="676275" cy="6667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4300" y="1285875"/>
              <a:ext cx="1590675" cy="5143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683884" y="3673792"/>
            <a:ext cx="9594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Arial MT"/>
                <a:cs typeface="Arial MT"/>
              </a:rPr>
              <a:t>College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Name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1040" y="3974465"/>
            <a:ext cx="1983739" cy="369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95"/>
              </a:spcBef>
            </a:pPr>
            <a:r>
              <a:rPr sz="1100" b="1" spc="-275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nn</a:t>
            </a:r>
            <a:r>
              <a:rPr sz="1100" b="1" spc="-10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130" dirty="0">
                <a:latin typeface="Arial"/>
                <a:cs typeface="Arial"/>
              </a:rPr>
              <a:t>M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20" dirty="0">
                <a:latin typeface="Arial"/>
                <a:cs typeface="Arial"/>
              </a:rPr>
              <a:t>r</a:t>
            </a:r>
            <a:r>
              <a:rPr sz="1100" b="1" spc="15" dirty="0">
                <a:latin typeface="Arial"/>
                <a:cs typeface="Arial"/>
              </a:rPr>
              <a:t>a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b="1" spc="2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-10" dirty="0">
                <a:latin typeface="Arial"/>
                <a:cs typeface="Arial"/>
              </a:rPr>
              <a:t>ll</a:t>
            </a:r>
            <a:r>
              <a:rPr sz="1100" b="1" spc="15" dirty="0">
                <a:latin typeface="Arial"/>
                <a:cs typeface="Arial"/>
              </a:rPr>
              <a:t>e</a:t>
            </a:r>
            <a:r>
              <a:rPr sz="1100" b="1" spc="-18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g</a:t>
            </a:r>
            <a:r>
              <a:rPr sz="1100" b="1" spc="15" dirty="0">
                <a:latin typeface="Arial"/>
                <a:cs typeface="Arial"/>
              </a:rPr>
              <a:t>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5" dirty="0">
                <a:latin typeface="Arial"/>
                <a:cs typeface="Arial"/>
              </a:rPr>
              <a:t>f  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ng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dirty="0">
                <a:latin typeface="Arial"/>
                <a:cs typeface="Arial"/>
              </a:rPr>
              <a:t>n</a:t>
            </a:r>
            <a:r>
              <a:rPr sz="1100" b="1" spc="135" dirty="0">
                <a:latin typeface="Arial"/>
                <a:cs typeface="Arial"/>
              </a:rPr>
              <a:t>e</a:t>
            </a:r>
            <a:r>
              <a:rPr sz="1100" b="1" spc="140" dirty="0">
                <a:latin typeface="Arial"/>
                <a:cs typeface="Arial"/>
              </a:rPr>
              <a:t>e</a:t>
            </a:r>
            <a:r>
              <a:rPr sz="1100" b="1" spc="20" dirty="0">
                <a:latin typeface="Arial"/>
                <a:cs typeface="Arial"/>
              </a:rPr>
              <a:t>r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dirty="0">
                <a:latin typeface="Arial"/>
                <a:cs typeface="Arial"/>
              </a:rPr>
              <a:t>n</a:t>
            </a:r>
            <a:r>
              <a:rPr sz="1100" b="1" spc="150" dirty="0">
                <a:latin typeface="Arial"/>
                <a:cs typeface="Arial"/>
              </a:rPr>
              <a:t>g</a:t>
            </a:r>
            <a:r>
              <a:rPr sz="1100" b="1" spc="-15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n</a:t>
            </a:r>
            <a:r>
              <a:rPr sz="1100" b="1" spc="15" dirty="0">
                <a:latin typeface="Arial"/>
                <a:cs typeface="Arial"/>
              </a:rPr>
              <a:t>d</a:t>
            </a:r>
            <a:r>
              <a:rPr sz="1100" b="1" spc="-175" dirty="0">
                <a:latin typeface="Arial"/>
                <a:cs typeface="Arial"/>
              </a:rPr>
              <a:t> </a:t>
            </a:r>
            <a:r>
              <a:rPr sz="1100" b="1" spc="150" dirty="0">
                <a:latin typeface="Arial"/>
                <a:cs typeface="Arial"/>
              </a:rPr>
              <a:t>T</a:t>
            </a:r>
            <a:r>
              <a:rPr sz="1100" b="1" spc="135" dirty="0">
                <a:latin typeface="Arial"/>
                <a:cs typeface="Arial"/>
              </a:rPr>
              <a:t>e</a:t>
            </a:r>
            <a:r>
              <a:rPr sz="1100" b="1" spc="-1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hn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spc="-10" dirty="0">
                <a:latin typeface="Arial"/>
                <a:cs typeface="Arial"/>
              </a:rPr>
              <a:t>l</a:t>
            </a:r>
            <a:r>
              <a:rPr sz="1100" b="1" dirty="0">
                <a:latin typeface="Arial"/>
                <a:cs typeface="Arial"/>
              </a:rPr>
              <a:t>og</a:t>
            </a:r>
            <a:r>
              <a:rPr sz="1100" b="1" spc="15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92" y="120586"/>
            <a:ext cx="3353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1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" y="4676775"/>
            <a:ext cx="9134475" cy="9525"/>
          </a:xfrm>
          <a:custGeom>
            <a:avLst/>
            <a:gdLst/>
            <a:ahLst/>
            <a:cxnLst/>
            <a:rect l="l" t="t" r="r" b="b"/>
            <a:pathLst>
              <a:path w="9134475" h="9525">
                <a:moveTo>
                  <a:pt x="9134094" y="0"/>
                </a:moveTo>
                <a:lnTo>
                  <a:pt x="0" y="0"/>
                </a:lnTo>
                <a:lnTo>
                  <a:pt x="0" y="9525"/>
                </a:lnTo>
                <a:lnTo>
                  <a:pt x="9134094" y="9525"/>
                </a:lnTo>
                <a:lnTo>
                  <a:pt x="9134094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4812" y="1138237"/>
            <a:ext cx="7762875" cy="3324225"/>
          </a:xfrm>
          <a:custGeom>
            <a:avLst/>
            <a:gdLst/>
            <a:ahLst/>
            <a:cxnLst/>
            <a:rect l="l" t="t" r="r" b="b"/>
            <a:pathLst>
              <a:path w="7762875" h="3324225">
                <a:moveTo>
                  <a:pt x="0" y="3324225"/>
                </a:moveTo>
                <a:lnTo>
                  <a:pt x="7762875" y="3324225"/>
                </a:lnTo>
                <a:lnTo>
                  <a:pt x="7762875" y="0"/>
                </a:lnTo>
                <a:lnTo>
                  <a:pt x="0" y="0"/>
                </a:lnTo>
                <a:lnTo>
                  <a:pt x="0" y="3324225"/>
                </a:lnTo>
                <a:close/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7009" y="757491"/>
            <a:ext cx="7752715" cy="36785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0" dirty="0">
                <a:solidFill>
                  <a:srgbClr val="1F2F61"/>
                </a:solidFill>
                <a:latin typeface="Arial"/>
                <a:cs typeface="Arial"/>
              </a:rPr>
              <a:t>Modelling</a:t>
            </a:r>
            <a:r>
              <a:rPr sz="1550" b="1" spc="245" dirty="0">
                <a:solidFill>
                  <a:srgbClr val="1F2F61"/>
                </a:solidFill>
                <a:latin typeface="Arial"/>
                <a:cs typeface="Arial"/>
              </a:rPr>
              <a:t> </a:t>
            </a:r>
            <a:r>
              <a:rPr sz="1550" b="1" spc="15" dirty="0">
                <a:solidFill>
                  <a:srgbClr val="1F2F61"/>
                </a:solidFill>
                <a:latin typeface="Arial"/>
                <a:cs typeface="Arial"/>
              </a:rPr>
              <a:t>&amp;</a:t>
            </a:r>
            <a:r>
              <a:rPr sz="1550" b="1" spc="-10" dirty="0">
                <a:solidFill>
                  <a:srgbClr val="1F2F61"/>
                </a:solidFill>
                <a:latin typeface="Arial"/>
                <a:cs typeface="Arial"/>
              </a:rPr>
              <a:t> </a:t>
            </a:r>
            <a:r>
              <a:rPr sz="1550" b="1" spc="5" dirty="0">
                <a:solidFill>
                  <a:srgbClr val="1F2F61"/>
                </a:solidFill>
                <a:latin typeface="Arial"/>
                <a:cs typeface="Arial"/>
              </a:rPr>
              <a:t>Results</a:t>
            </a:r>
            <a:endParaRPr sz="155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1295"/>
              </a:spcBef>
            </a:pPr>
            <a:r>
              <a:rPr sz="1400" b="1" spc="25" dirty="0">
                <a:latin typeface="Arial"/>
                <a:cs typeface="Arial"/>
              </a:rPr>
              <a:t>MODELLING: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Arial"/>
              <a:cs typeface="Arial"/>
            </a:endParaRPr>
          </a:p>
          <a:p>
            <a:pPr marL="565785" marR="80645" indent="-286385">
              <a:lnSpc>
                <a:spcPct val="99900"/>
              </a:lnSpc>
              <a:spcBef>
                <a:spcPts val="5"/>
              </a:spcBef>
              <a:buFont typeface="Arial MT"/>
              <a:buChar char="•"/>
              <a:tabLst>
                <a:tab pos="565150" algn="l"/>
                <a:tab pos="565785" algn="l"/>
              </a:tabLst>
            </a:pPr>
            <a:r>
              <a:rPr sz="1400" b="1" spc="25" dirty="0">
                <a:latin typeface="Arial"/>
                <a:cs typeface="Arial"/>
              </a:rPr>
              <a:t>Database</a:t>
            </a:r>
            <a:r>
              <a:rPr sz="1400" b="1" spc="-20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Modeling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26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Utilize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Django's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ORM</a:t>
            </a:r>
            <a:r>
              <a:rPr sz="1400" spc="-229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design</a:t>
            </a:r>
            <a:r>
              <a:rPr sz="1400" spc="-2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implementthe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database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schema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spc="15" dirty="0">
                <a:latin typeface="Arial MT"/>
                <a:cs typeface="Arial MT"/>
              </a:rPr>
              <a:t>project. Define </a:t>
            </a:r>
            <a:r>
              <a:rPr sz="1400" spc="25" dirty="0">
                <a:latin typeface="Arial MT"/>
                <a:cs typeface="Arial MT"/>
              </a:rPr>
              <a:t>models </a:t>
            </a:r>
            <a:r>
              <a:rPr sz="1400" spc="35" dirty="0">
                <a:latin typeface="Arial MT"/>
                <a:cs typeface="Arial MT"/>
              </a:rPr>
              <a:t>for </a:t>
            </a:r>
            <a:r>
              <a:rPr sz="1400" spc="25" dirty="0">
                <a:latin typeface="Arial MT"/>
                <a:cs typeface="Arial MT"/>
              </a:rPr>
              <a:t>buses, </a:t>
            </a:r>
            <a:r>
              <a:rPr sz="1400" spc="10" dirty="0">
                <a:latin typeface="Arial MT"/>
                <a:cs typeface="Arial MT"/>
              </a:rPr>
              <a:t>routes, </a:t>
            </a:r>
            <a:r>
              <a:rPr sz="1400" spc="20" dirty="0">
                <a:latin typeface="Arial MT"/>
                <a:cs typeface="Arial MT"/>
              </a:rPr>
              <a:t>schedules, </a:t>
            </a:r>
            <a:r>
              <a:rPr sz="1400" spc="5" dirty="0">
                <a:latin typeface="Arial MT"/>
                <a:cs typeface="Arial MT"/>
              </a:rPr>
              <a:t>reservations, </a:t>
            </a:r>
            <a:r>
              <a:rPr sz="1400" spc="10" dirty="0">
                <a:latin typeface="Arial MT"/>
                <a:cs typeface="Arial MT"/>
              </a:rPr>
              <a:t>users,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20" dirty="0">
                <a:latin typeface="Arial MT"/>
                <a:cs typeface="Arial MT"/>
              </a:rPr>
              <a:t>any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other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relevant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entities.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Establish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appropriate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relationships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betweenthese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models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(such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one-to-many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many-to-many)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accurately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represent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structure.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 marL="565785" marR="5080" indent="-286385">
              <a:lnSpc>
                <a:spcPct val="99900"/>
              </a:lnSpc>
              <a:spcBef>
                <a:spcPts val="5"/>
              </a:spcBef>
              <a:buFont typeface="Arial MT"/>
              <a:buChar char="•"/>
              <a:tabLst>
                <a:tab pos="565150" algn="l"/>
                <a:tab pos="565785" algn="l"/>
              </a:tabLst>
            </a:pPr>
            <a:r>
              <a:rPr sz="1400" b="1" spc="15" dirty="0">
                <a:latin typeface="Arial"/>
                <a:cs typeface="Arial"/>
              </a:rPr>
              <a:t>User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Interaction</a:t>
            </a:r>
            <a:r>
              <a:rPr sz="1400" b="1" spc="-19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Modeling</a:t>
            </a:r>
            <a:r>
              <a:rPr sz="1400" spc="15" dirty="0">
                <a:latin typeface="Arial MT"/>
                <a:cs typeface="Arial MT"/>
              </a:rPr>
              <a:t>:</a:t>
            </a:r>
            <a:r>
              <a:rPr sz="1400" spc="-26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Modelthe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interaction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flow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through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wireframes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mockups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-15" dirty="0">
                <a:latin typeface="Arial MT"/>
                <a:cs typeface="Arial MT"/>
              </a:rPr>
              <a:t>visualize the </a:t>
            </a:r>
            <a:r>
              <a:rPr sz="1400" spc="15" dirty="0">
                <a:latin typeface="Arial MT"/>
                <a:cs typeface="Arial MT"/>
              </a:rPr>
              <a:t>user </a:t>
            </a:r>
            <a:r>
              <a:rPr sz="1400" spc="5" dirty="0">
                <a:latin typeface="Arial MT"/>
                <a:cs typeface="Arial MT"/>
              </a:rPr>
              <a:t>interface </a:t>
            </a:r>
            <a:r>
              <a:rPr sz="1400" spc="20" dirty="0">
                <a:latin typeface="Arial MT"/>
                <a:cs typeface="Arial MT"/>
              </a:rPr>
              <a:t>design. Consider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15" dirty="0">
                <a:latin typeface="Arial MT"/>
                <a:cs typeface="Arial MT"/>
              </a:rPr>
              <a:t>user </a:t>
            </a:r>
            <a:r>
              <a:rPr sz="1400" dirty="0">
                <a:latin typeface="Arial MT"/>
                <a:cs typeface="Arial MT"/>
              </a:rPr>
              <a:t>journey </a:t>
            </a:r>
            <a:r>
              <a:rPr sz="1400" spc="25" dirty="0">
                <a:latin typeface="Arial MT"/>
                <a:cs typeface="Arial MT"/>
              </a:rPr>
              <a:t>from </a:t>
            </a:r>
            <a:r>
              <a:rPr sz="1400" dirty="0">
                <a:latin typeface="Arial MT"/>
                <a:cs typeface="Arial MT"/>
              </a:rPr>
              <a:t>searching </a:t>
            </a:r>
            <a:r>
              <a:rPr sz="1400" spc="35" dirty="0">
                <a:latin typeface="Arial MT"/>
                <a:cs typeface="Arial MT"/>
              </a:rPr>
              <a:t>for </a:t>
            </a:r>
            <a:r>
              <a:rPr sz="1400" spc="5" dirty="0">
                <a:latin typeface="Arial MT"/>
                <a:cs typeface="Arial MT"/>
              </a:rPr>
              <a:t>bus 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routes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-10" dirty="0">
                <a:latin typeface="Arial MT"/>
                <a:cs typeface="Arial MT"/>
              </a:rPr>
              <a:t>making </a:t>
            </a:r>
            <a:r>
              <a:rPr sz="1400" spc="15" dirty="0">
                <a:latin typeface="Arial MT"/>
                <a:cs typeface="Arial MT"/>
              </a:rPr>
              <a:t>a </a:t>
            </a:r>
            <a:r>
              <a:rPr sz="1400" spc="5" dirty="0">
                <a:latin typeface="Arial MT"/>
                <a:cs typeface="Arial MT"/>
              </a:rPr>
              <a:t>reservation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receiving </a:t>
            </a:r>
            <a:r>
              <a:rPr sz="1400" spc="5" dirty="0">
                <a:latin typeface="Arial MT"/>
                <a:cs typeface="Arial MT"/>
              </a:rPr>
              <a:t>confirmation. </a:t>
            </a:r>
            <a:r>
              <a:rPr sz="1400" dirty="0">
                <a:latin typeface="Arial MT"/>
                <a:cs typeface="Arial MT"/>
              </a:rPr>
              <a:t>Iterate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20" dirty="0">
                <a:latin typeface="Arial MT"/>
                <a:cs typeface="Arial MT"/>
              </a:rPr>
              <a:t>designs based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usability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testing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feedbackto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optimize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experience.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279400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latin typeface="Arial"/>
                <a:cs typeface="Arial"/>
              </a:rPr>
              <a:t>RESULTS:</a:t>
            </a:r>
            <a:endParaRPr sz="1400">
              <a:latin typeface="Arial"/>
              <a:cs typeface="Arial"/>
            </a:endParaRPr>
          </a:p>
          <a:p>
            <a:pPr marL="565785" indent="-286385">
              <a:lnSpc>
                <a:spcPct val="100000"/>
              </a:lnSpc>
              <a:spcBef>
                <a:spcPts val="45"/>
              </a:spcBef>
              <a:buChar char="•"/>
              <a:tabLst>
                <a:tab pos="565150" algn="l"/>
                <a:tab pos="565785" algn="l"/>
              </a:tabLst>
            </a:pPr>
            <a:r>
              <a:rPr sz="1400" spc="30" dirty="0">
                <a:latin typeface="Arial MT"/>
                <a:cs typeface="Arial MT"/>
              </a:rPr>
              <a:t>User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satisfactionon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using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our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website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565785" indent="-286385">
              <a:lnSpc>
                <a:spcPct val="100000"/>
              </a:lnSpc>
              <a:spcBef>
                <a:spcPts val="200"/>
              </a:spcBef>
              <a:buChar char="•"/>
              <a:tabLst>
                <a:tab pos="565150" algn="l"/>
                <a:tab pos="565785" algn="l"/>
              </a:tabLst>
            </a:pPr>
            <a:r>
              <a:rPr sz="1400" spc="15" dirty="0">
                <a:latin typeface="Arial MT"/>
                <a:cs typeface="Arial MT"/>
              </a:rPr>
              <a:t>Easier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way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booking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tickets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easier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efficientway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629" y="4815216"/>
            <a:ext cx="48895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-4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92" y="120586"/>
            <a:ext cx="3353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1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0479" y="578738"/>
            <a:ext cx="14351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5" dirty="0">
                <a:latin typeface="Arial MT"/>
                <a:cs typeface="Arial MT"/>
              </a:rPr>
              <a:t>H</a:t>
            </a:r>
            <a:r>
              <a:rPr sz="2400" spc="-135" dirty="0">
                <a:latin typeface="Arial MT"/>
                <a:cs typeface="Arial MT"/>
              </a:rPr>
              <a:t>o</a:t>
            </a:r>
            <a:r>
              <a:rPr sz="2400" spc="20" dirty="0">
                <a:latin typeface="Arial MT"/>
                <a:cs typeface="Arial MT"/>
              </a:rPr>
              <a:t>m</a:t>
            </a:r>
            <a:r>
              <a:rPr sz="2400" spc="-140" dirty="0">
                <a:latin typeface="Arial MT"/>
                <a:cs typeface="Arial MT"/>
              </a:rPr>
              <a:t>epa</a:t>
            </a:r>
            <a:r>
              <a:rPr sz="2400" spc="-135" dirty="0">
                <a:latin typeface="Arial MT"/>
                <a:cs typeface="Arial MT"/>
              </a:rPr>
              <a:t>g</a:t>
            </a:r>
            <a:r>
              <a:rPr sz="2400" dirty="0"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237" y="3938587"/>
            <a:ext cx="8696325" cy="923925"/>
          </a:xfrm>
          <a:prstGeom prst="rect">
            <a:avLst/>
          </a:prstGeom>
          <a:ln w="9525">
            <a:solidFill>
              <a:srgbClr val="FFAB4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581660" indent="-344170">
              <a:lnSpc>
                <a:spcPct val="100000"/>
              </a:lnSpc>
              <a:spcBef>
                <a:spcPts val="590"/>
              </a:spcBef>
              <a:buSzPct val="85714"/>
              <a:buChar char="●"/>
              <a:tabLst>
                <a:tab pos="581660" algn="l"/>
                <a:tab pos="582295" algn="l"/>
              </a:tabLst>
            </a:pPr>
            <a:r>
              <a:rPr sz="1400" spc="5" dirty="0">
                <a:latin typeface="Arial MT"/>
                <a:cs typeface="Arial MT"/>
              </a:rPr>
              <a:t>The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Home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page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consists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friendly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interface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easier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navigation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pages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like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Bus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,</a:t>
            </a:r>
            <a:endParaRPr sz="1400">
              <a:latin typeface="Arial MT"/>
              <a:cs typeface="Arial MT"/>
            </a:endParaRPr>
          </a:p>
          <a:p>
            <a:pPr marL="581660">
              <a:lnSpc>
                <a:spcPct val="100000"/>
              </a:lnSpc>
              <a:spcBef>
                <a:spcPts val="275"/>
              </a:spcBef>
            </a:pPr>
            <a:r>
              <a:rPr sz="1400" spc="35" dirty="0">
                <a:latin typeface="Arial MT"/>
                <a:cs typeface="Arial MT"/>
              </a:rPr>
              <a:t>S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B</a:t>
            </a:r>
            <a:r>
              <a:rPr sz="1400" spc="45" dirty="0">
                <a:latin typeface="Arial MT"/>
                <a:cs typeface="Arial MT"/>
              </a:rPr>
              <a:t>oo</a:t>
            </a:r>
            <a:r>
              <a:rPr sz="1400" spc="-30" dirty="0">
                <a:latin typeface="Arial MT"/>
                <a:cs typeface="Arial MT"/>
              </a:rPr>
              <a:t>k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g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eg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135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45" dirty="0">
                <a:latin typeface="Arial MT"/>
                <a:cs typeface="Arial MT"/>
              </a:rPr>
              <a:t>ge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543560" indent="-306070">
              <a:lnSpc>
                <a:spcPct val="100000"/>
              </a:lnSpc>
              <a:spcBef>
                <a:spcPts val="500"/>
              </a:spcBef>
              <a:buSzPct val="85714"/>
              <a:buChar char="●"/>
              <a:tabLst>
                <a:tab pos="543560" algn="l"/>
                <a:tab pos="544195" algn="l"/>
              </a:tabLst>
            </a:pPr>
            <a:r>
              <a:rPr sz="1400" spc="30" dirty="0">
                <a:latin typeface="Arial MT"/>
                <a:cs typeface="Arial MT"/>
              </a:rPr>
              <a:t>It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provides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easy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access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so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people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can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website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without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any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issues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2"/>
          <a:stretch/>
        </p:blipFill>
        <p:spPr>
          <a:xfrm>
            <a:off x="519429" y="1123950"/>
            <a:ext cx="8077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92" y="120586"/>
            <a:ext cx="3353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1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1012" y="1185862"/>
            <a:ext cx="8410575" cy="3438525"/>
          </a:xfrm>
          <a:custGeom>
            <a:avLst/>
            <a:gdLst/>
            <a:ahLst/>
            <a:cxnLst/>
            <a:rect l="l" t="t" r="r" b="b"/>
            <a:pathLst>
              <a:path w="8410575" h="3438525">
                <a:moveTo>
                  <a:pt x="0" y="3438525"/>
                </a:moveTo>
                <a:lnTo>
                  <a:pt x="8410575" y="3438525"/>
                </a:lnTo>
                <a:lnTo>
                  <a:pt x="8410575" y="0"/>
                </a:lnTo>
                <a:lnTo>
                  <a:pt x="0" y="0"/>
                </a:lnTo>
                <a:lnTo>
                  <a:pt x="0" y="3438525"/>
                </a:lnTo>
                <a:close/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6407" y="802322"/>
            <a:ext cx="8228330" cy="3907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400" b="1" spc="10" dirty="0">
                <a:latin typeface="Arial"/>
                <a:cs typeface="Arial"/>
              </a:rPr>
              <a:t>About-Us-Page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106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5" dirty="0">
                <a:latin typeface="Arial MT"/>
                <a:cs typeface="Arial MT"/>
              </a:rPr>
              <a:t>The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About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page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contains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following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informations</a:t>
            </a:r>
            <a:endParaRPr sz="1400">
              <a:latin typeface="Arial MT"/>
              <a:cs typeface="Arial MT"/>
            </a:endParaRPr>
          </a:p>
          <a:p>
            <a:pPr marL="298450" marR="40005" indent="-286385">
              <a:lnSpc>
                <a:spcPct val="99900"/>
              </a:lnSpc>
              <a:spcBef>
                <a:spcPts val="12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10" dirty="0">
                <a:latin typeface="Arial MT"/>
                <a:cs typeface="Arial MT"/>
              </a:rPr>
              <a:t>Provide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brief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overviewof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company's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history,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its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founding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date,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key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milestones,</a:t>
            </a:r>
            <a:r>
              <a:rPr sz="1400" spc="-26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vision </a:t>
            </a:r>
            <a:r>
              <a:rPr sz="1400" spc="-20" dirty="0">
                <a:latin typeface="Arial MT"/>
                <a:cs typeface="Arial MT"/>
              </a:rPr>
              <a:t>that </a:t>
            </a:r>
            <a:r>
              <a:rPr sz="1400" spc="5" dirty="0">
                <a:latin typeface="Arial MT"/>
                <a:cs typeface="Arial MT"/>
              </a:rPr>
              <a:t>drives </a:t>
            </a:r>
            <a:r>
              <a:rPr sz="1400" spc="-10" dirty="0">
                <a:latin typeface="Arial MT"/>
                <a:cs typeface="Arial MT"/>
              </a:rPr>
              <a:t>its </a:t>
            </a:r>
            <a:r>
              <a:rPr sz="1400" spc="10" dirty="0">
                <a:latin typeface="Arial MT"/>
                <a:cs typeface="Arial MT"/>
              </a:rPr>
              <a:t>operations. </a:t>
            </a:r>
            <a:r>
              <a:rPr sz="1400" spc="5" dirty="0">
                <a:latin typeface="Arial MT"/>
                <a:cs typeface="Arial MT"/>
              </a:rPr>
              <a:t>Communicate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spc="10" dirty="0">
                <a:latin typeface="Arial MT"/>
                <a:cs typeface="Arial MT"/>
              </a:rPr>
              <a:t>company's </a:t>
            </a:r>
            <a:r>
              <a:rPr sz="1400" spc="20" dirty="0">
                <a:latin typeface="Arial MT"/>
                <a:cs typeface="Arial MT"/>
              </a:rPr>
              <a:t>mission </a:t>
            </a:r>
            <a:r>
              <a:rPr sz="1400" spc="5" dirty="0">
                <a:latin typeface="Arial MT"/>
                <a:cs typeface="Arial MT"/>
              </a:rPr>
              <a:t>statement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20" dirty="0">
                <a:latin typeface="Arial MT"/>
                <a:cs typeface="Arial MT"/>
              </a:rPr>
              <a:t>core </a:t>
            </a:r>
            <a:r>
              <a:rPr sz="1400" spc="-5" dirty="0">
                <a:latin typeface="Arial MT"/>
                <a:cs typeface="Arial MT"/>
              </a:rPr>
              <a:t>values,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outlining its </a:t>
            </a:r>
            <a:r>
              <a:rPr sz="1400" spc="15" dirty="0">
                <a:latin typeface="Arial MT"/>
                <a:cs typeface="Arial MT"/>
              </a:rPr>
              <a:t>commitment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5" dirty="0">
                <a:latin typeface="Arial MT"/>
                <a:cs typeface="Arial MT"/>
              </a:rPr>
              <a:t>providing </a:t>
            </a:r>
            <a:r>
              <a:rPr sz="1400" dirty="0">
                <a:latin typeface="Arial MT"/>
                <a:cs typeface="Arial MT"/>
              </a:rPr>
              <a:t>convenient, </a:t>
            </a:r>
            <a:r>
              <a:rPr sz="1400" spc="5" dirty="0">
                <a:latin typeface="Arial MT"/>
                <a:cs typeface="Arial MT"/>
              </a:rPr>
              <a:t>reliable,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15" dirty="0">
                <a:latin typeface="Arial MT"/>
                <a:cs typeface="Arial MT"/>
              </a:rPr>
              <a:t>affordable </a:t>
            </a:r>
            <a:r>
              <a:rPr sz="1400" spc="5" dirty="0">
                <a:latin typeface="Arial MT"/>
                <a:cs typeface="Arial MT"/>
              </a:rPr>
              <a:t>bus </a:t>
            </a:r>
            <a:r>
              <a:rPr sz="1400" spc="-10" dirty="0">
                <a:latin typeface="Arial MT"/>
                <a:cs typeface="Arial MT"/>
              </a:rPr>
              <a:t>travel </a:t>
            </a:r>
            <a:r>
              <a:rPr sz="1400" dirty="0">
                <a:latin typeface="Arial MT"/>
                <a:cs typeface="Arial MT"/>
              </a:rPr>
              <a:t>solutions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customers.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1700">
              <a:latin typeface="Arial MT"/>
              <a:cs typeface="Arial MT"/>
            </a:endParaRPr>
          </a:p>
          <a:p>
            <a:pPr marL="298450" marR="5080" indent="-286385">
              <a:lnSpc>
                <a:spcPct val="104400"/>
              </a:lnSpc>
              <a:buSzPct val="128571"/>
              <a:buFont typeface="Arial MT"/>
              <a:buChar char="•"/>
              <a:tabLst>
                <a:tab pos="346075" algn="l"/>
                <a:tab pos="346710" algn="l"/>
              </a:tabLst>
            </a:pPr>
            <a:r>
              <a:rPr dirty="0"/>
              <a:t>	</a:t>
            </a:r>
            <a:r>
              <a:rPr sz="1400" spc="10" dirty="0">
                <a:latin typeface="Arial MT"/>
                <a:cs typeface="Arial MT"/>
              </a:rPr>
              <a:t>Introduce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5" dirty="0">
                <a:latin typeface="Arial MT"/>
                <a:cs typeface="Arial MT"/>
              </a:rPr>
              <a:t>team behind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online </a:t>
            </a:r>
            <a:r>
              <a:rPr sz="1400" spc="5" dirty="0">
                <a:latin typeface="Arial MT"/>
                <a:cs typeface="Arial MT"/>
              </a:rPr>
              <a:t>bus reservation </a:t>
            </a:r>
            <a:r>
              <a:rPr sz="1400" spc="10" dirty="0">
                <a:latin typeface="Arial MT"/>
                <a:cs typeface="Arial MT"/>
              </a:rPr>
              <a:t>platform, </a:t>
            </a:r>
            <a:r>
              <a:rPr sz="1400" spc="-5" dirty="0">
                <a:latin typeface="Arial MT"/>
                <a:cs typeface="Arial MT"/>
              </a:rPr>
              <a:t>including </a:t>
            </a:r>
            <a:r>
              <a:rPr sz="1400" spc="10" dirty="0">
                <a:latin typeface="Arial MT"/>
                <a:cs typeface="Arial MT"/>
              </a:rPr>
              <a:t>key </a:t>
            </a:r>
            <a:r>
              <a:rPr sz="1400" spc="25" dirty="0">
                <a:latin typeface="Arial MT"/>
                <a:cs typeface="Arial MT"/>
              </a:rPr>
              <a:t>members </a:t>
            </a:r>
            <a:r>
              <a:rPr sz="1400" spc="15" dirty="0">
                <a:latin typeface="Arial MT"/>
                <a:cs typeface="Arial MT"/>
              </a:rPr>
              <a:t>such </a:t>
            </a:r>
            <a:r>
              <a:rPr sz="1400" spc="-10" dirty="0">
                <a:latin typeface="Arial MT"/>
                <a:cs typeface="Arial MT"/>
              </a:rPr>
              <a:t>as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founders,</a:t>
            </a:r>
            <a:r>
              <a:rPr sz="1400" spc="-24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developers,</a:t>
            </a:r>
            <a:r>
              <a:rPr sz="1400" spc="-23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designers,</a:t>
            </a:r>
            <a:r>
              <a:rPr sz="1400" spc="-25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customersupportrepresentatives.</a:t>
            </a:r>
            <a:r>
              <a:rPr sz="1400" spc="-229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Share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brief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bios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profiles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team </a:t>
            </a:r>
            <a:r>
              <a:rPr sz="1400" spc="25" dirty="0">
                <a:latin typeface="Arial MT"/>
                <a:cs typeface="Arial MT"/>
              </a:rPr>
              <a:t>members, </a:t>
            </a:r>
            <a:r>
              <a:rPr sz="1400" spc="-10" dirty="0">
                <a:latin typeface="Arial MT"/>
                <a:cs typeface="Arial MT"/>
              </a:rPr>
              <a:t>highlighting </a:t>
            </a:r>
            <a:r>
              <a:rPr sz="1400" spc="-5" dirty="0">
                <a:latin typeface="Arial MT"/>
                <a:cs typeface="Arial MT"/>
              </a:rPr>
              <a:t>their </a:t>
            </a:r>
            <a:r>
              <a:rPr sz="1400" spc="15" dirty="0">
                <a:latin typeface="Arial MT"/>
                <a:cs typeface="Arial MT"/>
              </a:rPr>
              <a:t>expertise, </a:t>
            </a:r>
            <a:r>
              <a:rPr sz="1400" spc="20" dirty="0">
                <a:latin typeface="Arial MT"/>
                <a:cs typeface="Arial MT"/>
              </a:rPr>
              <a:t>passion </a:t>
            </a:r>
            <a:r>
              <a:rPr sz="1400" spc="35" dirty="0">
                <a:latin typeface="Arial MT"/>
                <a:cs typeface="Arial MT"/>
              </a:rPr>
              <a:t>for </a:t>
            </a:r>
            <a:r>
              <a:rPr sz="1400" spc="-10" dirty="0">
                <a:latin typeface="Arial MT"/>
                <a:cs typeface="Arial MT"/>
              </a:rPr>
              <a:t>innovation,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15" dirty="0">
                <a:latin typeface="Arial MT"/>
                <a:cs typeface="Arial MT"/>
              </a:rPr>
              <a:t>dedication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5" dirty="0">
                <a:latin typeface="Arial MT"/>
                <a:cs typeface="Arial MT"/>
              </a:rPr>
              <a:t>delivering 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exceptionalservice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1450">
              <a:latin typeface="Arial MT"/>
              <a:cs typeface="Arial MT"/>
            </a:endParaRPr>
          </a:p>
          <a:p>
            <a:pPr marL="298450" marR="288290" indent="-286385">
              <a:lnSpc>
                <a:spcPct val="99900"/>
              </a:lnSpc>
              <a:buChar char="•"/>
              <a:tabLst>
                <a:tab pos="298450" algn="l"/>
                <a:tab pos="299085" algn="l"/>
              </a:tabLst>
            </a:pPr>
            <a:r>
              <a:rPr sz="1400" spc="10" dirty="0">
                <a:latin typeface="Arial MT"/>
                <a:cs typeface="Arial MT"/>
              </a:rPr>
              <a:t>Showcase </a:t>
            </a:r>
            <a:r>
              <a:rPr sz="1400" spc="20" dirty="0">
                <a:latin typeface="Arial MT"/>
                <a:cs typeface="Arial MT"/>
              </a:rPr>
              <a:t>customer </a:t>
            </a:r>
            <a:r>
              <a:rPr sz="1400" dirty="0">
                <a:latin typeface="Arial MT"/>
                <a:cs typeface="Arial MT"/>
              </a:rPr>
              <a:t>testimonials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30" dirty="0">
                <a:latin typeface="Arial MT"/>
                <a:cs typeface="Arial MT"/>
              </a:rPr>
              <a:t>success </a:t>
            </a:r>
            <a:r>
              <a:rPr sz="1400" spc="10" dirty="0">
                <a:latin typeface="Arial MT"/>
                <a:cs typeface="Arial MT"/>
              </a:rPr>
              <a:t>stories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10" dirty="0">
                <a:latin typeface="Arial MT"/>
                <a:cs typeface="Arial MT"/>
              </a:rPr>
              <a:t>demonstrate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5" dirty="0">
                <a:latin typeface="Arial MT"/>
                <a:cs typeface="Arial MT"/>
              </a:rPr>
              <a:t>positive </a:t>
            </a:r>
            <a:r>
              <a:rPr sz="1400" spc="10" dirty="0">
                <a:latin typeface="Arial MT"/>
                <a:cs typeface="Arial MT"/>
              </a:rPr>
              <a:t>impact </a:t>
            </a:r>
            <a:r>
              <a:rPr sz="1400" spc="25" dirty="0">
                <a:latin typeface="Arial MT"/>
                <a:cs typeface="Arial MT"/>
              </a:rPr>
              <a:t>of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platformon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users'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travel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experiences.</a:t>
            </a:r>
            <a:r>
              <a:rPr sz="1400" spc="-2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Highlight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real-life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examples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satisfied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customers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who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have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benefited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from</a:t>
            </a:r>
            <a:r>
              <a:rPr sz="1400" spc="-1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convenience,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ease</a:t>
            </a:r>
            <a:r>
              <a:rPr sz="1400" spc="25" dirty="0">
                <a:latin typeface="Arial MT"/>
                <a:cs typeface="Arial MT"/>
              </a:rPr>
              <a:t> of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use,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reliability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online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bus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reservation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service.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Include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quotes,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photos,</a:t>
            </a:r>
            <a:r>
              <a:rPr sz="1400" spc="-2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videos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add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authenticity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credibility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testimonials.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92" y="120586"/>
            <a:ext cx="3353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1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0537" y="1119187"/>
            <a:ext cx="8029575" cy="3543300"/>
          </a:xfrm>
          <a:custGeom>
            <a:avLst/>
            <a:gdLst/>
            <a:ahLst/>
            <a:cxnLst/>
            <a:rect l="l" t="t" r="r" b="b"/>
            <a:pathLst>
              <a:path w="8029575" h="3543300">
                <a:moveTo>
                  <a:pt x="0" y="3543300"/>
                </a:moveTo>
                <a:lnTo>
                  <a:pt x="8029575" y="3543300"/>
                </a:lnTo>
                <a:lnTo>
                  <a:pt x="8029575" y="0"/>
                </a:lnTo>
                <a:lnTo>
                  <a:pt x="0" y="0"/>
                </a:lnTo>
                <a:lnTo>
                  <a:pt x="0" y="3543300"/>
                </a:lnTo>
                <a:close/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8482" y="722058"/>
            <a:ext cx="7745095" cy="388112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14325" algn="ctr">
              <a:lnSpc>
                <a:spcPct val="100000"/>
              </a:lnSpc>
              <a:spcBef>
                <a:spcPts val="895"/>
              </a:spcBef>
            </a:pPr>
            <a:r>
              <a:rPr sz="1400" b="1" spc="30" dirty="0">
                <a:latin typeface="Arial"/>
                <a:cs typeface="Arial"/>
              </a:rPr>
              <a:t>Service-Page</a:t>
            </a:r>
            <a:endParaRPr sz="14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800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5" dirty="0">
                <a:latin typeface="Arial MT"/>
                <a:cs typeface="Arial MT"/>
              </a:rPr>
              <a:t>The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sevices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page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contains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following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informations</a:t>
            </a:r>
            <a:endParaRPr sz="1400">
              <a:latin typeface="Arial MT"/>
              <a:cs typeface="Arial MT"/>
            </a:endParaRPr>
          </a:p>
          <a:p>
            <a:pPr marL="298450" marR="5080" indent="-286385">
              <a:lnSpc>
                <a:spcPct val="99900"/>
              </a:lnSpc>
              <a:spcBef>
                <a:spcPts val="4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b="1" spc="25" dirty="0">
                <a:latin typeface="Arial"/>
                <a:cs typeface="Arial"/>
              </a:rPr>
              <a:t>Booking</a:t>
            </a:r>
            <a:r>
              <a:rPr sz="1400" b="1" spc="-19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Services</a:t>
            </a:r>
            <a:r>
              <a:rPr sz="1400" spc="30" dirty="0">
                <a:latin typeface="Arial MT"/>
                <a:cs typeface="Arial MT"/>
              </a:rPr>
              <a:t>:</a:t>
            </a:r>
            <a:r>
              <a:rPr sz="1400" spc="-25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Provide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detailed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informationabout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booking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services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offered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through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platform, </a:t>
            </a:r>
            <a:r>
              <a:rPr sz="1400" spc="-5" dirty="0">
                <a:latin typeface="Arial MT"/>
                <a:cs typeface="Arial MT"/>
              </a:rPr>
              <a:t>including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10" dirty="0">
                <a:latin typeface="Arial MT"/>
                <a:cs typeface="Arial MT"/>
              </a:rPr>
              <a:t>types </a:t>
            </a:r>
            <a:r>
              <a:rPr sz="1400" spc="25" dirty="0">
                <a:latin typeface="Arial MT"/>
                <a:cs typeface="Arial MT"/>
              </a:rPr>
              <a:t>of </a:t>
            </a:r>
            <a:r>
              <a:rPr sz="1400" spc="5" dirty="0">
                <a:latin typeface="Arial MT"/>
                <a:cs typeface="Arial MT"/>
              </a:rPr>
              <a:t>bus </a:t>
            </a:r>
            <a:r>
              <a:rPr sz="1400" dirty="0">
                <a:latin typeface="Arial MT"/>
                <a:cs typeface="Arial MT"/>
              </a:rPr>
              <a:t>tickets </a:t>
            </a:r>
            <a:r>
              <a:rPr sz="1400" spc="-15" dirty="0">
                <a:latin typeface="Arial MT"/>
                <a:cs typeface="Arial MT"/>
              </a:rPr>
              <a:t>available </a:t>
            </a:r>
            <a:r>
              <a:rPr sz="1400" spc="5" dirty="0">
                <a:latin typeface="Arial MT"/>
                <a:cs typeface="Arial MT"/>
              </a:rPr>
              <a:t>(e.g., </a:t>
            </a:r>
            <a:r>
              <a:rPr sz="1400" spc="-20" dirty="0">
                <a:latin typeface="Arial MT"/>
                <a:cs typeface="Arial MT"/>
              </a:rPr>
              <a:t>one-way, </a:t>
            </a:r>
            <a:r>
              <a:rPr sz="1400" spc="-5" dirty="0">
                <a:latin typeface="Arial MT"/>
                <a:cs typeface="Arial MT"/>
              </a:rPr>
              <a:t>round-trip), </a:t>
            </a:r>
            <a:r>
              <a:rPr sz="1400" spc="5" dirty="0">
                <a:latin typeface="Arial MT"/>
                <a:cs typeface="Arial MT"/>
              </a:rPr>
              <a:t>reservation </a:t>
            </a:r>
            <a:r>
              <a:rPr sz="1400" spc="10" dirty="0">
                <a:latin typeface="Arial MT"/>
                <a:cs typeface="Arial MT"/>
              </a:rPr>
              <a:t> options </a:t>
            </a:r>
            <a:r>
              <a:rPr sz="1400" spc="5" dirty="0">
                <a:latin typeface="Arial MT"/>
                <a:cs typeface="Arial MT"/>
              </a:rPr>
              <a:t>(e.g., </a:t>
            </a:r>
            <a:r>
              <a:rPr sz="1400" spc="15" dirty="0">
                <a:latin typeface="Arial MT"/>
                <a:cs typeface="Arial MT"/>
              </a:rPr>
              <a:t>seat selection, </a:t>
            </a:r>
            <a:r>
              <a:rPr sz="1400" spc="10" dirty="0">
                <a:latin typeface="Arial MT"/>
                <a:cs typeface="Arial MT"/>
              </a:rPr>
              <a:t>flexible dates),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20" dirty="0">
                <a:latin typeface="Arial MT"/>
                <a:cs typeface="Arial MT"/>
              </a:rPr>
              <a:t>any </a:t>
            </a:r>
            <a:r>
              <a:rPr sz="1400" spc="20" dirty="0">
                <a:latin typeface="Arial MT"/>
                <a:cs typeface="Arial MT"/>
              </a:rPr>
              <a:t>special </a:t>
            </a:r>
            <a:r>
              <a:rPr sz="1400" spc="30" dirty="0">
                <a:latin typeface="Arial MT"/>
                <a:cs typeface="Arial MT"/>
              </a:rPr>
              <a:t>offers </a:t>
            </a:r>
            <a:r>
              <a:rPr sz="1400" spc="25" dirty="0">
                <a:latin typeface="Arial MT"/>
                <a:cs typeface="Arial MT"/>
              </a:rPr>
              <a:t>or </a:t>
            </a:r>
            <a:r>
              <a:rPr sz="1400" spc="10" dirty="0">
                <a:latin typeface="Arial MT"/>
                <a:cs typeface="Arial MT"/>
              </a:rPr>
              <a:t>discounts </a:t>
            </a:r>
            <a:r>
              <a:rPr sz="1400" spc="-10" dirty="0">
                <a:latin typeface="Arial MT"/>
                <a:cs typeface="Arial MT"/>
              </a:rPr>
              <a:t>available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customers.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8450" marR="8890" indent="-286385">
              <a:lnSpc>
                <a:spcPct val="1014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b="1" spc="25" dirty="0">
                <a:latin typeface="Arial"/>
                <a:cs typeface="Arial"/>
              </a:rPr>
              <a:t>Customer </a:t>
            </a:r>
            <a:r>
              <a:rPr sz="1400" b="1" spc="35" dirty="0">
                <a:latin typeface="Arial"/>
                <a:cs typeface="Arial"/>
              </a:rPr>
              <a:t>Support </a:t>
            </a:r>
            <a:r>
              <a:rPr sz="1400" b="1" spc="15" dirty="0">
                <a:latin typeface="Arial"/>
                <a:cs typeface="Arial"/>
              </a:rPr>
              <a:t>Services</a:t>
            </a:r>
            <a:r>
              <a:rPr sz="1400" spc="15" dirty="0">
                <a:latin typeface="Arial MT"/>
                <a:cs typeface="Arial MT"/>
              </a:rPr>
              <a:t>: </a:t>
            </a:r>
            <a:r>
              <a:rPr sz="1400" spc="-10" dirty="0">
                <a:latin typeface="Arial MT"/>
                <a:cs typeface="Arial MT"/>
              </a:rPr>
              <a:t>Outline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30" dirty="0">
                <a:latin typeface="Arial MT"/>
                <a:cs typeface="Arial MT"/>
              </a:rPr>
              <a:t>customersupportservices </a:t>
            </a:r>
            <a:r>
              <a:rPr sz="1400" spc="15" dirty="0">
                <a:latin typeface="Arial MT"/>
                <a:cs typeface="Arial MT"/>
              </a:rPr>
              <a:t>provided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25" dirty="0">
                <a:latin typeface="Arial MT"/>
                <a:cs typeface="Arial MT"/>
              </a:rPr>
              <a:t>assistusers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throughout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their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journey, </a:t>
            </a:r>
            <a:r>
              <a:rPr sz="1400" spc="15" dirty="0">
                <a:latin typeface="Arial MT"/>
                <a:cs typeface="Arial MT"/>
              </a:rPr>
              <a:t>such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24/7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helpline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assistance,</a:t>
            </a:r>
            <a:r>
              <a:rPr sz="1400" spc="-2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chat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support,</a:t>
            </a:r>
            <a:r>
              <a:rPr sz="1400" spc="-17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email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support.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Highlight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10" dirty="0">
                <a:latin typeface="Arial MT"/>
                <a:cs typeface="Arial MT"/>
              </a:rPr>
              <a:t>responsiveness, professionalism,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10" dirty="0">
                <a:latin typeface="Arial MT"/>
                <a:cs typeface="Arial MT"/>
              </a:rPr>
              <a:t>expertise </a:t>
            </a:r>
            <a:r>
              <a:rPr sz="1400" spc="25" dirty="0">
                <a:latin typeface="Arial MT"/>
                <a:cs typeface="Arial MT"/>
              </a:rPr>
              <a:t>of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20" dirty="0">
                <a:latin typeface="Arial MT"/>
                <a:cs typeface="Arial MT"/>
              </a:rPr>
              <a:t>customer </a:t>
            </a:r>
            <a:r>
              <a:rPr sz="1400" spc="15" dirty="0">
                <a:latin typeface="Arial MT"/>
                <a:cs typeface="Arial MT"/>
              </a:rPr>
              <a:t>support </a:t>
            </a:r>
            <a:r>
              <a:rPr sz="1400" spc="5" dirty="0">
                <a:latin typeface="Arial MT"/>
                <a:cs typeface="Arial MT"/>
              </a:rPr>
              <a:t>team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addressing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userinquiries,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resolving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issues,</a:t>
            </a:r>
            <a:r>
              <a:rPr sz="1400" spc="-17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positive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experience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customers.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8450" marR="64135" indent="-286385" algn="just">
              <a:lnSpc>
                <a:spcPct val="1006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spc="10" dirty="0">
                <a:latin typeface="Arial"/>
                <a:cs typeface="Arial"/>
              </a:rPr>
              <a:t>Additional</a:t>
            </a:r>
            <a:r>
              <a:rPr sz="1400" b="1" spc="-24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Value-Added</a:t>
            </a:r>
            <a:r>
              <a:rPr sz="1400" b="1" spc="-20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Services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26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Showcase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additional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value-added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services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offered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enhance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overall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travel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experience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customers,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travel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insurance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options,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shuttle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services,</a:t>
            </a:r>
            <a:r>
              <a:rPr sz="1400" spc="-2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partner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discounts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accommodations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activities.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Emphasizethe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convenience,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reliability, and </a:t>
            </a:r>
            <a:r>
              <a:rPr sz="1400" spc="10" dirty="0">
                <a:latin typeface="Arial MT"/>
                <a:cs typeface="Arial MT"/>
              </a:rPr>
              <a:t>affordability </a:t>
            </a:r>
            <a:r>
              <a:rPr sz="1400" spc="25" dirty="0">
                <a:latin typeface="Arial MT"/>
                <a:cs typeface="Arial MT"/>
              </a:rPr>
              <a:t>of </a:t>
            </a:r>
            <a:r>
              <a:rPr sz="1400" spc="10" dirty="0">
                <a:latin typeface="Arial MT"/>
                <a:cs typeface="Arial MT"/>
              </a:rPr>
              <a:t>these </a:t>
            </a:r>
            <a:r>
              <a:rPr sz="1400" spc="15" dirty="0">
                <a:latin typeface="Arial MT"/>
                <a:cs typeface="Arial MT"/>
              </a:rPr>
              <a:t>services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10" dirty="0">
                <a:latin typeface="Arial MT"/>
                <a:cs typeface="Arial MT"/>
              </a:rPr>
              <a:t>meeting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10" dirty="0">
                <a:latin typeface="Arial MT"/>
                <a:cs typeface="Arial MT"/>
              </a:rPr>
              <a:t>diverse </a:t>
            </a:r>
            <a:r>
              <a:rPr sz="1400" spc="20" dirty="0">
                <a:latin typeface="Arial MT"/>
                <a:cs typeface="Arial MT"/>
              </a:rPr>
              <a:t>needs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20" dirty="0">
                <a:latin typeface="Arial MT"/>
                <a:cs typeface="Arial MT"/>
              </a:rPr>
              <a:t>preferences </a:t>
            </a:r>
            <a:r>
              <a:rPr sz="1400" spc="25" dirty="0">
                <a:latin typeface="Arial MT"/>
                <a:cs typeface="Arial MT"/>
              </a:rPr>
              <a:t>of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travelers.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92" y="120586"/>
            <a:ext cx="3353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1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3412" y="1176337"/>
            <a:ext cx="7886700" cy="3533775"/>
          </a:xfrm>
          <a:custGeom>
            <a:avLst/>
            <a:gdLst/>
            <a:ahLst/>
            <a:cxnLst/>
            <a:rect l="l" t="t" r="r" b="b"/>
            <a:pathLst>
              <a:path w="7886700" h="3533775">
                <a:moveTo>
                  <a:pt x="0" y="3533775"/>
                </a:moveTo>
                <a:lnTo>
                  <a:pt x="7886700" y="3533775"/>
                </a:lnTo>
                <a:lnTo>
                  <a:pt x="7886700" y="0"/>
                </a:lnTo>
                <a:lnTo>
                  <a:pt x="0" y="0"/>
                </a:lnTo>
                <a:lnTo>
                  <a:pt x="0" y="3533775"/>
                </a:lnTo>
                <a:close/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5484" y="823531"/>
            <a:ext cx="7601584" cy="38411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2240" algn="ctr">
              <a:lnSpc>
                <a:spcPct val="100000"/>
              </a:lnSpc>
              <a:spcBef>
                <a:spcPts val="125"/>
              </a:spcBef>
            </a:pPr>
            <a:r>
              <a:rPr sz="1400" b="1" spc="15" dirty="0">
                <a:latin typeface="Arial"/>
                <a:cs typeface="Arial"/>
              </a:rPr>
              <a:t>Departments-Page</a:t>
            </a:r>
            <a:endParaRPr sz="14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1250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5" dirty="0">
                <a:latin typeface="Arial MT"/>
                <a:cs typeface="Arial MT"/>
              </a:rPr>
              <a:t>The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departments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page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contains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following</a:t>
            </a:r>
            <a:r>
              <a:rPr sz="1400" spc="-1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informations</a:t>
            </a:r>
            <a:endParaRPr sz="1400">
              <a:latin typeface="Arial MT"/>
              <a:cs typeface="Arial MT"/>
            </a:endParaRPr>
          </a:p>
          <a:p>
            <a:pPr marL="298450" marR="185420" indent="-286385">
              <a:lnSpc>
                <a:spcPct val="999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b="1" spc="20" dirty="0">
                <a:latin typeface="Arial"/>
                <a:cs typeface="Arial"/>
              </a:rPr>
              <a:t>Operational</a:t>
            </a:r>
            <a:r>
              <a:rPr sz="1400" b="1" spc="-26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Departments</a:t>
            </a:r>
            <a:r>
              <a:rPr sz="1400" b="1" spc="-18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Overview</a:t>
            </a:r>
            <a:r>
              <a:rPr sz="1400" spc="15" dirty="0">
                <a:latin typeface="Arial MT"/>
                <a:cs typeface="Arial MT"/>
              </a:rPr>
              <a:t>:</a:t>
            </a:r>
            <a:r>
              <a:rPr sz="1400" spc="-25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Provide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overview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operational</a:t>
            </a:r>
            <a:r>
              <a:rPr sz="1400" spc="-1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departments 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within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organization,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such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bookingdepartment,</a:t>
            </a:r>
            <a:r>
              <a:rPr sz="1400" spc="-25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customerservice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department,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technical </a:t>
            </a:r>
            <a:r>
              <a:rPr sz="1400" spc="15" dirty="0">
                <a:latin typeface="Arial MT"/>
                <a:cs typeface="Arial MT"/>
              </a:rPr>
              <a:t>support </a:t>
            </a:r>
            <a:r>
              <a:rPr sz="1400" spc="5" dirty="0">
                <a:latin typeface="Arial MT"/>
                <a:cs typeface="Arial MT"/>
              </a:rPr>
              <a:t>department. </a:t>
            </a:r>
            <a:r>
              <a:rPr sz="1400" dirty="0">
                <a:latin typeface="Arial MT"/>
                <a:cs typeface="Arial MT"/>
              </a:rPr>
              <a:t>Explain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5" dirty="0">
                <a:latin typeface="Arial MT"/>
                <a:cs typeface="Arial MT"/>
              </a:rPr>
              <a:t>role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10" dirty="0">
                <a:latin typeface="Arial MT"/>
                <a:cs typeface="Arial MT"/>
              </a:rPr>
              <a:t>responsibilities </a:t>
            </a:r>
            <a:r>
              <a:rPr sz="1400" spc="25" dirty="0">
                <a:latin typeface="Arial MT"/>
                <a:cs typeface="Arial MT"/>
              </a:rPr>
              <a:t>of </a:t>
            </a:r>
            <a:r>
              <a:rPr sz="1400" spc="15" dirty="0">
                <a:latin typeface="Arial MT"/>
                <a:cs typeface="Arial MT"/>
              </a:rPr>
              <a:t>each </a:t>
            </a:r>
            <a:r>
              <a:rPr sz="1400" spc="10" dirty="0">
                <a:latin typeface="Arial MT"/>
                <a:cs typeface="Arial MT"/>
              </a:rPr>
              <a:t>department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operationof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online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bus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reservation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platform.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 marL="298450" marR="6985" indent="-286385">
              <a:lnSpc>
                <a:spcPct val="999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b="1" spc="75" dirty="0">
                <a:latin typeface="Arial"/>
                <a:cs typeface="Arial"/>
              </a:rPr>
              <a:t>Team</a:t>
            </a:r>
            <a:r>
              <a:rPr sz="1400" b="1" spc="-23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Members</a:t>
            </a:r>
            <a:r>
              <a:rPr sz="1400" b="1" spc="-19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and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Roles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25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Highlight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team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members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associated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each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department, 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along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their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respective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roles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expertise.</a:t>
            </a:r>
            <a:r>
              <a:rPr sz="1400" spc="-2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could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include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departmentheads,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managers, </a:t>
            </a:r>
            <a:r>
              <a:rPr sz="1400" spc="10" dirty="0">
                <a:latin typeface="Arial MT"/>
                <a:cs typeface="Arial MT"/>
              </a:rPr>
              <a:t>supervisors,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10" dirty="0">
                <a:latin typeface="Arial MT"/>
                <a:cs typeface="Arial MT"/>
              </a:rPr>
              <a:t>staff </a:t>
            </a:r>
            <a:r>
              <a:rPr sz="1400" spc="25" dirty="0">
                <a:latin typeface="Arial MT"/>
                <a:cs typeface="Arial MT"/>
              </a:rPr>
              <a:t>members </a:t>
            </a:r>
            <a:r>
              <a:rPr sz="1400" spc="10" dirty="0">
                <a:latin typeface="Arial MT"/>
                <a:cs typeface="Arial MT"/>
              </a:rPr>
              <a:t>responsible </a:t>
            </a:r>
            <a:r>
              <a:rPr sz="1400" spc="35" dirty="0">
                <a:latin typeface="Arial MT"/>
                <a:cs typeface="Arial MT"/>
              </a:rPr>
              <a:t>for </a:t>
            </a:r>
            <a:r>
              <a:rPr sz="1400" dirty="0">
                <a:latin typeface="Arial MT"/>
                <a:cs typeface="Arial MT"/>
              </a:rPr>
              <a:t>executing day-to-day </a:t>
            </a:r>
            <a:r>
              <a:rPr sz="1400" spc="-5" dirty="0">
                <a:latin typeface="Arial MT"/>
                <a:cs typeface="Arial MT"/>
              </a:rPr>
              <a:t>tasks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providing</a:t>
            </a:r>
            <a:r>
              <a:rPr sz="1400" spc="-1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support</a:t>
            </a:r>
            <a:r>
              <a:rPr sz="1400" spc="-25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customers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0" dirty="0">
                <a:latin typeface="Arial MT"/>
                <a:cs typeface="Arial MT"/>
              </a:rPr>
              <a:t> stakeholders.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550">
              <a:latin typeface="Arial MT"/>
              <a:cs typeface="Arial MT"/>
            </a:endParaRPr>
          </a:p>
          <a:p>
            <a:pPr marL="298450" marR="5080" indent="-286385">
              <a:lnSpc>
                <a:spcPct val="995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b="1" spc="20" dirty="0">
                <a:latin typeface="Arial"/>
                <a:cs typeface="Arial"/>
              </a:rPr>
              <a:t>Collaboration </a:t>
            </a:r>
            <a:r>
              <a:rPr sz="1400" b="1" spc="30" dirty="0">
                <a:latin typeface="Arial"/>
                <a:cs typeface="Arial"/>
              </a:rPr>
              <a:t>and </a:t>
            </a:r>
            <a:r>
              <a:rPr sz="1400" b="1" spc="5" dirty="0">
                <a:latin typeface="Arial"/>
                <a:cs typeface="Arial"/>
              </a:rPr>
              <a:t>Communication </a:t>
            </a:r>
            <a:r>
              <a:rPr sz="1400" b="1" spc="20" dirty="0">
                <a:latin typeface="Arial"/>
                <a:cs typeface="Arial"/>
              </a:rPr>
              <a:t>Channels</a:t>
            </a:r>
            <a:r>
              <a:rPr sz="1400" spc="20" dirty="0">
                <a:latin typeface="Arial MT"/>
                <a:cs typeface="Arial MT"/>
              </a:rPr>
              <a:t>: </a:t>
            </a:r>
            <a:r>
              <a:rPr sz="1400" spc="15" dirty="0">
                <a:latin typeface="Arial MT"/>
                <a:cs typeface="Arial MT"/>
              </a:rPr>
              <a:t>Describe </a:t>
            </a:r>
            <a:r>
              <a:rPr sz="1400" spc="25" dirty="0">
                <a:latin typeface="Arial MT"/>
                <a:cs typeface="Arial MT"/>
              </a:rPr>
              <a:t>howdifferentdepartments 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collaborate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10" dirty="0">
                <a:latin typeface="Arial MT"/>
                <a:cs typeface="Arial MT"/>
              </a:rPr>
              <a:t>communicate </a:t>
            </a:r>
            <a:r>
              <a:rPr sz="1400" spc="-15" dirty="0">
                <a:latin typeface="Arial MT"/>
                <a:cs typeface="Arial MT"/>
              </a:rPr>
              <a:t>with </a:t>
            </a:r>
            <a:r>
              <a:rPr sz="1400" spc="15" dirty="0">
                <a:latin typeface="Arial MT"/>
                <a:cs typeface="Arial MT"/>
              </a:rPr>
              <a:t>each </a:t>
            </a:r>
            <a:r>
              <a:rPr sz="1400" spc="10" dirty="0">
                <a:latin typeface="Arial MT"/>
                <a:cs typeface="Arial MT"/>
              </a:rPr>
              <a:t>other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achieve </a:t>
            </a:r>
            <a:r>
              <a:rPr sz="1400" spc="35" dirty="0">
                <a:latin typeface="Arial MT"/>
                <a:cs typeface="Arial MT"/>
              </a:rPr>
              <a:t>common </a:t>
            </a:r>
            <a:r>
              <a:rPr sz="1400" spc="10" dirty="0">
                <a:latin typeface="Arial MT"/>
                <a:cs typeface="Arial MT"/>
              </a:rPr>
              <a:t>goals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10" dirty="0">
                <a:latin typeface="Arial MT"/>
                <a:cs typeface="Arial MT"/>
              </a:rPr>
              <a:t>deliver </a:t>
            </a:r>
            <a:r>
              <a:rPr sz="1400" spc="15" dirty="0">
                <a:latin typeface="Arial MT"/>
                <a:cs typeface="Arial MT"/>
              </a:rPr>
              <a:t> exceptionalservice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15" dirty="0">
                <a:latin typeface="Arial MT"/>
                <a:cs typeface="Arial MT"/>
              </a:rPr>
              <a:t>customers. </a:t>
            </a:r>
            <a:r>
              <a:rPr sz="1400" spc="-5" dirty="0">
                <a:latin typeface="Arial MT"/>
                <a:cs typeface="Arial MT"/>
              </a:rPr>
              <a:t>Highlight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5" dirty="0">
                <a:latin typeface="Arial MT"/>
                <a:cs typeface="Arial MT"/>
              </a:rPr>
              <a:t>communicationchannels </a:t>
            </a:r>
            <a:r>
              <a:rPr sz="1400" spc="20" dirty="0">
                <a:latin typeface="Arial MT"/>
                <a:cs typeface="Arial MT"/>
              </a:rPr>
              <a:t>used, such </a:t>
            </a:r>
            <a:r>
              <a:rPr sz="1400" spc="-10" dirty="0">
                <a:latin typeface="Arial MT"/>
                <a:cs typeface="Arial MT"/>
              </a:rPr>
              <a:t>as </a:t>
            </a:r>
            <a:r>
              <a:rPr sz="1400" spc="5" dirty="0">
                <a:latin typeface="Arial MT"/>
                <a:cs typeface="Arial MT"/>
              </a:rPr>
              <a:t>team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meetings,</a:t>
            </a:r>
            <a:r>
              <a:rPr sz="1400" spc="-26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project</a:t>
            </a:r>
            <a:r>
              <a:rPr sz="1400" spc="-16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managementtools,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internal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messaging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platforms,</a:t>
            </a:r>
            <a:r>
              <a:rPr sz="1400" spc="-2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facilitate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seamless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coordinationand </a:t>
            </a:r>
            <a:r>
              <a:rPr sz="1400" spc="5" dirty="0">
                <a:latin typeface="Arial MT"/>
                <a:cs typeface="Arial MT"/>
              </a:rPr>
              <a:t>information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sharing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across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departments.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92" y="120586"/>
            <a:ext cx="3353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1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5312" y="1071562"/>
            <a:ext cx="7419975" cy="3752850"/>
          </a:xfrm>
          <a:custGeom>
            <a:avLst/>
            <a:gdLst/>
            <a:ahLst/>
            <a:cxnLst/>
            <a:rect l="l" t="t" r="r" b="b"/>
            <a:pathLst>
              <a:path w="7419975" h="3752850">
                <a:moveTo>
                  <a:pt x="0" y="3752850"/>
                </a:moveTo>
                <a:lnTo>
                  <a:pt x="7419975" y="3752850"/>
                </a:lnTo>
                <a:lnTo>
                  <a:pt x="7419975" y="0"/>
                </a:lnTo>
                <a:lnTo>
                  <a:pt x="0" y="0"/>
                </a:lnTo>
                <a:lnTo>
                  <a:pt x="0" y="3752850"/>
                </a:lnTo>
                <a:close/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707" y="614971"/>
            <a:ext cx="7658100" cy="415607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550" b="1" spc="10" dirty="0">
                <a:solidFill>
                  <a:srgbClr val="1F2F61"/>
                </a:solidFill>
                <a:latin typeface="Arial"/>
                <a:cs typeface="Arial"/>
              </a:rPr>
              <a:t>Future</a:t>
            </a:r>
            <a:r>
              <a:rPr sz="1550" b="1" spc="-40" dirty="0">
                <a:solidFill>
                  <a:srgbClr val="1F2F61"/>
                </a:solidFill>
                <a:latin typeface="Arial"/>
                <a:cs typeface="Arial"/>
              </a:rPr>
              <a:t> </a:t>
            </a:r>
            <a:r>
              <a:rPr sz="1550" b="1" spc="25" dirty="0">
                <a:solidFill>
                  <a:srgbClr val="1F2F61"/>
                </a:solidFill>
                <a:latin typeface="Arial"/>
                <a:cs typeface="Arial"/>
              </a:rPr>
              <a:t>Enhancements</a:t>
            </a:r>
            <a:r>
              <a:rPr sz="1550" b="1" spc="25" dirty="0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765810" marR="61594" indent="-286385">
              <a:lnSpc>
                <a:spcPct val="100200"/>
              </a:lnSpc>
              <a:spcBef>
                <a:spcPts val="920"/>
              </a:spcBef>
              <a:buFont typeface="Arial MT"/>
              <a:buChar char="•"/>
              <a:tabLst>
                <a:tab pos="765175" algn="l"/>
                <a:tab pos="765810" algn="l"/>
              </a:tabLst>
            </a:pPr>
            <a:r>
              <a:rPr sz="1400" b="1" spc="25" dirty="0">
                <a:latin typeface="Arial"/>
                <a:cs typeface="Arial"/>
              </a:rPr>
              <a:t>Mobile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App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Development</a:t>
            </a:r>
            <a:r>
              <a:rPr sz="1400" spc="25" dirty="0">
                <a:latin typeface="Arial MT"/>
                <a:cs typeface="Arial MT"/>
              </a:rPr>
              <a:t>:</a:t>
            </a:r>
            <a:r>
              <a:rPr sz="1400" spc="-26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Considerdeveloping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mobile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app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version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online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bus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reservationplatf </a:t>
            </a:r>
            <a:r>
              <a:rPr sz="1400" spc="-10" dirty="0">
                <a:latin typeface="Arial MT"/>
                <a:cs typeface="Arial MT"/>
              </a:rPr>
              <a:t>orm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40" dirty="0">
                <a:latin typeface="Arial MT"/>
                <a:cs typeface="Arial MT"/>
              </a:rPr>
              <a:t>cater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40" dirty="0">
                <a:latin typeface="Arial MT"/>
                <a:cs typeface="Arial MT"/>
              </a:rPr>
              <a:t>users </a:t>
            </a:r>
            <a:r>
              <a:rPr sz="1400" spc="-45" dirty="0">
                <a:latin typeface="Arial MT"/>
                <a:cs typeface="Arial MT"/>
              </a:rPr>
              <a:t>who </a:t>
            </a:r>
            <a:r>
              <a:rPr sz="1400" spc="55" dirty="0">
                <a:latin typeface="Arial MT"/>
                <a:cs typeface="Arial MT"/>
              </a:rPr>
              <a:t>preferto </a:t>
            </a:r>
            <a:r>
              <a:rPr sz="1400" spc="45" dirty="0">
                <a:latin typeface="Arial MT"/>
                <a:cs typeface="Arial MT"/>
              </a:rPr>
              <a:t>booktickets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10" dirty="0">
                <a:latin typeface="Arial MT"/>
                <a:cs typeface="Arial MT"/>
              </a:rPr>
              <a:t>manage 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reservations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5" dirty="0">
                <a:latin typeface="Arial MT"/>
                <a:cs typeface="Arial MT"/>
              </a:rPr>
              <a:t>their </a:t>
            </a:r>
            <a:r>
              <a:rPr sz="1400" spc="5" dirty="0">
                <a:latin typeface="Arial MT"/>
                <a:cs typeface="Arial MT"/>
              </a:rPr>
              <a:t>smartphones </a:t>
            </a:r>
            <a:r>
              <a:rPr sz="1400" spc="25" dirty="0">
                <a:latin typeface="Arial MT"/>
                <a:cs typeface="Arial MT"/>
              </a:rPr>
              <a:t>or </a:t>
            </a:r>
            <a:r>
              <a:rPr sz="1400" spc="5" dirty="0">
                <a:latin typeface="Arial MT"/>
                <a:cs typeface="Arial MT"/>
              </a:rPr>
              <a:t>tablets. The </a:t>
            </a:r>
            <a:r>
              <a:rPr sz="1400" spc="10" dirty="0">
                <a:latin typeface="Arial MT"/>
                <a:cs typeface="Arial MT"/>
              </a:rPr>
              <a:t>app could </a:t>
            </a:r>
            <a:r>
              <a:rPr sz="1400" spc="70" dirty="0">
                <a:latin typeface="Arial MT"/>
                <a:cs typeface="Arial MT"/>
              </a:rPr>
              <a:t>offer </a:t>
            </a:r>
            <a:r>
              <a:rPr sz="1400" dirty="0">
                <a:latin typeface="Arial MT"/>
                <a:cs typeface="Arial MT"/>
              </a:rPr>
              <a:t>additional </a:t>
            </a:r>
            <a:r>
              <a:rPr sz="1400" spc="5" dirty="0">
                <a:latin typeface="Arial MT"/>
                <a:cs typeface="Arial MT"/>
              </a:rPr>
              <a:t>features 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such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push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notifications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booking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updates,</a:t>
            </a:r>
            <a:r>
              <a:rPr sz="1400" spc="-17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GPS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tracking</a:t>
            </a:r>
            <a:r>
              <a:rPr sz="1400" spc="25" dirty="0">
                <a:latin typeface="Arial MT"/>
                <a:cs typeface="Arial MT"/>
              </a:rPr>
              <a:t> of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buses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real-time,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seamless </a:t>
            </a:r>
            <a:r>
              <a:rPr sz="1400" dirty="0">
                <a:latin typeface="Arial MT"/>
                <a:cs typeface="Arial MT"/>
              </a:rPr>
              <a:t>integration </a:t>
            </a:r>
            <a:r>
              <a:rPr sz="1400" spc="-15" dirty="0">
                <a:latin typeface="Arial MT"/>
                <a:cs typeface="Arial MT"/>
              </a:rPr>
              <a:t>with </a:t>
            </a:r>
            <a:r>
              <a:rPr sz="1400" spc="15" dirty="0">
                <a:latin typeface="Arial MT"/>
                <a:cs typeface="Arial MT"/>
              </a:rPr>
              <a:t>mobile </a:t>
            </a:r>
            <a:r>
              <a:rPr sz="1400" spc="5" dirty="0">
                <a:latin typeface="Arial MT"/>
                <a:cs typeface="Arial MT"/>
              </a:rPr>
              <a:t>payment </a:t>
            </a:r>
            <a:r>
              <a:rPr sz="1400" spc="10" dirty="0">
                <a:latin typeface="Arial MT"/>
                <a:cs typeface="Arial MT"/>
              </a:rPr>
              <a:t>options </a:t>
            </a:r>
            <a:r>
              <a:rPr sz="1400" spc="35" dirty="0">
                <a:latin typeface="Arial MT"/>
                <a:cs typeface="Arial MT"/>
              </a:rPr>
              <a:t>for </a:t>
            </a:r>
            <a:r>
              <a:rPr sz="1400" dirty="0">
                <a:latin typeface="Arial MT"/>
                <a:cs typeface="Arial MT"/>
              </a:rPr>
              <a:t>enhanced </a:t>
            </a:r>
            <a:r>
              <a:rPr sz="1400" spc="5" dirty="0">
                <a:latin typeface="Arial MT"/>
                <a:cs typeface="Arial MT"/>
              </a:rPr>
              <a:t>convenience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accessibility.</a:t>
            </a:r>
            <a:endParaRPr sz="1400">
              <a:latin typeface="Arial MT"/>
              <a:cs typeface="Arial MT"/>
            </a:endParaRPr>
          </a:p>
          <a:p>
            <a:pPr marL="765810" indent="-286385">
              <a:lnSpc>
                <a:spcPts val="1655"/>
              </a:lnSpc>
              <a:buFont typeface="Arial MT"/>
              <a:buChar char="•"/>
              <a:tabLst>
                <a:tab pos="765175" algn="l"/>
                <a:tab pos="765810" algn="l"/>
              </a:tabLst>
            </a:pPr>
            <a:r>
              <a:rPr sz="1400" b="1" spc="30" dirty="0">
                <a:latin typeface="Arial"/>
                <a:cs typeface="Arial"/>
              </a:rPr>
              <a:t>Advanced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Analytics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and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Personalization:</a:t>
            </a:r>
            <a:r>
              <a:rPr sz="1400" b="1" spc="-160" dirty="0">
                <a:latin typeface="Arial"/>
                <a:cs typeface="Arial"/>
              </a:rPr>
              <a:t> </a:t>
            </a:r>
            <a:r>
              <a:rPr sz="1400" spc="15" dirty="0">
                <a:latin typeface="Arial MT"/>
                <a:cs typeface="Arial MT"/>
              </a:rPr>
              <a:t>Implement</a:t>
            </a:r>
            <a:r>
              <a:rPr sz="1400" spc="-1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advanced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analytics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endParaRPr sz="1400">
              <a:latin typeface="Arial MT"/>
              <a:cs typeface="Arial MT"/>
            </a:endParaRPr>
          </a:p>
          <a:p>
            <a:pPr marL="765810" marR="299720">
              <a:lnSpc>
                <a:spcPct val="99500"/>
              </a:lnSpc>
              <a:spcBef>
                <a:spcPts val="55"/>
              </a:spcBef>
            </a:pPr>
            <a:r>
              <a:rPr sz="1400" spc="-5" dirty="0">
                <a:latin typeface="Arial MT"/>
                <a:cs typeface="Arial MT"/>
              </a:rPr>
              <a:t>machine </a:t>
            </a:r>
            <a:r>
              <a:rPr sz="1400" spc="-10" dirty="0">
                <a:latin typeface="Arial MT"/>
                <a:cs typeface="Arial MT"/>
              </a:rPr>
              <a:t>learning </a:t>
            </a:r>
            <a:r>
              <a:rPr sz="1400" dirty="0">
                <a:latin typeface="Arial MT"/>
                <a:cs typeface="Arial MT"/>
              </a:rPr>
              <a:t>algorithms to </a:t>
            </a:r>
            <a:r>
              <a:rPr sz="1400" spc="-25" dirty="0">
                <a:latin typeface="Arial MT"/>
                <a:cs typeface="Arial MT"/>
              </a:rPr>
              <a:t>analyze </a:t>
            </a:r>
            <a:r>
              <a:rPr sz="1400" spc="15" dirty="0">
                <a:latin typeface="Arial MT"/>
                <a:cs typeface="Arial MT"/>
              </a:rPr>
              <a:t>user </a:t>
            </a:r>
            <a:r>
              <a:rPr sz="1400" spc="-10" dirty="0">
                <a:latin typeface="Arial MT"/>
                <a:cs typeface="Arial MT"/>
              </a:rPr>
              <a:t>behavior, </a:t>
            </a:r>
            <a:r>
              <a:rPr sz="1400" spc="25" dirty="0">
                <a:latin typeface="Arial MT"/>
                <a:cs typeface="Arial MT"/>
              </a:rPr>
              <a:t>preferences,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10" dirty="0">
                <a:latin typeface="Arial MT"/>
                <a:cs typeface="Arial MT"/>
              </a:rPr>
              <a:t>booking 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patterns. </a:t>
            </a:r>
            <a:r>
              <a:rPr sz="1400" spc="5" dirty="0">
                <a:latin typeface="Arial MT"/>
                <a:cs typeface="Arial MT"/>
              </a:rPr>
              <a:t>Use </a:t>
            </a:r>
            <a:r>
              <a:rPr sz="1400" spc="-15" dirty="0">
                <a:latin typeface="Arial MT"/>
                <a:cs typeface="Arial MT"/>
              </a:rPr>
              <a:t>this </a:t>
            </a:r>
            <a:r>
              <a:rPr sz="1400" dirty="0">
                <a:latin typeface="Arial MT"/>
                <a:cs typeface="Arial MT"/>
              </a:rPr>
              <a:t>data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5" dirty="0">
                <a:latin typeface="Arial MT"/>
                <a:cs typeface="Arial MT"/>
              </a:rPr>
              <a:t>personalize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15" dirty="0">
                <a:latin typeface="Arial MT"/>
                <a:cs typeface="Arial MT"/>
              </a:rPr>
              <a:t>user </a:t>
            </a:r>
            <a:r>
              <a:rPr sz="1400" spc="10" dirty="0">
                <a:latin typeface="Arial MT"/>
                <a:cs typeface="Arial MT"/>
              </a:rPr>
              <a:t>experience </a:t>
            </a:r>
            <a:r>
              <a:rPr sz="1400" spc="25" dirty="0">
                <a:latin typeface="Arial MT"/>
                <a:cs typeface="Arial MT"/>
              </a:rPr>
              <a:t>by </a:t>
            </a:r>
            <a:r>
              <a:rPr sz="1400" spc="15" dirty="0">
                <a:latin typeface="Arial MT"/>
                <a:cs typeface="Arial MT"/>
              </a:rPr>
              <a:t>offering </a:t>
            </a:r>
            <a:r>
              <a:rPr sz="1400" spc="5" dirty="0">
                <a:latin typeface="Arial MT"/>
                <a:cs typeface="Arial MT"/>
              </a:rPr>
              <a:t>targeted 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recommendations,</a:t>
            </a:r>
            <a:r>
              <a:rPr sz="1400" spc="-2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customized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promotions,</a:t>
            </a:r>
            <a:r>
              <a:rPr sz="1400" spc="-2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tailored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travel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suggestions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based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individual </a:t>
            </a:r>
            <a:r>
              <a:rPr sz="1400" spc="20" dirty="0">
                <a:latin typeface="Arial MT"/>
                <a:cs typeface="Arial MT"/>
              </a:rPr>
              <a:t>preferences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15" dirty="0">
                <a:latin typeface="Arial MT"/>
                <a:cs typeface="Arial MT"/>
              </a:rPr>
              <a:t>past </a:t>
            </a:r>
            <a:r>
              <a:rPr sz="1400" spc="10" dirty="0">
                <a:latin typeface="Arial MT"/>
                <a:cs typeface="Arial MT"/>
              </a:rPr>
              <a:t>booking </a:t>
            </a:r>
            <a:r>
              <a:rPr sz="1400" spc="-15" dirty="0">
                <a:latin typeface="Arial MT"/>
                <a:cs typeface="Arial MT"/>
              </a:rPr>
              <a:t>history. </a:t>
            </a:r>
            <a:r>
              <a:rPr sz="1400" dirty="0">
                <a:latin typeface="Arial MT"/>
                <a:cs typeface="Arial MT"/>
              </a:rPr>
              <a:t>This </a:t>
            </a:r>
            <a:r>
              <a:rPr sz="1400" spc="10" dirty="0">
                <a:latin typeface="Arial MT"/>
                <a:cs typeface="Arial MT"/>
              </a:rPr>
              <a:t>could </a:t>
            </a:r>
            <a:r>
              <a:rPr sz="1400" dirty="0">
                <a:latin typeface="Arial MT"/>
                <a:cs typeface="Arial MT"/>
              </a:rPr>
              <a:t>help </a:t>
            </a:r>
            <a:r>
              <a:rPr sz="1400" spc="5" dirty="0">
                <a:latin typeface="Arial MT"/>
                <a:cs typeface="Arial MT"/>
              </a:rPr>
              <a:t>increase </a:t>
            </a:r>
            <a:r>
              <a:rPr sz="1400" spc="15" dirty="0">
                <a:latin typeface="Arial MT"/>
                <a:cs typeface="Arial MT"/>
              </a:rPr>
              <a:t>user 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engagement,</a:t>
            </a:r>
            <a:r>
              <a:rPr sz="1400" spc="-2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loyalty,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conversionrates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platform.</a:t>
            </a:r>
            <a:endParaRPr sz="1400">
              <a:latin typeface="Arial MT"/>
              <a:cs typeface="Arial MT"/>
            </a:endParaRPr>
          </a:p>
          <a:p>
            <a:pPr marL="765810" marR="5080" indent="-286385">
              <a:lnSpc>
                <a:spcPct val="101699"/>
              </a:lnSpc>
              <a:spcBef>
                <a:spcPts val="20"/>
              </a:spcBef>
              <a:buSzPct val="128571"/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dirty="0"/>
              <a:t>	</a:t>
            </a:r>
            <a:r>
              <a:rPr sz="1400" b="1" spc="25" dirty="0">
                <a:latin typeface="Arial"/>
                <a:cs typeface="Arial"/>
              </a:rPr>
              <a:t>Integrationwith </a:t>
            </a:r>
            <a:r>
              <a:rPr sz="1400" b="1" spc="5" dirty="0">
                <a:latin typeface="Arial"/>
                <a:cs typeface="Arial"/>
              </a:rPr>
              <a:t>Transportation </a:t>
            </a:r>
            <a:r>
              <a:rPr sz="1400" b="1" spc="10" dirty="0">
                <a:latin typeface="Arial"/>
                <a:cs typeface="Arial"/>
              </a:rPr>
              <a:t>Networks: </a:t>
            </a:r>
            <a:r>
              <a:rPr sz="1400" spc="10" dirty="0">
                <a:latin typeface="Arial MT"/>
                <a:cs typeface="Arial MT"/>
              </a:rPr>
              <a:t>Explore </a:t>
            </a:r>
            <a:r>
              <a:rPr sz="1400" dirty="0">
                <a:latin typeface="Arial MT"/>
                <a:cs typeface="Arial MT"/>
              </a:rPr>
              <a:t>opportunities to </a:t>
            </a:r>
            <a:r>
              <a:rPr sz="1400" spc="-5" dirty="0">
                <a:latin typeface="Arial MT"/>
                <a:cs typeface="Arial MT"/>
              </a:rPr>
              <a:t>integrate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online </a:t>
            </a:r>
            <a:r>
              <a:rPr sz="1400" spc="5" dirty="0">
                <a:latin typeface="Arial MT"/>
                <a:cs typeface="Arial MT"/>
              </a:rPr>
              <a:t>bus reservation </a:t>
            </a:r>
            <a:r>
              <a:rPr sz="1400" spc="10" dirty="0">
                <a:latin typeface="Arial MT"/>
                <a:cs typeface="Arial MT"/>
              </a:rPr>
              <a:t>platform </a:t>
            </a:r>
            <a:r>
              <a:rPr sz="1400" spc="-15" dirty="0">
                <a:latin typeface="Arial MT"/>
                <a:cs typeface="Arial MT"/>
              </a:rPr>
              <a:t>with </a:t>
            </a:r>
            <a:r>
              <a:rPr sz="1400" spc="10" dirty="0">
                <a:latin typeface="Arial MT"/>
                <a:cs typeface="Arial MT"/>
              </a:rPr>
              <a:t>other </a:t>
            </a:r>
            <a:r>
              <a:rPr sz="1400" spc="-5" dirty="0">
                <a:latin typeface="Arial MT"/>
                <a:cs typeface="Arial MT"/>
              </a:rPr>
              <a:t>transportation </a:t>
            </a:r>
            <a:r>
              <a:rPr sz="1400" dirty="0">
                <a:latin typeface="Arial MT"/>
                <a:cs typeface="Arial MT"/>
              </a:rPr>
              <a:t>networks, </a:t>
            </a:r>
            <a:r>
              <a:rPr sz="1400" spc="15" dirty="0">
                <a:latin typeface="Arial MT"/>
                <a:cs typeface="Arial MT"/>
              </a:rPr>
              <a:t>such </a:t>
            </a:r>
            <a:r>
              <a:rPr sz="1400" spc="-10" dirty="0">
                <a:latin typeface="Arial MT"/>
                <a:cs typeface="Arial MT"/>
              </a:rPr>
              <a:t>as </a:t>
            </a:r>
            <a:r>
              <a:rPr sz="1400" spc="-15" dirty="0">
                <a:latin typeface="Arial MT"/>
                <a:cs typeface="Arial MT"/>
              </a:rPr>
              <a:t>railways,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airlines,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ride-sharing </a:t>
            </a:r>
            <a:r>
              <a:rPr sz="1400" spc="15" dirty="0">
                <a:latin typeface="Arial MT"/>
                <a:cs typeface="Arial MT"/>
              </a:rPr>
              <a:t>services. </a:t>
            </a:r>
            <a:r>
              <a:rPr sz="1400" dirty="0">
                <a:latin typeface="Arial MT"/>
                <a:cs typeface="Arial MT"/>
              </a:rPr>
              <a:t>This </a:t>
            </a:r>
            <a:r>
              <a:rPr sz="1400" spc="10" dirty="0">
                <a:latin typeface="Arial MT"/>
                <a:cs typeface="Arial MT"/>
              </a:rPr>
              <a:t>could </a:t>
            </a:r>
            <a:r>
              <a:rPr sz="1400" spc="5" dirty="0">
                <a:latin typeface="Arial MT"/>
                <a:cs typeface="Arial MT"/>
              </a:rPr>
              <a:t>enable </a:t>
            </a:r>
            <a:r>
              <a:rPr sz="1400" spc="10" dirty="0">
                <a:latin typeface="Arial MT"/>
                <a:cs typeface="Arial MT"/>
              </a:rPr>
              <a:t>users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25" dirty="0">
                <a:latin typeface="Arial MT"/>
                <a:cs typeface="Arial MT"/>
              </a:rPr>
              <a:t>seamlesslyplan </a:t>
            </a:r>
            <a:r>
              <a:rPr sz="1400" spc="-10" dirty="0">
                <a:latin typeface="Arial MT"/>
                <a:cs typeface="Arial MT"/>
              </a:rPr>
              <a:t>multi-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modal</a:t>
            </a:r>
            <a:r>
              <a:rPr sz="1400" spc="-1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journeys,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book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connecting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tickets,</a:t>
            </a:r>
            <a:r>
              <a:rPr sz="1400" spc="-17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access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integrated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travel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itineraries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through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single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platform.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92" y="120586"/>
            <a:ext cx="3353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1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" y="4676775"/>
            <a:ext cx="9134475" cy="9525"/>
          </a:xfrm>
          <a:custGeom>
            <a:avLst/>
            <a:gdLst/>
            <a:ahLst/>
            <a:cxnLst/>
            <a:rect l="l" t="t" r="r" b="b"/>
            <a:pathLst>
              <a:path w="9134475" h="9525">
                <a:moveTo>
                  <a:pt x="9134094" y="0"/>
                </a:moveTo>
                <a:lnTo>
                  <a:pt x="0" y="0"/>
                </a:lnTo>
                <a:lnTo>
                  <a:pt x="0" y="9525"/>
                </a:lnTo>
                <a:lnTo>
                  <a:pt x="9134094" y="9525"/>
                </a:lnTo>
                <a:lnTo>
                  <a:pt x="9134094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0562" y="1071562"/>
            <a:ext cx="7439025" cy="3543300"/>
          </a:xfrm>
          <a:custGeom>
            <a:avLst/>
            <a:gdLst/>
            <a:ahLst/>
            <a:cxnLst/>
            <a:rect l="l" t="t" r="r" b="b"/>
            <a:pathLst>
              <a:path w="7439025" h="3543300">
                <a:moveTo>
                  <a:pt x="0" y="3543300"/>
                </a:moveTo>
                <a:lnTo>
                  <a:pt x="7439025" y="3543300"/>
                </a:lnTo>
                <a:lnTo>
                  <a:pt x="7439025" y="0"/>
                </a:lnTo>
                <a:lnTo>
                  <a:pt x="0" y="0"/>
                </a:lnTo>
                <a:lnTo>
                  <a:pt x="0" y="3543300"/>
                </a:lnTo>
                <a:close/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7009" y="664442"/>
            <a:ext cx="7687309" cy="434276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550" b="1" spc="5" dirty="0">
                <a:solidFill>
                  <a:srgbClr val="1F2F61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 marL="851535" marR="5080" indent="-285750" algn="just">
              <a:lnSpc>
                <a:spcPct val="99900"/>
              </a:lnSpc>
              <a:spcBef>
                <a:spcPts val="695"/>
              </a:spcBef>
              <a:buFont typeface="Arial MT"/>
              <a:buChar char="•"/>
              <a:tabLst>
                <a:tab pos="851535" algn="l"/>
              </a:tabLst>
            </a:pPr>
            <a:r>
              <a:rPr sz="1400" b="1" spc="35" dirty="0">
                <a:latin typeface="Arial"/>
                <a:cs typeface="Arial"/>
              </a:rPr>
              <a:t>Achievementsand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Milestones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26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Reflecton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achievements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milestones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reached 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throughout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project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development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lifecycle.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Highlight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key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accomplishments,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such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successfulimplementationof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core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features,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integration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payment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gateways,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deploymentto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production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environment.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851535" marR="44450" indent="-285750">
              <a:lnSpc>
                <a:spcPct val="100600"/>
              </a:lnSpc>
              <a:buFont typeface="Arial MT"/>
              <a:buChar char="•"/>
              <a:tabLst>
                <a:tab pos="850900" algn="l"/>
                <a:tab pos="851535" algn="l"/>
              </a:tabLst>
            </a:pPr>
            <a:r>
              <a:rPr sz="1400" b="1" spc="15" dirty="0">
                <a:latin typeface="Arial"/>
                <a:cs typeface="Arial"/>
              </a:rPr>
              <a:t>User </a:t>
            </a:r>
            <a:r>
              <a:rPr sz="1400" b="1" spc="40" dirty="0">
                <a:latin typeface="Arial"/>
                <a:cs typeface="Arial"/>
              </a:rPr>
              <a:t>Feedback </a:t>
            </a:r>
            <a:r>
              <a:rPr sz="1400" b="1" spc="30" dirty="0">
                <a:latin typeface="Arial"/>
                <a:cs typeface="Arial"/>
              </a:rPr>
              <a:t>and </a:t>
            </a:r>
            <a:r>
              <a:rPr sz="1400" b="1" spc="20" dirty="0">
                <a:latin typeface="Arial"/>
                <a:cs typeface="Arial"/>
              </a:rPr>
              <a:t>Impact</a:t>
            </a:r>
            <a:r>
              <a:rPr sz="1400" spc="20" dirty="0">
                <a:latin typeface="Arial MT"/>
                <a:cs typeface="Arial MT"/>
              </a:rPr>
              <a:t>: </a:t>
            </a:r>
            <a:r>
              <a:rPr sz="1400" spc="15" dirty="0">
                <a:latin typeface="Arial MT"/>
                <a:cs typeface="Arial MT"/>
              </a:rPr>
              <a:t>Discuss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30" dirty="0">
                <a:latin typeface="Arial MT"/>
                <a:cs typeface="Arial MT"/>
              </a:rPr>
              <a:t>feedback </a:t>
            </a:r>
            <a:r>
              <a:rPr sz="1400" spc="15" dirty="0">
                <a:latin typeface="Arial MT"/>
                <a:cs typeface="Arial MT"/>
              </a:rPr>
              <a:t>received </a:t>
            </a:r>
            <a:r>
              <a:rPr sz="1400" spc="25" dirty="0">
                <a:latin typeface="Arial MT"/>
                <a:cs typeface="Arial MT"/>
              </a:rPr>
              <a:t>from </a:t>
            </a:r>
            <a:r>
              <a:rPr sz="1400" spc="10" dirty="0">
                <a:latin typeface="Arial MT"/>
                <a:cs typeface="Arial MT"/>
              </a:rPr>
              <a:t>users </a:t>
            </a:r>
            <a:r>
              <a:rPr sz="1400" spc="-5" dirty="0">
                <a:latin typeface="Arial MT"/>
                <a:cs typeface="Arial MT"/>
              </a:rPr>
              <a:t>during </a:t>
            </a:r>
            <a:r>
              <a:rPr sz="1400" spc="20" dirty="0">
                <a:latin typeface="Arial MT"/>
                <a:cs typeface="Arial MT"/>
              </a:rPr>
              <a:t>beta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testing</a:t>
            </a:r>
            <a:r>
              <a:rPr sz="1400" spc="-14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post-launch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surveys.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Summarize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overall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experience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satisfaction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platform,</a:t>
            </a:r>
            <a:r>
              <a:rPr sz="1400" spc="-1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any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areas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improvementidentifiedby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r>
              <a:rPr sz="1400" spc="-1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Additionally,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analyze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15" dirty="0">
                <a:latin typeface="Arial MT"/>
                <a:cs typeface="Arial MT"/>
              </a:rPr>
              <a:t>impact </a:t>
            </a:r>
            <a:r>
              <a:rPr sz="1400" spc="25" dirty="0">
                <a:latin typeface="Arial MT"/>
                <a:cs typeface="Arial MT"/>
              </a:rPr>
              <a:t>of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20" dirty="0">
                <a:latin typeface="Arial MT"/>
                <a:cs typeface="Arial MT"/>
              </a:rPr>
              <a:t>project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10" dirty="0">
                <a:latin typeface="Arial MT"/>
                <a:cs typeface="Arial MT"/>
              </a:rPr>
              <a:t>facilitating </a:t>
            </a:r>
            <a:r>
              <a:rPr sz="1400" spc="5" dirty="0">
                <a:latin typeface="Arial MT"/>
                <a:cs typeface="Arial MT"/>
              </a:rPr>
              <a:t>convenient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20" dirty="0">
                <a:latin typeface="Arial MT"/>
                <a:cs typeface="Arial MT"/>
              </a:rPr>
              <a:t>efficient </a:t>
            </a:r>
            <a:r>
              <a:rPr sz="1400" spc="5" dirty="0">
                <a:latin typeface="Arial MT"/>
                <a:cs typeface="Arial MT"/>
              </a:rPr>
              <a:t>bus </a:t>
            </a:r>
            <a:r>
              <a:rPr sz="1400" spc="-10" dirty="0">
                <a:latin typeface="Arial MT"/>
                <a:cs typeface="Arial MT"/>
              </a:rPr>
              <a:t>travel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bookingfor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851535" marR="128270" indent="-285750">
              <a:lnSpc>
                <a:spcPct val="100600"/>
              </a:lnSpc>
              <a:buFont typeface="Arial MT"/>
              <a:buChar char="•"/>
              <a:tabLst>
                <a:tab pos="850900" algn="l"/>
                <a:tab pos="851535" algn="l"/>
              </a:tabLst>
            </a:pPr>
            <a:r>
              <a:rPr sz="1400" b="1" spc="35" dirty="0">
                <a:latin typeface="Arial"/>
                <a:cs typeface="Arial"/>
              </a:rPr>
              <a:t>Lessons </a:t>
            </a:r>
            <a:r>
              <a:rPr sz="1400" b="1" spc="40" dirty="0">
                <a:latin typeface="Arial"/>
                <a:cs typeface="Arial"/>
              </a:rPr>
              <a:t>Learned </a:t>
            </a:r>
            <a:r>
              <a:rPr sz="1400" b="1" spc="30" dirty="0">
                <a:latin typeface="Arial"/>
                <a:cs typeface="Arial"/>
              </a:rPr>
              <a:t>and </a:t>
            </a:r>
            <a:r>
              <a:rPr sz="1400" b="1" spc="25" dirty="0">
                <a:latin typeface="Arial"/>
                <a:cs typeface="Arial"/>
              </a:rPr>
              <a:t>Future </a:t>
            </a:r>
            <a:r>
              <a:rPr sz="1400" b="1" spc="20" dirty="0">
                <a:latin typeface="Arial"/>
                <a:cs typeface="Arial"/>
              </a:rPr>
              <a:t>Directions</a:t>
            </a:r>
            <a:r>
              <a:rPr sz="1400" spc="20" dirty="0">
                <a:latin typeface="Arial MT"/>
                <a:cs typeface="Arial MT"/>
              </a:rPr>
              <a:t>: </a:t>
            </a:r>
            <a:r>
              <a:rPr sz="1400" spc="-10" dirty="0">
                <a:latin typeface="Arial MT"/>
                <a:cs typeface="Arial MT"/>
              </a:rPr>
              <a:t>Share </a:t>
            </a:r>
            <a:r>
              <a:rPr sz="1400" spc="-5" dirty="0">
                <a:latin typeface="Arial MT"/>
                <a:cs typeface="Arial MT"/>
              </a:rPr>
              <a:t>insights </a:t>
            </a:r>
            <a:r>
              <a:rPr sz="1400" spc="5" dirty="0">
                <a:latin typeface="Arial MT"/>
                <a:cs typeface="Arial MT"/>
              </a:rPr>
              <a:t>gained </a:t>
            </a:r>
            <a:r>
              <a:rPr sz="1400" spc="25" dirty="0">
                <a:latin typeface="Arial MT"/>
                <a:cs typeface="Arial MT"/>
              </a:rPr>
              <a:t>from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15" dirty="0">
                <a:latin typeface="Arial MT"/>
                <a:cs typeface="Arial MT"/>
              </a:rPr>
              <a:t>project,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challenges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faced,</a:t>
            </a:r>
            <a:r>
              <a:rPr sz="1400" spc="-24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lessons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learned,</a:t>
            </a:r>
            <a:r>
              <a:rPr sz="1400" spc="-2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best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practices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identified.</a:t>
            </a:r>
            <a:r>
              <a:rPr sz="1400" spc="-24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Reflecton 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areas </a:t>
            </a:r>
            <a:r>
              <a:rPr sz="1400" spc="-10" dirty="0">
                <a:latin typeface="Arial MT"/>
                <a:cs typeface="Arial MT"/>
              </a:rPr>
              <a:t>where </a:t>
            </a:r>
            <a:r>
              <a:rPr sz="1400" spc="10" dirty="0">
                <a:latin typeface="Arial MT"/>
                <a:cs typeface="Arial MT"/>
              </a:rPr>
              <a:t>improvements could </a:t>
            </a:r>
            <a:r>
              <a:rPr sz="1400" spc="30" dirty="0">
                <a:latin typeface="Arial MT"/>
                <a:cs typeface="Arial MT"/>
              </a:rPr>
              <a:t>be </a:t>
            </a:r>
            <a:r>
              <a:rPr sz="1400" spc="15" dirty="0">
                <a:latin typeface="Arial MT"/>
                <a:cs typeface="Arial MT"/>
              </a:rPr>
              <a:t>made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future </a:t>
            </a:r>
            <a:r>
              <a:rPr sz="1400" spc="15" dirty="0">
                <a:latin typeface="Arial MT"/>
                <a:cs typeface="Arial MT"/>
              </a:rPr>
              <a:t>projects </a:t>
            </a:r>
            <a:r>
              <a:rPr sz="1400" spc="25" dirty="0">
                <a:latin typeface="Arial MT"/>
                <a:cs typeface="Arial MT"/>
              </a:rPr>
              <a:t>or </a:t>
            </a:r>
            <a:r>
              <a:rPr sz="1400" spc="-5" dirty="0">
                <a:latin typeface="Arial MT"/>
                <a:cs typeface="Arial MT"/>
              </a:rPr>
              <a:t>iterations. </a:t>
            </a:r>
            <a:r>
              <a:rPr sz="1400" spc="20" dirty="0">
                <a:latin typeface="Arial MT"/>
                <a:cs typeface="Arial MT"/>
              </a:rPr>
              <a:t>Discuss 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potential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future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directionsfor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platform,</a:t>
            </a:r>
            <a:r>
              <a:rPr sz="1400" spc="-17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such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additional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features,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expansions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new</a:t>
            </a:r>
            <a:r>
              <a:rPr sz="1400" spc="-14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markets,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orintegration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with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othertravel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services.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Arial MT"/>
              <a:cs typeface="Arial MT"/>
            </a:endParaRPr>
          </a:p>
          <a:p>
            <a:pPr marL="22225">
              <a:lnSpc>
                <a:spcPct val="100000"/>
              </a:lnSpc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592" y="120586"/>
            <a:ext cx="3353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453" y="2324988"/>
            <a:ext cx="204025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3170" algn="l"/>
              </a:tabLst>
            </a:pPr>
            <a:r>
              <a:rPr sz="3000" spc="-114" dirty="0">
                <a:solidFill>
                  <a:srgbClr val="203366"/>
                </a:solidFill>
              </a:rPr>
              <a:t>T</a:t>
            </a:r>
            <a:r>
              <a:rPr sz="3000" spc="-190" dirty="0">
                <a:solidFill>
                  <a:srgbClr val="203366"/>
                </a:solidFill>
              </a:rPr>
              <a:t>h</a:t>
            </a:r>
            <a:r>
              <a:rPr sz="3000" spc="-100" dirty="0">
                <a:solidFill>
                  <a:srgbClr val="203366"/>
                </a:solidFill>
              </a:rPr>
              <a:t>a</a:t>
            </a:r>
            <a:r>
              <a:rPr sz="3000" spc="-190" dirty="0">
                <a:solidFill>
                  <a:srgbClr val="203366"/>
                </a:solidFill>
              </a:rPr>
              <a:t>n</a:t>
            </a:r>
            <a:r>
              <a:rPr sz="3000" dirty="0">
                <a:solidFill>
                  <a:srgbClr val="203366"/>
                </a:solidFill>
              </a:rPr>
              <a:t>k	</a:t>
            </a:r>
            <a:r>
              <a:rPr sz="3000" spc="-130" dirty="0">
                <a:solidFill>
                  <a:srgbClr val="203366"/>
                </a:solidFill>
              </a:rPr>
              <a:t>Y</a:t>
            </a:r>
            <a:r>
              <a:rPr sz="3000" spc="-114" dirty="0">
                <a:solidFill>
                  <a:srgbClr val="203366"/>
                </a:solidFill>
              </a:rPr>
              <a:t>o</a:t>
            </a:r>
            <a:r>
              <a:rPr sz="3000" spc="-190" dirty="0">
                <a:solidFill>
                  <a:srgbClr val="203366"/>
                </a:solidFill>
              </a:rPr>
              <a:t>u</a:t>
            </a:r>
            <a:r>
              <a:rPr sz="3000" dirty="0">
                <a:solidFill>
                  <a:srgbClr val="203366"/>
                </a:solidFill>
              </a:rPr>
              <a:t>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467" y="157350"/>
            <a:ext cx="332803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95"/>
              </a:lnSpc>
            </a:pP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30"/>
              </a:spcBef>
            </a:pPr>
            <a:r>
              <a:rPr spc="130" dirty="0"/>
              <a:t>C</a:t>
            </a:r>
            <a:r>
              <a:rPr spc="-25" dirty="0"/>
              <a:t>A</a:t>
            </a:r>
            <a:r>
              <a:rPr spc="15" dirty="0"/>
              <a:t>PST</a:t>
            </a:r>
            <a:r>
              <a:rPr spc="-295" dirty="0"/>
              <a:t> </a:t>
            </a:r>
            <a:r>
              <a:rPr spc="15" dirty="0"/>
              <a:t>O</a:t>
            </a:r>
            <a:r>
              <a:rPr spc="-20" dirty="0"/>
              <a:t>N</a:t>
            </a:r>
            <a:r>
              <a:rPr spc="20" dirty="0"/>
              <a:t>E</a:t>
            </a:r>
            <a:r>
              <a:rPr spc="-260" dirty="0"/>
              <a:t> </a:t>
            </a:r>
            <a:r>
              <a:rPr spc="15" dirty="0"/>
              <a:t>P</a:t>
            </a:r>
            <a:r>
              <a:rPr spc="125" dirty="0"/>
              <a:t>R</a:t>
            </a:r>
            <a:r>
              <a:rPr spc="15" dirty="0"/>
              <a:t>OJE</a:t>
            </a:r>
            <a:r>
              <a:rPr spc="55" dirty="0"/>
              <a:t>C</a:t>
            </a:r>
            <a:r>
              <a:rPr spc="15" dirty="0"/>
              <a:t>T</a:t>
            </a:r>
            <a:r>
              <a:rPr spc="-300" dirty="0"/>
              <a:t> </a:t>
            </a:r>
            <a:r>
              <a:rPr spc="15" dirty="0"/>
              <a:t>S</a:t>
            </a:r>
            <a:r>
              <a:rPr spc="125" dirty="0"/>
              <a:t>H</a:t>
            </a:r>
            <a:r>
              <a:rPr spc="15" dirty="0"/>
              <a:t>O</a:t>
            </a:r>
            <a:r>
              <a:rPr spc="-15" dirty="0"/>
              <a:t>W</a:t>
            </a:r>
            <a:r>
              <a:rPr spc="125" dirty="0"/>
              <a:t>C</a:t>
            </a:r>
            <a:r>
              <a:rPr spc="-20" dirty="0"/>
              <a:t>A</a:t>
            </a:r>
            <a:r>
              <a:rPr spc="15" dirty="0"/>
              <a:t>SE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944562" y="3040126"/>
            <a:ext cx="7264400" cy="558800"/>
            <a:chOff x="944562" y="3040126"/>
            <a:chExt cx="7264400" cy="558800"/>
          </a:xfrm>
        </p:grpSpPr>
        <p:sp>
          <p:nvSpPr>
            <p:cNvPr id="6" name="object 6"/>
            <p:cNvSpPr/>
            <p:nvPr/>
          </p:nvSpPr>
          <p:spPr>
            <a:xfrm>
              <a:off x="952500" y="3048000"/>
              <a:ext cx="7238365" cy="533400"/>
            </a:xfrm>
            <a:custGeom>
              <a:avLst/>
              <a:gdLst/>
              <a:ahLst/>
              <a:cxnLst/>
              <a:rect l="l" t="t" r="r" b="b"/>
              <a:pathLst>
                <a:path w="7238365" h="533400">
                  <a:moveTo>
                    <a:pt x="7149465" y="0"/>
                  </a:moveTo>
                  <a:lnTo>
                    <a:pt x="89014" y="0"/>
                  </a:lnTo>
                  <a:lnTo>
                    <a:pt x="54368" y="6985"/>
                  </a:lnTo>
                  <a:lnTo>
                    <a:pt x="26073" y="26035"/>
                  </a:lnTo>
                  <a:lnTo>
                    <a:pt x="6997" y="54229"/>
                  </a:lnTo>
                  <a:lnTo>
                    <a:pt x="0" y="88773"/>
                  </a:lnTo>
                  <a:lnTo>
                    <a:pt x="0" y="444500"/>
                  </a:lnTo>
                  <a:lnTo>
                    <a:pt x="6997" y="479044"/>
                  </a:lnTo>
                  <a:lnTo>
                    <a:pt x="26073" y="507365"/>
                  </a:lnTo>
                  <a:lnTo>
                    <a:pt x="54368" y="526415"/>
                  </a:lnTo>
                  <a:lnTo>
                    <a:pt x="89014" y="533400"/>
                  </a:lnTo>
                  <a:lnTo>
                    <a:pt x="7149465" y="533400"/>
                  </a:lnTo>
                  <a:lnTo>
                    <a:pt x="7184008" y="526415"/>
                  </a:lnTo>
                  <a:lnTo>
                    <a:pt x="7212330" y="507365"/>
                  </a:lnTo>
                  <a:lnTo>
                    <a:pt x="7231380" y="479044"/>
                  </a:lnTo>
                  <a:lnTo>
                    <a:pt x="7238365" y="444500"/>
                  </a:lnTo>
                  <a:lnTo>
                    <a:pt x="7238365" y="88773"/>
                  </a:lnTo>
                  <a:lnTo>
                    <a:pt x="7231380" y="54229"/>
                  </a:lnTo>
                  <a:lnTo>
                    <a:pt x="7212330" y="26035"/>
                  </a:lnTo>
                  <a:lnTo>
                    <a:pt x="7184008" y="6985"/>
                  </a:lnTo>
                  <a:lnTo>
                    <a:pt x="7149465" y="0"/>
                  </a:lnTo>
                  <a:close/>
                </a:path>
              </a:pathLst>
            </a:custGeom>
            <a:solidFill>
              <a:srgbClr val="DFD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262" y="3052826"/>
              <a:ext cx="7239000" cy="533400"/>
            </a:xfrm>
            <a:custGeom>
              <a:avLst/>
              <a:gdLst/>
              <a:ahLst/>
              <a:cxnLst/>
              <a:rect l="l" t="t" r="r" b="b"/>
              <a:pathLst>
                <a:path w="7239000" h="533400">
                  <a:moveTo>
                    <a:pt x="0" y="88773"/>
                  </a:moveTo>
                  <a:lnTo>
                    <a:pt x="6997" y="54101"/>
                  </a:lnTo>
                  <a:lnTo>
                    <a:pt x="26073" y="25907"/>
                  </a:lnTo>
                  <a:lnTo>
                    <a:pt x="54368" y="6857"/>
                  </a:lnTo>
                  <a:lnTo>
                    <a:pt x="89014" y="0"/>
                  </a:lnTo>
                  <a:lnTo>
                    <a:pt x="7149401" y="0"/>
                  </a:lnTo>
                  <a:lnTo>
                    <a:pt x="7184072" y="6857"/>
                  </a:lnTo>
                  <a:lnTo>
                    <a:pt x="7212266" y="25907"/>
                  </a:lnTo>
                  <a:lnTo>
                    <a:pt x="7231443" y="54101"/>
                  </a:lnTo>
                  <a:lnTo>
                    <a:pt x="7238428" y="88773"/>
                  </a:lnTo>
                  <a:lnTo>
                    <a:pt x="7238428" y="444500"/>
                  </a:lnTo>
                  <a:lnTo>
                    <a:pt x="7231443" y="479044"/>
                  </a:lnTo>
                  <a:lnTo>
                    <a:pt x="7212266" y="507238"/>
                  </a:lnTo>
                  <a:lnTo>
                    <a:pt x="7184072" y="526288"/>
                  </a:lnTo>
                  <a:lnTo>
                    <a:pt x="7149401" y="533400"/>
                  </a:lnTo>
                  <a:lnTo>
                    <a:pt x="89014" y="533400"/>
                  </a:lnTo>
                  <a:lnTo>
                    <a:pt x="54368" y="526288"/>
                  </a:lnTo>
                  <a:lnTo>
                    <a:pt x="26073" y="507238"/>
                  </a:lnTo>
                  <a:lnTo>
                    <a:pt x="6997" y="479044"/>
                  </a:lnTo>
                  <a:lnTo>
                    <a:pt x="0" y="444500"/>
                  </a:lnTo>
                  <a:lnTo>
                    <a:pt x="0" y="88773"/>
                  </a:lnTo>
                  <a:close/>
                </a:path>
              </a:pathLst>
            </a:custGeom>
            <a:ln w="25400">
              <a:solidFill>
                <a:srgbClr val="DFDD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65020" y="2686113"/>
            <a:ext cx="4885690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2555" algn="ctr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5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-15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b="1" spc="10" dirty="0">
                <a:latin typeface="Arial"/>
                <a:cs typeface="Arial"/>
              </a:rPr>
              <a:t>Bus</a:t>
            </a:r>
            <a:r>
              <a:rPr sz="1550" b="1" spc="40" dirty="0">
                <a:latin typeface="Arial"/>
                <a:cs typeface="Arial"/>
              </a:rPr>
              <a:t> </a:t>
            </a:r>
            <a:r>
              <a:rPr sz="1550" b="1" spc="20" dirty="0">
                <a:latin typeface="Arial"/>
                <a:cs typeface="Arial"/>
              </a:rPr>
              <a:t>Reservation</a:t>
            </a:r>
            <a:r>
              <a:rPr sz="1550" b="1" spc="-5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System</a:t>
            </a:r>
            <a:r>
              <a:rPr sz="1550" b="1" spc="114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using</a:t>
            </a:r>
            <a:r>
              <a:rPr sz="1550" b="1" spc="110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Python</a:t>
            </a:r>
            <a:r>
              <a:rPr sz="1550" b="1" spc="110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and</a:t>
            </a:r>
            <a:r>
              <a:rPr sz="1550" b="1" spc="-45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Django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7160" y="3978655"/>
            <a:ext cx="6189345" cy="540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2485" marR="5080" indent="-820419">
              <a:lnSpc>
                <a:spcPct val="109000"/>
              </a:lnSpc>
              <a:spcBef>
                <a:spcPts val="95"/>
              </a:spcBef>
            </a:pP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sz="15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5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5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25" dirty="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sz="155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sz="15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1550" spc="-4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55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55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sz="1550" spc="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55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5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5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92" y="120586"/>
            <a:ext cx="3353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1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25" y="1019175"/>
            <a:ext cx="9134475" cy="3667125"/>
            <a:chOff x="9525" y="1019175"/>
            <a:chExt cx="9134475" cy="3667125"/>
          </a:xfrm>
        </p:grpSpPr>
        <p:sp>
          <p:nvSpPr>
            <p:cNvPr id="4" name="object 4"/>
            <p:cNvSpPr/>
            <p:nvPr/>
          </p:nvSpPr>
          <p:spPr>
            <a:xfrm>
              <a:off x="9525" y="4676775"/>
              <a:ext cx="9134475" cy="9525"/>
            </a:xfrm>
            <a:custGeom>
              <a:avLst/>
              <a:gdLst/>
              <a:ahLst/>
              <a:cxnLst/>
              <a:rect l="l" t="t" r="r" b="b"/>
              <a:pathLst>
                <a:path w="9134475" h="9525">
                  <a:moveTo>
                    <a:pt x="9134094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34094" y="9525"/>
                  </a:lnTo>
                  <a:lnTo>
                    <a:pt x="9134094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962" y="1023937"/>
              <a:ext cx="7991475" cy="3648075"/>
            </a:xfrm>
            <a:custGeom>
              <a:avLst/>
              <a:gdLst/>
              <a:ahLst/>
              <a:cxnLst/>
              <a:rect l="l" t="t" r="r" b="b"/>
              <a:pathLst>
                <a:path w="7991475" h="3648075">
                  <a:moveTo>
                    <a:pt x="0" y="3648075"/>
                  </a:moveTo>
                  <a:lnTo>
                    <a:pt x="7991475" y="3648075"/>
                  </a:lnTo>
                  <a:lnTo>
                    <a:pt x="7991475" y="0"/>
                  </a:lnTo>
                  <a:lnTo>
                    <a:pt x="0" y="0"/>
                  </a:lnTo>
                  <a:lnTo>
                    <a:pt x="0" y="3648075"/>
                  </a:lnTo>
                  <a:close/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4629" y="667130"/>
            <a:ext cx="8200390" cy="3812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solidFill>
                  <a:srgbClr val="1F2F61"/>
                </a:solidFill>
                <a:latin typeface="Arial"/>
                <a:cs typeface="Arial"/>
              </a:rPr>
              <a:t>Abstract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"/>
              <a:cs typeface="Arial"/>
            </a:endParaRPr>
          </a:p>
          <a:p>
            <a:pPr marL="527050" marR="52705" indent="-285750">
              <a:lnSpc>
                <a:spcPct val="100699"/>
              </a:lnSpc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sz="1400" b="1" spc="35" dirty="0">
                <a:latin typeface="Arial"/>
                <a:cs typeface="Arial"/>
              </a:rPr>
              <a:t>Purpose</a:t>
            </a:r>
            <a:r>
              <a:rPr sz="1400" spc="35" dirty="0">
                <a:latin typeface="Arial MT"/>
                <a:cs typeface="Arial MT"/>
              </a:rPr>
              <a:t>:</a:t>
            </a:r>
            <a:r>
              <a:rPr sz="1400" spc="-26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projectaims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develop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web-based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platformthat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allows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easily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search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available </a:t>
            </a:r>
            <a:r>
              <a:rPr sz="1400" spc="5" dirty="0">
                <a:latin typeface="Arial MT"/>
                <a:cs typeface="Arial MT"/>
              </a:rPr>
              <a:t>bus </a:t>
            </a:r>
            <a:r>
              <a:rPr sz="1400" spc="10" dirty="0">
                <a:latin typeface="Arial MT"/>
                <a:cs typeface="Arial MT"/>
              </a:rPr>
              <a:t>routes, </a:t>
            </a:r>
            <a:r>
              <a:rPr sz="1400" spc="25" dirty="0">
                <a:latin typeface="Arial MT"/>
                <a:cs typeface="Arial MT"/>
              </a:rPr>
              <a:t>select </a:t>
            </a:r>
            <a:r>
              <a:rPr sz="1400" spc="15" dirty="0">
                <a:latin typeface="Arial MT"/>
                <a:cs typeface="Arial MT"/>
              </a:rPr>
              <a:t>seats,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make </a:t>
            </a:r>
            <a:r>
              <a:rPr sz="1400" dirty="0">
                <a:latin typeface="Arial MT"/>
                <a:cs typeface="Arial MT"/>
              </a:rPr>
              <a:t>reservations online, </a:t>
            </a:r>
            <a:r>
              <a:rPr sz="1400" spc="5" dirty="0">
                <a:latin typeface="Arial MT"/>
                <a:cs typeface="Arial MT"/>
              </a:rPr>
              <a:t>providing </a:t>
            </a:r>
            <a:r>
              <a:rPr sz="1400" spc="15" dirty="0">
                <a:latin typeface="Arial MT"/>
                <a:cs typeface="Arial MT"/>
              </a:rPr>
              <a:t>a </a:t>
            </a:r>
            <a:r>
              <a:rPr sz="1400" spc="5" dirty="0">
                <a:latin typeface="Arial MT"/>
                <a:cs typeface="Arial MT"/>
              </a:rPr>
              <a:t>convenient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efficientway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plan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book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bus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travel.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 marL="527050" marR="222250" indent="-285750">
              <a:lnSpc>
                <a:spcPct val="100699"/>
              </a:lnSpc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sz="1400" b="1" spc="30" dirty="0">
                <a:latin typeface="Arial"/>
                <a:cs typeface="Arial"/>
              </a:rPr>
              <a:t>Features</a:t>
            </a:r>
            <a:r>
              <a:rPr sz="1400" spc="30" dirty="0">
                <a:latin typeface="Arial MT"/>
                <a:cs typeface="Arial MT"/>
              </a:rPr>
              <a:t>: </a:t>
            </a:r>
            <a:r>
              <a:rPr sz="1400" spc="10" dirty="0">
                <a:latin typeface="Arial MT"/>
                <a:cs typeface="Arial MT"/>
              </a:rPr>
              <a:t>The </a:t>
            </a:r>
            <a:r>
              <a:rPr sz="1400" spc="20" dirty="0">
                <a:latin typeface="Arial MT"/>
                <a:cs typeface="Arial MT"/>
              </a:rPr>
              <a:t>system </a:t>
            </a:r>
            <a:r>
              <a:rPr sz="1400" spc="-15" dirty="0">
                <a:latin typeface="Arial MT"/>
                <a:cs typeface="Arial MT"/>
              </a:rPr>
              <a:t>will </a:t>
            </a:r>
            <a:r>
              <a:rPr sz="1400" dirty="0">
                <a:latin typeface="Arial MT"/>
                <a:cs typeface="Arial MT"/>
              </a:rPr>
              <a:t>include </a:t>
            </a:r>
            <a:r>
              <a:rPr sz="1400" spc="5" dirty="0">
                <a:latin typeface="Arial MT"/>
                <a:cs typeface="Arial MT"/>
              </a:rPr>
              <a:t>features </a:t>
            </a:r>
            <a:r>
              <a:rPr sz="1400" spc="15" dirty="0">
                <a:latin typeface="Arial MT"/>
                <a:cs typeface="Arial MT"/>
              </a:rPr>
              <a:t>such </a:t>
            </a:r>
            <a:r>
              <a:rPr sz="1400" spc="-10" dirty="0">
                <a:latin typeface="Arial MT"/>
                <a:cs typeface="Arial MT"/>
              </a:rPr>
              <a:t>as </a:t>
            </a:r>
            <a:r>
              <a:rPr sz="1400" spc="15" dirty="0">
                <a:latin typeface="Arial MT"/>
                <a:cs typeface="Arial MT"/>
              </a:rPr>
              <a:t>user </a:t>
            </a:r>
            <a:r>
              <a:rPr sz="1400" spc="-10" dirty="0">
                <a:latin typeface="Arial MT"/>
                <a:cs typeface="Arial MT"/>
              </a:rPr>
              <a:t>authentication, </a:t>
            </a:r>
            <a:r>
              <a:rPr sz="1400" spc="5" dirty="0">
                <a:latin typeface="Arial MT"/>
                <a:cs typeface="Arial MT"/>
              </a:rPr>
              <a:t>bus management 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(including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routes,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schedules,</a:t>
            </a:r>
            <a:r>
              <a:rPr sz="1400" spc="-17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availability),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reservation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system</a:t>
            </a:r>
            <a:r>
              <a:rPr sz="1400" spc="-1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seat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selectionand </a:t>
            </a:r>
            <a:r>
              <a:rPr sz="1400" dirty="0">
                <a:latin typeface="Arial MT"/>
                <a:cs typeface="Arial MT"/>
              </a:rPr>
              <a:t>also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cancelling</a:t>
            </a:r>
            <a:r>
              <a:rPr sz="1400" spc="-1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booked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buses.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527050" marR="480695" indent="-285750">
              <a:lnSpc>
                <a:spcPct val="100600"/>
              </a:lnSpc>
              <a:spcBef>
                <a:spcPts val="5"/>
              </a:spcBef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sz="1400" b="1" spc="25" dirty="0">
                <a:latin typeface="Arial"/>
                <a:cs typeface="Arial"/>
              </a:rPr>
              <a:t>Technology Stack</a:t>
            </a:r>
            <a:r>
              <a:rPr sz="1400" spc="25" dirty="0">
                <a:latin typeface="Arial MT"/>
                <a:cs typeface="Arial MT"/>
              </a:rPr>
              <a:t>: </a:t>
            </a:r>
            <a:r>
              <a:rPr sz="1400" spc="-5" dirty="0">
                <a:latin typeface="Arial MT"/>
                <a:cs typeface="Arial MT"/>
              </a:rPr>
              <a:t>Built using </a:t>
            </a:r>
            <a:r>
              <a:rPr sz="1400" dirty="0">
                <a:latin typeface="Arial MT"/>
                <a:cs typeface="Arial MT"/>
              </a:rPr>
              <a:t>Python </a:t>
            </a:r>
            <a:r>
              <a:rPr sz="1400" spc="-15" dirty="0">
                <a:latin typeface="Arial MT"/>
                <a:cs typeface="Arial MT"/>
              </a:rPr>
              <a:t>and the </a:t>
            </a:r>
            <a:r>
              <a:rPr sz="1400" dirty="0">
                <a:latin typeface="Arial MT"/>
                <a:cs typeface="Arial MT"/>
              </a:rPr>
              <a:t>Django </a:t>
            </a:r>
            <a:r>
              <a:rPr sz="1400" spc="5" dirty="0">
                <a:latin typeface="Arial MT"/>
                <a:cs typeface="Arial MT"/>
              </a:rPr>
              <a:t>web framework,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20" dirty="0">
                <a:latin typeface="Arial MT"/>
                <a:cs typeface="Arial MT"/>
              </a:rPr>
              <a:t>project </a:t>
            </a:r>
            <a:r>
              <a:rPr sz="1400" spc="-10" dirty="0">
                <a:latin typeface="Arial MT"/>
                <a:cs typeface="Arial MT"/>
              </a:rPr>
              <a:t>utilizes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Django’s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built-in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authentication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systemfor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management,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integration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third-party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payment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gateways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secure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transactions.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 marL="527050" marR="5080" indent="-285750">
              <a:lnSpc>
                <a:spcPct val="100600"/>
              </a:lnSpc>
              <a:buFont typeface="Arial MT"/>
              <a:buChar char="•"/>
              <a:tabLst>
                <a:tab pos="527050" algn="l"/>
                <a:tab pos="527685" algn="l"/>
              </a:tabLst>
            </a:pPr>
            <a:r>
              <a:rPr sz="1400" b="1" spc="20" dirty="0">
                <a:latin typeface="Arial"/>
                <a:cs typeface="Arial"/>
              </a:rPr>
              <a:t>Objective</a:t>
            </a:r>
            <a:r>
              <a:rPr sz="1400" spc="20" dirty="0">
                <a:latin typeface="Arial MT"/>
                <a:cs typeface="Arial MT"/>
              </a:rPr>
              <a:t>: </a:t>
            </a:r>
            <a:r>
              <a:rPr sz="1400" spc="25" dirty="0">
                <a:latin typeface="Arial MT"/>
                <a:cs typeface="Arial MT"/>
              </a:rPr>
              <a:t>By </a:t>
            </a:r>
            <a:r>
              <a:rPr sz="1400" dirty="0">
                <a:latin typeface="Arial MT"/>
                <a:cs typeface="Arial MT"/>
              </a:rPr>
              <a:t>creating </a:t>
            </a:r>
            <a:r>
              <a:rPr sz="1400" spc="-10" dirty="0">
                <a:latin typeface="Arial MT"/>
                <a:cs typeface="Arial MT"/>
              </a:rPr>
              <a:t>an </a:t>
            </a:r>
            <a:r>
              <a:rPr sz="1400" spc="-20" dirty="0">
                <a:latin typeface="Arial MT"/>
                <a:cs typeface="Arial MT"/>
              </a:rPr>
              <a:t>intuitive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5" dirty="0">
                <a:latin typeface="Arial MT"/>
                <a:cs typeface="Arial MT"/>
              </a:rPr>
              <a:t>user-friendly interface,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spc="20" dirty="0">
                <a:latin typeface="Arial MT"/>
                <a:cs typeface="Arial MT"/>
              </a:rPr>
              <a:t>project </a:t>
            </a:r>
            <a:r>
              <a:rPr sz="1400" dirty="0">
                <a:latin typeface="Arial MT"/>
                <a:cs typeface="Arial MT"/>
              </a:rPr>
              <a:t>aims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streamline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bus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reservation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process,</a:t>
            </a:r>
            <a:r>
              <a:rPr sz="1400" spc="-2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enhancing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overall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experience</a:t>
            </a:r>
            <a:r>
              <a:rPr sz="1400" spc="-14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both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passengers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bus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operators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while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providing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robust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scalable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solution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managing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bus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reservations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online.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629" y="4815216"/>
            <a:ext cx="48895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-4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92" y="120586"/>
            <a:ext cx="3353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1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" y="4676775"/>
            <a:ext cx="9134475" cy="9525"/>
          </a:xfrm>
          <a:custGeom>
            <a:avLst/>
            <a:gdLst/>
            <a:ahLst/>
            <a:cxnLst/>
            <a:rect l="l" t="t" r="r" b="b"/>
            <a:pathLst>
              <a:path w="9134475" h="9525">
                <a:moveTo>
                  <a:pt x="9134094" y="0"/>
                </a:moveTo>
                <a:lnTo>
                  <a:pt x="0" y="0"/>
                </a:lnTo>
                <a:lnTo>
                  <a:pt x="0" y="9525"/>
                </a:lnTo>
                <a:lnTo>
                  <a:pt x="9134094" y="9525"/>
                </a:lnTo>
                <a:lnTo>
                  <a:pt x="9134094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37" y="1042987"/>
            <a:ext cx="7581900" cy="3324225"/>
          </a:xfrm>
          <a:custGeom>
            <a:avLst/>
            <a:gdLst/>
            <a:ahLst/>
            <a:cxnLst/>
            <a:rect l="l" t="t" r="r" b="b"/>
            <a:pathLst>
              <a:path w="7581900" h="3324225">
                <a:moveTo>
                  <a:pt x="0" y="3324225"/>
                </a:moveTo>
                <a:lnTo>
                  <a:pt x="7581900" y="3324225"/>
                </a:lnTo>
                <a:lnTo>
                  <a:pt x="7581900" y="0"/>
                </a:lnTo>
                <a:lnTo>
                  <a:pt x="0" y="0"/>
                </a:lnTo>
                <a:lnTo>
                  <a:pt x="0" y="3324225"/>
                </a:lnTo>
                <a:close/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4629" y="691832"/>
            <a:ext cx="7830184" cy="3640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1F2F61"/>
                </a:solidFill>
                <a:latin typeface="Arial"/>
                <a:cs typeface="Arial"/>
              </a:rPr>
              <a:t>Problem</a:t>
            </a:r>
            <a:r>
              <a:rPr sz="1550" b="1" spc="25" dirty="0">
                <a:solidFill>
                  <a:srgbClr val="1F2F61"/>
                </a:solidFill>
                <a:latin typeface="Arial"/>
                <a:cs typeface="Arial"/>
              </a:rPr>
              <a:t> </a:t>
            </a:r>
            <a:r>
              <a:rPr sz="1550" b="1" spc="20" dirty="0">
                <a:solidFill>
                  <a:srgbClr val="1F2F61"/>
                </a:solidFill>
                <a:latin typeface="Arial"/>
                <a:cs typeface="Arial"/>
              </a:rPr>
              <a:t>Statement</a:t>
            </a:r>
            <a:endParaRPr sz="1550">
              <a:latin typeface="Arial"/>
              <a:cs typeface="Arial"/>
            </a:endParaRPr>
          </a:p>
          <a:p>
            <a:pPr marL="727710" marR="330200" indent="-295910">
              <a:lnSpc>
                <a:spcPct val="99900"/>
              </a:lnSpc>
              <a:spcBef>
                <a:spcPts val="1150"/>
              </a:spcBef>
              <a:buFont typeface="Arial MT"/>
              <a:buChar char="•"/>
              <a:tabLst>
                <a:tab pos="727075" algn="l"/>
                <a:tab pos="727710" algn="l"/>
              </a:tabLst>
            </a:pPr>
            <a:r>
              <a:rPr sz="1400" b="1" spc="10" dirty="0">
                <a:latin typeface="Arial"/>
                <a:cs typeface="Arial"/>
              </a:rPr>
              <a:t>Inefficient </a:t>
            </a:r>
            <a:r>
              <a:rPr sz="1400" b="1" spc="25" dirty="0">
                <a:latin typeface="Arial"/>
                <a:cs typeface="Arial"/>
              </a:rPr>
              <a:t>Booking </a:t>
            </a:r>
            <a:r>
              <a:rPr sz="1400" b="1" spc="40" dirty="0">
                <a:latin typeface="Arial"/>
                <a:cs typeface="Arial"/>
              </a:rPr>
              <a:t>Process</a:t>
            </a:r>
            <a:r>
              <a:rPr sz="1400" spc="40" dirty="0">
                <a:latin typeface="Arial MT"/>
                <a:cs typeface="Arial MT"/>
              </a:rPr>
              <a:t>: </a:t>
            </a:r>
            <a:r>
              <a:rPr sz="1400" spc="-15" dirty="0">
                <a:latin typeface="Arial MT"/>
                <a:cs typeface="Arial MT"/>
              </a:rPr>
              <a:t>Currently, </a:t>
            </a:r>
            <a:r>
              <a:rPr sz="1400" spc="-5" dirty="0">
                <a:latin typeface="Arial MT"/>
                <a:cs typeface="Arial MT"/>
              </a:rPr>
              <a:t>there is </a:t>
            </a:r>
            <a:r>
              <a:rPr sz="1400" spc="15" dirty="0">
                <a:latin typeface="Arial MT"/>
                <a:cs typeface="Arial MT"/>
              </a:rPr>
              <a:t>a </a:t>
            </a:r>
            <a:r>
              <a:rPr sz="1400" dirty="0">
                <a:latin typeface="Arial MT"/>
                <a:cs typeface="Arial MT"/>
              </a:rPr>
              <a:t>lack </a:t>
            </a:r>
            <a:r>
              <a:rPr sz="1400" spc="25" dirty="0">
                <a:latin typeface="Arial MT"/>
                <a:cs typeface="Arial MT"/>
              </a:rPr>
              <a:t>of </a:t>
            </a:r>
            <a:r>
              <a:rPr sz="1400" spc="20" dirty="0">
                <a:latin typeface="Arial MT"/>
                <a:cs typeface="Arial MT"/>
              </a:rPr>
              <a:t>efficient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5" dirty="0">
                <a:latin typeface="Arial MT"/>
                <a:cs typeface="Arial MT"/>
              </a:rPr>
              <a:t>user-friendly </a:t>
            </a:r>
            <a:r>
              <a:rPr sz="1400" spc="10" dirty="0">
                <a:latin typeface="Arial MT"/>
                <a:cs typeface="Arial MT"/>
              </a:rPr>
              <a:t> platforms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booking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bus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tickets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online.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Existing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systems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may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sufferfrom</a:t>
            </a:r>
            <a:r>
              <a:rPr sz="1400" spc="-14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complicated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interfaces,</a:t>
            </a:r>
            <a:r>
              <a:rPr sz="1400" spc="-2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limited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availability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information,</a:t>
            </a:r>
            <a:r>
              <a:rPr sz="1400" spc="-17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lack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integration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payment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gateways,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leading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frustration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inconvenience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350">
              <a:latin typeface="Arial MT"/>
              <a:cs typeface="Arial MT"/>
            </a:endParaRPr>
          </a:p>
          <a:p>
            <a:pPr marL="727710" marR="74295" indent="-295910">
              <a:lnSpc>
                <a:spcPct val="101699"/>
              </a:lnSpc>
              <a:buFont typeface="Arial MT"/>
              <a:buChar char="•"/>
              <a:tabLst>
                <a:tab pos="727075" algn="l"/>
                <a:tab pos="727710" algn="l"/>
              </a:tabLst>
            </a:pPr>
            <a:r>
              <a:rPr sz="1400" b="1" spc="45" dirty="0">
                <a:latin typeface="Arial"/>
                <a:cs typeface="Arial"/>
              </a:rPr>
              <a:t>Manual</a:t>
            </a:r>
            <a:r>
              <a:rPr sz="1400" b="1" spc="-254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Managementfor</a:t>
            </a:r>
            <a:r>
              <a:rPr sz="1400" b="1" spc="-190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Bus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Operators</a:t>
            </a:r>
            <a:r>
              <a:rPr sz="1400" spc="35" dirty="0">
                <a:latin typeface="Arial MT"/>
                <a:cs typeface="Arial MT"/>
              </a:rPr>
              <a:t>:</a:t>
            </a:r>
            <a:r>
              <a:rPr sz="1400" spc="-26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Bus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operators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oftenrely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manual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processes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 </a:t>
            </a:r>
            <a:r>
              <a:rPr sz="1400" spc="-10" dirty="0">
                <a:latin typeface="Arial MT"/>
                <a:cs typeface="Arial MT"/>
              </a:rPr>
              <a:t>managing </a:t>
            </a:r>
            <a:r>
              <a:rPr sz="1400" spc="10" dirty="0">
                <a:latin typeface="Arial MT"/>
                <a:cs typeface="Arial MT"/>
              </a:rPr>
              <a:t>routes, </a:t>
            </a:r>
            <a:r>
              <a:rPr sz="1400" spc="20" dirty="0">
                <a:latin typeface="Arial MT"/>
                <a:cs typeface="Arial MT"/>
              </a:rPr>
              <a:t>schedules,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5" dirty="0">
                <a:latin typeface="Arial MT"/>
                <a:cs typeface="Arial MT"/>
              </a:rPr>
              <a:t>reservations, </a:t>
            </a:r>
            <a:r>
              <a:rPr sz="1400" dirty="0">
                <a:latin typeface="Arial MT"/>
                <a:cs typeface="Arial MT"/>
              </a:rPr>
              <a:t>leading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15" dirty="0">
                <a:latin typeface="Arial MT"/>
                <a:cs typeface="Arial MT"/>
              </a:rPr>
              <a:t>inefficiencies, </a:t>
            </a:r>
            <a:r>
              <a:rPr sz="1400" spc="10" dirty="0">
                <a:latin typeface="Arial MT"/>
                <a:cs typeface="Arial MT"/>
              </a:rPr>
              <a:t>errors,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difficulties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15" dirty="0">
                <a:latin typeface="Arial MT"/>
                <a:cs typeface="Arial MT"/>
              </a:rPr>
              <a:t>maintaining </a:t>
            </a:r>
            <a:r>
              <a:rPr sz="1400" dirty="0">
                <a:latin typeface="Arial MT"/>
                <a:cs typeface="Arial MT"/>
              </a:rPr>
              <a:t>up-to-date information. </a:t>
            </a:r>
            <a:r>
              <a:rPr sz="1400" spc="10" dirty="0">
                <a:latin typeface="Arial MT"/>
                <a:cs typeface="Arial MT"/>
              </a:rPr>
              <a:t>There </a:t>
            </a:r>
            <a:r>
              <a:rPr sz="1400" spc="-5" dirty="0">
                <a:latin typeface="Arial MT"/>
                <a:cs typeface="Arial MT"/>
              </a:rPr>
              <a:t>is </a:t>
            </a:r>
            <a:r>
              <a:rPr sz="1400" spc="15" dirty="0">
                <a:latin typeface="Arial MT"/>
                <a:cs typeface="Arial MT"/>
              </a:rPr>
              <a:t>a need </a:t>
            </a:r>
            <a:r>
              <a:rPr sz="1400" spc="35" dirty="0">
                <a:latin typeface="Arial MT"/>
                <a:cs typeface="Arial MT"/>
              </a:rPr>
              <a:t>for </a:t>
            </a:r>
            <a:r>
              <a:rPr sz="1400" spc="15" dirty="0">
                <a:latin typeface="Arial MT"/>
                <a:cs typeface="Arial MT"/>
              </a:rPr>
              <a:t>a </a:t>
            </a:r>
            <a:r>
              <a:rPr sz="1400" dirty="0">
                <a:latin typeface="Arial MT"/>
                <a:cs typeface="Arial MT"/>
              </a:rPr>
              <a:t>centralized,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automated </a:t>
            </a:r>
            <a:r>
              <a:rPr sz="1400" spc="15" dirty="0">
                <a:latin typeface="Arial MT"/>
                <a:cs typeface="Arial MT"/>
              </a:rPr>
              <a:t>system </a:t>
            </a:r>
            <a:r>
              <a:rPr sz="1400" spc="-20" dirty="0">
                <a:latin typeface="Arial MT"/>
                <a:cs typeface="Arial MT"/>
              </a:rPr>
              <a:t>that </a:t>
            </a:r>
            <a:r>
              <a:rPr sz="1400" spc="10" dirty="0">
                <a:latin typeface="Arial MT"/>
                <a:cs typeface="Arial MT"/>
              </a:rPr>
              <a:t>enables </a:t>
            </a:r>
            <a:r>
              <a:rPr sz="1400" spc="5" dirty="0">
                <a:latin typeface="Arial MT"/>
                <a:cs typeface="Arial MT"/>
              </a:rPr>
              <a:t>bus </a:t>
            </a:r>
            <a:r>
              <a:rPr sz="1400" spc="10" dirty="0">
                <a:latin typeface="Arial MT"/>
                <a:cs typeface="Arial MT"/>
              </a:rPr>
              <a:t>operators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15" dirty="0">
                <a:latin typeface="Arial MT"/>
                <a:cs typeface="Arial MT"/>
              </a:rPr>
              <a:t>efficiently </a:t>
            </a:r>
            <a:r>
              <a:rPr sz="1400" dirty="0">
                <a:latin typeface="Arial MT"/>
                <a:cs typeface="Arial MT"/>
              </a:rPr>
              <a:t>manage </a:t>
            </a:r>
            <a:r>
              <a:rPr sz="1400" spc="-5" dirty="0">
                <a:latin typeface="Arial MT"/>
                <a:cs typeface="Arial MT"/>
              </a:rPr>
              <a:t>their </a:t>
            </a:r>
            <a:r>
              <a:rPr sz="1400" spc="15" dirty="0">
                <a:latin typeface="Arial MT"/>
                <a:cs typeface="Arial MT"/>
              </a:rPr>
              <a:t>services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improve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overall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operations.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727710" marR="5080" indent="-295910">
              <a:lnSpc>
                <a:spcPct val="99900"/>
              </a:lnSpc>
              <a:buFont typeface="Arial MT"/>
              <a:buChar char="•"/>
              <a:tabLst>
                <a:tab pos="727075" algn="l"/>
                <a:tab pos="727710" algn="l"/>
              </a:tabLst>
            </a:pPr>
            <a:r>
              <a:rPr sz="1400" b="1" spc="35" dirty="0">
                <a:latin typeface="Arial"/>
                <a:cs typeface="Arial"/>
              </a:rPr>
              <a:t>Lack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spc="25" dirty="0">
                <a:latin typeface="Arial"/>
                <a:cs typeface="Arial"/>
              </a:rPr>
              <a:t>of</a:t>
            </a:r>
            <a:r>
              <a:rPr sz="1400" b="1" spc="-18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Real-Time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Updates</a:t>
            </a:r>
            <a:r>
              <a:rPr sz="1400" spc="20" dirty="0">
                <a:latin typeface="Arial MT"/>
                <a:cs typeface="Arial MT"/>
              </a:rPr>
              <a:t>: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Users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may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face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challenges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obtaining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real-time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updates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bus </a:t>
            </a:r>
            <a:r>
              <a:rPr sz="1400" spc="-20" dirty="0">
                <a:latin typeface="Arial MT"/>
                <a:cs typeface="Arial MT"/>
              </a:rPr>
              <a:t>availability, </a:t>
            </a:r>
            <a:r>
              <a:rPr sz="1400" spc="20" dirty="0">
                <a:latin typeface="Arial MT"/>
                <a:cs typeface="Arial MT"/>
              </a:rPr>
              <a:t>schedules,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5" dirty="0">
                <a:latin typeface="Arial MT"/>
                <a:cs typeface="Arial MT"/>
              </a:rPr>
              <a:t>reservations, </a:t>
            </a:r>
            <a:r>
              <a:rPr sz="1400" spc="-5" dirty="0">
                <a:latin typeface="Arial MT"/>
                <a:cs typeface="Arial MT"/>
              </a:rPr>
              <a:t>resulting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10" dirty="0">
                <a:latin typeface="Arial MT"/>
                <a:cs typeface="Arial MT"/>
              </a:rPr>
              <a:t>uncertainty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inconvenience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planning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their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travel.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solution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required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provide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accurate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timely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information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users,</a:t>
            </a:r>
            <a:r>
              <a:rPr sz="1400" spc="-25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enhancing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their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experience</a:t>
            </a:r>
            <a:r>
              <a:rPr sz="1400" spc="-2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facilitating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smoothertravel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planning.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629" y="4815216"/>
            <a:ext cx="48895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-4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92" y="120586"/>
            <a:ext cx="3353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1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" y="4676775"/>
            <a:ext cx="9134475" cy="9525"/>
          </a:xfrm>
          <a:custGeom>
            <a:avLst/>
            <a:gdLst/>
            <a:ahLst/>
            <a:cxnLst/>
            <a:rect l="l" t="t" r="r" b="b"/>
            <a:pathLst>
              <a:path w="9134475" h="9525">
                <a:moveTo>
                  <a:pt x="9134094" y="0"/>
                </a:moveTo>
                <a:lnTo>
                  <a:pt x="0" y="0"/>
                </a:lnTo>
                <a:lnTo>
                  <a:pt x="0" y="9525"/>
                </a:lnTo>
                <a:lnTo>
                  <a:pt x="9134094" y="9525"/>
                </a:lnTo>
                <a:lnTo>
                  <a:pt x="9134094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262" y="1023937"/>
            <a:ext cx="5305425" cy="3362325"/>
          </a:xfrm>
          <a:custGeom>
            <a:avLst/>
            <a:gdLst/>
            <a:ahLst/>
            <a:cxnLst/>
            <a:rect l="l" t="t" r="r" b="b"/>
            <a:pathLst>
              <a:path w="5305425" h="3362325">
                <a:moveTo>
                  <a:pt x="0" y="3362325"/>
                </a:moveTo>
                <a:lnTo>
                  <a:pt x="5305425" y="3362325"/>
                </a:lnTo>
                <a:lnTo>
                  <a:pt x="5305425" y="0"/>
                </a:lnTo>
                <a:lnTo>
                  <a:pt x="0" y="0"/>
                </a:lnTo>
                <a:lnTo>
                  <a:pt x="0" y="3362325"/>
                </a:lnTo>
                <a:close/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4629" y="671766"/>
            <a:ext cx="5560695" cy="36309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5" dirty="0">
                <a:solidFill>
                  <a:srgbClr val="1F2F61"/>
                </a:solidFill>
                <a:latin typeface="Arial"/>
                <a:cs typeface="Arial"/>
              </a:rPr>
              <a:t>Project</a:t>
            </a:r>
            <a:r>
              <a:rPr sz="1550" b="1" spc="-15" dirty="0">
                <a:solidFill>
                  <a:srgbClr val="1F2F61"/>
                </a:solidFill>
                <a:latin typeface="Arial"/>
                <a:cs typeface="Arial"/>
              </a:rPr>
              <a:t> </a:t>
            </a:r>
            <a:r>
              <a:rPr sz="1550" b="1" spc="30" dirty="0">
                <a:solidFill>
                  <a:srgbClr val="1F2F61"/>
                </a:solidFill>
                <a:latin typeface="Arial"/>
                <a:cs typeface="Arial"/>
              </a:rPr>
              <a:t>Overview</a:t>
            </a:r>
            <a:endParaRPr sz="1550">
              <a:latin typeface="Arial"/>
              <a:cs typeface="Arial"/>
            </a:endParaRPr>
          </a:p>
          <a:p>
            <a:pPr marL="727710" marR="43180" indent="-286385">
              <a:lnSpc>
                <a:spcPts val="1650"/>
              </a:lnSpc>
              <a:spcBef>
                <a:spcPts val="1225"/>
              </a:spcBef>
              <a:buFont typeface="Arial MT"/>
              <a:buChar char="•"/>
              <a:tabLst>
                <a:tab pos="727075" algn="l"/>
                <a:tab pos="727710" algn="l"/>
              </a:tabLst>
            </a:pPr>
            <a:r>
              <a:rPr sz="1400" b="1" spc="35" dirty="0">
                <a:latin typeface="Arial"/>
                <a:cs typeface="Arial"/>
              </a:rPr>
              <a:t>B</a:t>
            </a:r>
            <a:r>
              <a:rPr sz="1400" b="1" spc="40" dirty="0">
                <a:latin typeface="Arial"/>
                <a:cs typeface="Arial"/>
              </a:rPr>
              <a:t>oo</a:t>
            </a:r>
            <a:r>
              <a:rPr sz="1400" b="1" spc="45" dirty="0">
                <a:latin typeface="Arial"/>
                <a:cs typeface="Arial"/>
              </a:rPr>
              <a:t>k</a:t>
            </a:r>
            <a:r>
              <a:rPr sz="1400" b="1" spc="-20" dirty="0">
                <a:latin typeface="Arial"/>
                <a:cs typeface="Arial"/>
              </a:rPr>
              <a:t>i</a:t>
            </a:r>
            <a:r>
              <a:rPr sz="1400" b="1" spc="40" dirty="0">
                <a:latin typeface="Arial"/>
                <a:cs typeface="Arial"/>
              </a:rPr>
              <a:t>n</a:t>
            </a:r>
            <a:r>
              <a:rPr sz="1400" b="1" spc="15" dirty="0">
                <a:latin typeface="Arial"/>
                <a:cs typeface="Arial"/>
              </a:rPr>
              <a:t>g</a:t>
            </a:r>
            <a:r>
              <a:rPr sz="1400" b="1" spc="-200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B</a:t>
            </a:r>
            <a:r>
              <a:rPr sz="1400" b="1" spc="40" dirty="0">
                <a:latin typeface="Arial"/>
                <a:cs typeface="Arial"/>
              </a:rPr>
              <a:t>u</a:t>
            </a:r>
            <a:r>
              <a:rPr sz="1400" b="1" spc="45" dirty="0">
                <a:latin typeface="Arial"/>
                <a:cs typeface="Arial"/>
              </a:rPr>
              <a:t>se</a:t>
            </a:r>
            <a:r>
              <a:rPr sz="1400" b="1" spc="15" dirty="0">
                <a:latin typeface="Arial"/>
                <a:cs typeface="Arial"/>
              </a:rPr>
              <a:t>s</a:t>
            </a:r>
            <a:r>
              <a:rPr sz="1400" b="1" spc="-200" dirty="0">
                <a:latin typeface="Arial"/>
                <a:cs typeface="Arial"/>
              </a:rPr>
              <a:t> </a:t>
            </a:r>
            <a:r>
              <a:rPr sz="1400" b="1" spc="180" dirty="0">
                <a:latin typeface="Arial"/>
                <a:cs typeface="Arial"/>
              </a:rPr>
              <a:t>M</a:t>
            </a:r>
            <a:r>
              <a:rPr sz="1400" b="1" spc="45" dirty="0">
                <a:latin typeface="Arial"/>
                <a:cs typeface="Arial"/>
              </a:rPr>
              <a:t>a</a:t>
            </a:r>
            <a:r>
              <a:rPr sz="1400" b="1" spc="40" dirty="0">
                <a:latin typeface="Arial"/>
                <a:cs typeface="Arial"/>
              </a:rPr>
              <a:t>d</a:t>
            </a:r>
            <a:r>
              <a:rPr sz="1400" b="1" spc="15" dirty="0">
                <a:latin typeface="Arial"/>
                <a:cs typeface="Arial"/>
              </a:rPr>
              <a:t>e</a:t>
            </a:r>
            <a:r>
              <a:rPr sz="1400" b="1" spc="-210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E</a:t>
            </a:r>
            <a:r>
              <a:rPr sz="1400" b="1" spc="45" dirty="0">
                <a:latin typeface="Arial"/>
                <a:cs typeface="Arial"/>
              </a:rPr>
              <a:t>as</a:t>
            </a:r>
            <a:r>
              <a:rPr sz="1400" b="1" spc="50" dirty="0">
                <a:latin typeface="Arial"/>
                <a:cs typeface="Arial"/>
              </a:rPr>
              <a:t>y</a:t>
            </a:r>
            <a:r>
              <a:rPr sz="1400" spc="5" dirty="0">
                <a:latin typeface="Arial MT"/>
                <a:cs typeface="Arial MT"/>
              </a:rPr>
              <a:t>: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W</a:t>
            </a:r>
            <a:r>
              <a:rPr sz="1400" spc="-30" dirty="0">
                <a:latin typeface="Arial MT"/>
                <a:cs typeface="Arial MT"/>
              </a:rPr>
              <a:t>e</a:t>
            </a:r>
            <a:r>
              <a:rPr sz="1400" spc="30" dirty="0">
                <a:latin typeface="Arial MT"/>
                <a:cs typeface="Arial MT"/>
              </a:rPr>
              <a:t>'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c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t</a:t>
            </a:r>
            <a:r>
              <a:rPr sz="1400" spc="-10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90" dirty="0">
                <a:latin typeface="Arial MT"/>
                <a:cs typeface="Arial MT"/>
              </a:rPr>
              <a:t>g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45" dirty="0">
                <a:latin typeface="Arial MT"/>
                <a:cs typeface="Arial MT"/>
              </a:rPr>
              <a:t>w</a:t>
            </a:r>
            <a:r>
              <a:rPr sz="1400" spc="45" dirty="0">
                <a:latin typeface="Arial MT"/>
                <a:cs typeface="Arial MT"/>
              </a:rPr>
              <a:t>eb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45" dirty="0">
                <a:latin typeface="Arial MT"/>
                <a:cs typeface="Arial MT"/>
              </a:rPr>
              <a:t>w</a:t>
            </a:r>
            <a:r>
              <a:rPr sz="1400" spc="-30" dirty="0">
                <a:latin typeface="Arial MT"/>
                <a:cs typeface="Arial MT"/>
              </a:rPr>
              <a:t>h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10" dirty="0">
                <a:latin typeface="Arial MT"/>
                <a:cs typeface="Arial MT"/>
              </a:rPr>
              <a:t>e  you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easily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find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book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bus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tickets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online.</a:t>
            </a:r>
            <a:r>
              <a:rPr sz="1400" spc="-15" dirty="0">
                <a:latin typeface="Arial MT"/>
                <a:cs typeface="Arial MT"/>
              </a:rPr>
              <a:t> No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more</a:t>
            </a:r>
            <a:endParaRPr sz="1400">
              <a:latin typeface="Arial MT"/>
              <a:cs typeface="Arial MT"/>
            </a:endParaRPr>
          </a:p>
          <a:p>
            <a:pPr marL="727710">
              <a:lnSpc>
                <a:spcPts val="1605"/>
              </a:lnSpc>
            </a:pPr>
            <a:r>
              <a:rPr sz="1400" spc="15" dirty="0">
                <a:latin typeface="Arial MT"/>
                <a:cs typeface="Arial MT"/>
              </a:rPr>
              <a:t>standing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long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lines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60" dirty="0">
                <a:latin typeface="Arial MT"/>
                <a:cs typeface="Arial MT"/>
              </a:rPr>
              <a:t>or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struggling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with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confusingwebsites.</a:t>
            </a:r>
            <a:endParaRPr sz="1400">
              <a:latin typeface="Arial MT"/>
              <a:cs typeface="Arial MT"/>
            </a:endParaRPr>
          </a:p>
          <a:p>
            <a:pPr marL="727710">
              <a:lnSpc>
                <a:spcPct val="100000"/>
              </a:lnSpc>
              <a:spcBef>
                <a:spcPts val="50"/>
              </a:spcBef>
            </a:pPr>
            <a:r>
              <a:rPr sz="1400" spc="70" dirty="0">
                <a:latin typeface="Arial MT"/>
                <a:cs typeface="Arial MT"/>
              </a:rPr>
              <a:t>Justa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65" dirty="0">
                <a:latin typeface="Arial MT"/>
                <a:cs typeface="Arial MT"/>
              </a:rPr>
              <a:t>fewclicks,</a:t>
            </a:r>
            <a:r>
              <a:rPr sz="1400" spc="-26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you're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80" dirty="0">
                <a:latin typeface="Arial MT"/>
                <a:cs typeface="Arial MT"/>
              </a:rPr>
              <a:t>setforyour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journey!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727710" marR="5080" indent="-286385">
              <a:lnSpc>
                <a:spcPct val="101299"/>
              </a:lnSpc>
              <a:spcBef>
                <a:spcPts val="5"/>
              </a:spcBef>
              <a:buFont typeface="Arial MT"/>
              <a:buChar char="•"/>
              <a:tabLst>
                <a:tab pos="727075" algn="l"/>
                <a:tab pos="727710" algn="l"/>
              </a:tabLst>
            </a:pPr>
            <a:r>
              <a:rPr sz="1400" b="1" spc="20" dirty="0">
                <a:latin typeface="Arial"/>
                <a:cs typeface="Arial"/>
              </a:rPr>
              <a:t>Hassle-Free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Travel</a:t>
            </a:r>
            <a:r>
              <a:rPr sz="1400" b="1" spc="-25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Planning</a:t>
            </a:r>
            <a:r>
              <a:rPr sz="1400" spc="15" dirty="0">
                <a:latin typeface="Arial MT"/>
                <a:cs typeface="Arial MT"/>
              </a:rPr>
              <a:t>:</a:t>
            </a:r>
            <a:r>
              <a:rPr sz="1400" spc="-26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Our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platformwill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let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you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check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10" dirty="0">
                <a:latin typeface="Arial MT"/>
                <a:cs typeface="Arial MT"/>
              </a:rPr>
              <a:t>k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y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t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5" dirty="0">
                <a:latin typeface="Arial MT"/>
                <a:cs typeface="Arial MT"/>
              </a:rPr>
              <a:t>,</a:t>
            </a:r>
            <a:r>
              <a:rPr sz="1400" spc="-30" dirty="0">
                <a:latin typeface="Arial MT"/>
                <a:cs typeface="Arial MT"/>
              </a:rPr>
              <a:t> an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10" dirty="0">
                <a:latin typeface="Arial MT"/>
                <a:cs typeface="Arial MT"/>
              </a:rPr>
              <a:t>y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s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15" dirty="0">
                <a:latin typeface="Arial MT"/>
                <a:cs typeface="Arial MT"/>
              </a:rPr>
              <a:t>l</a:t>
            </a:r>
            <a:r>
              <a:rPr sz="1400" spc="10" dirty="0">
                <a:latin typeface="Arial MT"/>
                <a:cs typeface="Arial MT"/>
              </a:rPr>
              <a:t>y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-15" dirty="0">
                <a:latin typeface="Arial MT"/>
                <a:cs typeface="Arial MT"/>
              </a:rPr>
              <a:t>li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5" dirty="0">
                <a:latin typeface="Arial MT"/>
                <a:cs typeface="Arial MT"/>
              </a:rPr>
              <a:t>.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S</a:t>
            </a:r>
            <a:r>
              <a:rPr sz="1400" spc="-3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y  </a:t>
            </a:r>
            <a:r>
              <a:rPr sz="1400" spc="30" dirty="0">
                <a:latin typeface="Arial MT"/>
                <a:cs typeface="Arial MT"/>
              </a:rPr>
              <a:t>goodbye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-10" dirty="0">
                <a:latin typeface="Arial MT"/>
                <a:cs typeface="Arial MT"/>
              </a:rPr>
              <a:t>last-minute </a:t>
            </a:r>
            <a:r>
              <a:rPr sz="1400" dirty="0">
                <a:latin typeface="Arial MT"/>
                <a:cs typeface="Arial MT"/>
              </a:rPr>
              <a:t>worries </a:t>
            </a:r>
            <a:r>
              <a:rPr sz="1400" spc="5" dirty="0">
                <a:latin typeface="Arial MT"/>
                <a:cs typeface="Arial MT"/>
              </a:rPr>
              <a:t>about </a:t>
            </a:r>
            <a:r>
              <a:rPr sz="1400" dirty="0">
                <a:latin typeface="Arial MT"/>
                <a:cs typeface="Arial MT"/>
              </a:rPr>
              <a:t>finding </a:t>
            </a:r>
            <a:r>
              <a:rPr sz="1400" spc="15" dirty="0">
                <a:latin typeface="Arial MT"/>
                <a:cs typeface="Arial MT"/>
              </a:rPr>
              <a:t>a seat </a:t>
            </a:r>
            <a:r>
              <a:rPr sz="1400" spc="25" dirty="0">
                <a:latin typeface="Arial MT"/>
                <a:cs typeface="Arial MT"/>
              </a:rPr>
              <a:t>or </a:t>
            </a:r>
            <a:r>
              <a:rPr sz="1400" spc="30" dirty="0">
                <a:latin typeface="Arial MT"/>
                <a:cs typeface="Arial MT"/>
              </a:rPr>
              <a:t> m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40" dirty="0">
                <a:latin typeface="Arial MT"/>
                <a:cs typeface="Arial MT"/>
              </a:rPr>
              <a:t>ss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30" dirty="0">
                <a:latin typeface="Arial MT"/>
                <a:cs typeface="Arial MT"/>
              </a:rPr>
              <a:t>n</a:t>
            </a:r>
            <a:r>
              <a:rPr sz="1400" spc="15" dirty="0">
                <a:latin typeface="Arial MT"/>
                <a:cs typeface="Arial MT"/>
              </a:rPr>
              <a:t>g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15" dirty="0">
                <a:latin typeface="Arial MT"/>
                <a:cs typeface="Arial MT"/>
              </a:rPr>
              <a:t>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y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5" dirty="0">
                <a:latin typeface="Arial MT"/>
                <a:cs typeface="Arial MT"/>
              </a:rPr>
              <a:t>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p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55" dirty="0">
                <a:latin typeface="Arial MT"/>
                <a:cs typeface="Arial MT"/>
              </a:rPr>
              <a:t>f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5" dirty="0">
                <a:latin typeface="Arial MT"/>
                <a:cs typeface="Arial MT"/>
              </a:rPr>
              <a:t>rr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15" dirty="0">
                <a:latin typeface="Arial MT"/>
                <a:cs typeface="Arial MT"/>
              </a:rPr>
              <a:t>d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b</a:t>
            </a:r>
            <a:r>
              <a:rPr sz="1400" spc="-30" dirty="0">
                <a:latin typeface="Arial MT"/>
                <a:cs typeface="Arial MT"/>
              </a:rPr>
              <a:t>u</a:t>
            </a:r>
            <a:r>
              <a:rPr sz="1400" spc="10" dirty="0">
                <a:latin typeface="Arial MT"/>
                <a:cs typeface="Arial MT"/>
              </a:rPr>
              <a:t>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– </a:t>
            </a:r>
            <a:r>
              <a:rPr sz="1400" spc="-40" dirty="0">
                <a:latin typeface="Arial MT"/>
                <a:cs typeface="Arial MT"/>
              </a:rPr>
              <a:t>w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30" dirty="0">
                <a:latin typeface="Arial MT"/>
                <a:cs typeface="Arial MT"/>
              </a:rPr>
              <a:t>'</a:t>
            </a:r>
            <a:r>
              <a:rPr sz="1400" spc="-30" dirty="0">
                <a:latin typeface="Arial MT"/>
                <a:cs typeface="Arial MT"/>
              </a:rPr>
              <a:t>v</a:t>
            </a:r>
            <a:r>
              <a:rPr sz="1400" spc="15" dirty="0">
                <a:latin typeface="Arial MT"/>
                <a:cs typeface="Arial MT"/>
              </a:rPr>
              <a:t>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45" dirty="0">
                <a:latin typeface="Arial MT"/>
                <a:cs typeface="Arial MT"/>
              </a:rPr>
              <a:t>go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y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15" dirty="0">
                <a:latin typeface="Arial MT"/>
                <a:cs typeface="Arial MT"/>
              </a:rPr>
              <a:t>u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c</a:t>
            </a:r>
            <a:r>
              <a:rPr sz="1400" spc="45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v</a:t>
            </a:r>
            <a:r>
              <a:rPr sz="1400" spc="45" dirty="0">
                <a:latin typeface="Arial MT"/>
                <a:cs typeface="Arial MT"/>
              </a:rPr>
              <a:t>e</a:t>
            </a:r>
            <a:r>
              <a:rPr sz="1400" spc="-25" dirty="0">
                <a:latin typeface="Arial MT"/>
                <a:cs typeface="Arial MT"/>
              </a:rPr>
              <a:t>r</a:t>
            </a:r>
            <a:r>
              <a:rPr sz="1400" spc="45" dirty="0">
                <a:latin typeface="Arial MT"/>
                <a:cs typeface="Arial MT"/>
              </a:rPr>
              <a:t>ed</a:t>
            </a:r>
            <a:r>
              <a:rPr sz="1400" spc="5" dirty="0">
                <a:latin typeface="Arial MT"/>
                <a:cs typeface="Arial MT"/>
              </a:rPr>
              <a:t>!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350">
              <a:latin typeface="Arial MT"/>
              <a:cs typeface="Arial MT"/>
            </a:endParaRPr>
          </a:p>
          <a:p>
            <a:pPr marL="727710" marR="41910" indent="-286385">
              <a:lnSpc>
                <a:spcPct val="101699"/>
              </a:lnSpc>
              <a:buFont typeface="Arial MT"/>
              <a:buChar char="•"/>
              <a:tabLst>
                <a:tab pos="727075" algn="l"/>
                <a:tab pos="727710" algn="l"/>
              </a:tabLst>
            </a:pPr>
            <a:r>
              <a:rPr sz="1400" b="1" spc="35" dirty="0">
                <a:latin typeface="Arial"/>
                <a:cs typeface="Arial"/>
              </a:rPr>
              <a:t>Convenientfor</a:t>
            </a:r>
            <a:r>
              <a:rPr sz="1400" b="1" spc="-190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Bus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Operators</a:t>
            </a:r>
            <a:r>
              <a:rPr sz="1400" b="1" spc="-260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Too</a:t>
            </a:r>
            <a:r>
              <a:rPr sz="1400" spc="30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Bus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operators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will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have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 </a:t>
            </a:r>
            <a:r>
              <a:rPr sz="1400" spc="15" dirty="0">
                <a:latin typeface="Arial MT"/>
                <a:cs typeface="Arial MT"/>
              </a:rPr>
              <a:t>easy </a:t>
            </a:r>
            <a:r>
              <a:rPr sz="1400" dirty="0">
                <a:latin typeface="Arial MT"/>
                <a:cs typeface="Arial MT"/>
              </a:rPr>
              <a:t>time </a:t>
            </a:r>
            <a:r>
              <a:rPr sz="1400" spc="-10" dirty="0">
                <a:latin typeface="Arial MT"/>
                <a:cs typeface="Arial MT"/>
              </a:rPr>
              <a:t>managing </a:t>
            </a:r>
            <a:r>
              <a:rPr sz="1400" spc="-5" dirty="0">
                <a:latin typeface="Arial MT"/>
                <a:cs typeface="Arial MT"/>
              </a:rPr>
              <a:t>their </a:t>
            </a:r>
            <a:r>
              <a:rPr sz="1400" spc="15" dirty="0">
                <a:latin typeface="Arial MT"/>
                <a:cs typeface="Arial MT"/>
              </a:rPr>
              <a:t>services </a:t>
            </a:r>
            <a:r>
              <a:rPr sz="1400" spc="-15" dirty="0">
                <a:latin typeface="Arial MT"/>
                <a:cs typeface="Arial MT"/>
              </a:rPr>
              <a:t>with </a:t>
            </a:r>
            <a:r>
              <a:rPr sz="1400" spc="5" dirty="0">
                <a:latin typeface="Arial MT"/>
                <a:cs typeface="Arial MT"/>
              </a:rPr>
              <a:t>our </a:t>
            </a:r>
            <a:r>
              <a:rPr sz="1400" spc="15" dirty="0">
                <a:latin typeface="Arial MT"/>
                <a:cs typeface="Arial MT"/>
              </a:rPr>
              <a:t>system. They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can </a:t>
            </a:r>
            <a:r>
              <a:rPr sz="1400" dirty="0">
                <a:latin typeface="Arial MT"/>
                <a:cs typeface="Arial MT"/>
              </a:rPr>
              <a:t>update </a:t>
            </a:r>
            <a:r>
              <a:rPr sz="1400" spc="20" dirty="0">
                <a:latin typeface="Arial MT"/>
                <a:cs typeface="Arial MT"/>
              </a:rPr>
              <a:t>schedules, </a:t>
            </a:r>
            <a:r>
              <a:rPr sz="1400" spc="-5" dirty="0">
                <a:latin typeface="Arial MT"/>
                <a:cs typeface="Arial MT"/>
              </a:rPr>
              <a:t>track </a:t>
            </a:r>
            <a:r>
              <a:rPr sz="1400" spc="15" dirty="0">
                <a:latin typeface="Arial MT"/>
                <a:cs typeface="Arial MT"/>
              </a:rPr>
              <a:t>bookings,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15" dirty="0">
                <a:latin typeface="Arial MT"/>
                <a:cs typeface="Arial MT"/>
              </a:rPr>
              <a:t>keep </a:t>
            </a:r>
            <a:r>
              <a:rPr sz="1400" spc="-10" dirty="0">
                <a:latin typeface="Arial MT"/>
                <a:cs typeface="Arial MT"/>
              </a:rPr>
              <a:t>everything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running </a:t>
            </a:r>
            <a:r>
              <a:rPr sz="1400" spc="15" dirty="0">
                <a:latin typeface="Arial MT"/>
                <a:cs typeface="Arial MT"/>
              </a:rPr>
              <a:t>smoothly, </a:t>
            </a:r>
            <a:r>
              <a:rPr sz="1400" spc="-10" dirty="0">
                <a:latin typeface="Arial MT"/>
                <a:cs typeface="Arial MT"/>
              </a:rPr>
              <a:t>making </a:t>
            </a:r>
            <a:r>
              <a:rPr sz="1400" spc="5" dirty="0">
                <a:latin typeface="Arial MT"/>
                <a:cs typeface="Arial MT"/>
              </a:rPr>
              <a:t>travel </a:t>
            </a:r>
            <a:r>
              <a:rPr sz="1400" spc="30" dirty="0">
                <a:latin typeface="Arial MT"/>
                <a:cs typeface="Arial MT"/>
              </a:rPr>
              <a:t>hassle-free foreveryone 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involved.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6925" y="1019175"/>
            <a:ext cx="3133725" cy="33623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4629" y="4815216"/>
            <a:ext cx="48895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-4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92" y="120586"/>
            <a:ext cx="3353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1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8662" y="1109662"/>
            <a:ext cx="8143875" cy="3324225"/>
          </a:xfrm>
          <a:custGeom>
            <a:avLst/>
            <a:gdLst/>
            <a:ahLst/>
            <a:cxnLst/>
            <a:rect l="l" t="t" r="r" b="b"/>
            <a:pathLst>
              <a:path w="8143875" h="3324225">
                <a:moveTo>
                  <a:pt x="0" y="3324225"/>
                </a:moveTo>
                <a:lnTo>
                  <a:pt x="8143875" y="3324225"/>
                </a:lnTo>
                <a:lnTo>
                  <a:pt x="8143875" y="0"/>
                </a:lnTo>
                <a:lnTo>
                  <a:pt x="0" y="0"/>
                </a:lnTo>
                <a:lnTo>
                  <a:pt x="0" y="3324225"/>
                </a:lnTo>
                <a:close/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009" y="632865"/>
            <a:ext cx="8429625" cy="375539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550" b="1" spc="20" dirty="0">
                <a:solidFill>
                  <a:srgbClr val="1F2F61"/>
                </a:solidFill>
                <a:latin typeface="Arial"/>
                <a:cs typeface="Arial"/>
              </a:rPr>
              <a:t>Proposed</a:t>
            </a:r>
            <a:r>
              <a:rPr sz="1550" b="1" spc="-65" dirty="0">
                <a:solidFill>
                  <a:srgbClr val="1F2F61"/>
                </a:solidFill>
                <a:latin typeface="Arial"/>
                <a:cs typeface="Arial"/>
              </a:rPr>
              <a:t> </a:t>
            </a:r>
            <a:r>
              <a:rPr sz="1550" b="1" spc="-5" dirty="0">
                <a:solidFill>
                  <a:srgbClr val="1F2F61"/>
                </a:solidFill>
                <a:latin typeface="Arial"/>
                <a:cs typeface="Arial"/>
              </a:rPr>
              <a:t>Solution</a:t>
            </a:r>
            <a:endParaRPr sz="1550">
              <a:latin typeface="Arial"/>
              <a:cs typeface="Arial"/>
            </a:endParaRPr>
          </a:p>
          <a:p>
            <a:pPr marL="889635" marR="422909" indent="-286385" algn="just">
              <a:lnSpc>
                <a:spcPct val="100699"/>
              </a:lnSpc>
              <a:spcBef>
                <a:spcPts val="910"/>
              </a:spcBef>
              <a:buChar char="•"/>
              <a:tabLst>
                <a:tab pos="890269" algn="l"/>
              </a:tabLst>
            </a:pPr>
            <a:r>
              <a:rPr sz="1400" dirty="0">
                <a:latin typeface="Arial MT"/>
                <a:cs typeface="Arial MT"/>
              </a:rPr>
              <a:t>Our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Project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provides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solution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problems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Bus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Ticket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Booking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in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simplified</a:t>
            </a:r>
            <a:r>
              <a:rPr sz="1400" spc="-40" dirty="0">
                <a:latin typeface="Arial MT"/>
                <a:cs typeface="Arial MT"/>
              </a:rPr>
              <a:t> 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efficient </a:t>
            </a:r>
            <a:r>
              <a:rPr sz="1400" spc="-20" dirty="0">
                <a:latin typeface="Arial MT"/>
                <a:cs typeface="Arial MT"/>
              </a:rPr>
              <a:t>way </a:t>
            </a:r>
            <a:r>
              <a:rPr sz="1400" spc="5" dirty="0">
                <a:latin typeface="Arial MT"/>
                <a:cs typeface="Arial MT"/>
              </a:rPr>
              <a:t>. Our </a:t>
            </a:r>
            <a:r>
              <a:rPr sz="1400" spc="15" dirty="0">
                <a:latin typeface="Arial MT"/>
                <a:cs typeface="Arial MT"/>
              </a:rPr>
              <a:t>websitet </a:t>
            </a:r>
            <a:r>
              <a:rPr sz="1400" spc="-5" dirty="0">
                <a:latin typeface="Arial MT"/>
                <a:cs typeface="Arial MT"/>
              </a:rPr>
              <a:t>contains </a:t>
            </a:r>
            <a:r>
              <a:rPr sz="1400" spc="-4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following </a:t>
            </a:r>
            <a:r>
              <a:rPr sz="1400" spc="5" dirty="0">
                <a:latin typeface="Arial MT"/>
                <a:cs typeface="Arial MT"/>
              </a:rPr>
              <a:t>features </a:t>
            </a:r>
            <a:r>
              <a:rPr sz="1400" spc="-20" dirty="0">
                <a:latin typeface="Arial MT"/>
                <a:cs typeface="Arial MT"/>
              </a:rPr>
              <a:t>that will </a:t>
            </a:r>
            <a:r>
              <a:rPr sz="1400" spc="-5" dirty="0">
                <a:latin typeface="Arial MT"/>
                <a:cs typeface="Arial MT"/>
              </a:rPr>
              <a:t>make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spc="5" dirty="0">
                <a:latin typeface="Arial MT"/>
                <a:cs typeface="Arial MT"/>
              </a:rPr>
              <a:t>Bus </a:t>
            </a:r>
            <a:r>
              <a:rPr sz="1400" spc="-5" dirty="0">
                <a:latin typeface="Arial MT"/>
                <a:cs typeface="Arial MT"/>
              </a:rPr>
              <a:t>Booking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process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very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easier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 marL="889635" marR="99695" indent="-286385" algn="just">
              <a:lnSpc>
                <a:spcPct val="100699"/>
              </a:lnSpc>
              <a:buFont typeface="Arial MT"/>
              <a:buChar char="•"/>
              <a:tabLst>
                <a:tab pos="890269" algn="l"/>
              </a:tabLst>
            </a:pPr>
            <a:r>
              <a:rPr sz="1400" b="1" spc="20" dirty="0">
                <a:latin typeface="Arial"/>
                <a:cs typeface="Arial"/>
              </a:rPr>
              <a:t>User-Friendly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Interface</a:t>
            </a:r>
            <a:r>
              <a:rPr sz="1400" spc="20" dirty="0">
                <a:latin typeface="Arial MT"/>
                <a:cs typeface="Arial MT"/>
              </a:rPr>
              <a:t>: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Develop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clean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intuitive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user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interface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website,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allowing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easily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search</a:t>
            </a:r>
            <a:r>
              <a:rPr sz="1400" spc="-14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bus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routes,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view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available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schedules,</a:t>
            </a:r>
            <a:r>
              <a:rPr sz="1400" spc="-2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select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seats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based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their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preferences.</a:t>
            </a:r>
            <a:r>
              <a:rPr sz="1400" spc="-2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interface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should</a:t>
            </a:r>
            <a:r>
              <a:rPr sz="1400" spc="-14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be</a:t>
            </a:r>
            <a:r>
              <a:rPr sz="1400" spc="-1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responsive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accessible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across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differentdevices.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889635" marR="5080" indent="-286385" algn="just">
              <a:lnSpc>
                <a:spcPct val="102899"/>
              </a:lnSpc>
              <a:buFont typeface="Arial MT"/>
              <a:buChar char="•"/>
              <a:tabLst>
                <a:tab pos="890269" algn="l"/>
              </a:tabLst>
            </a:pPr>
            <a:r>
              <a:rPr sz="1400" b="1" spc="20" dirty="0">
                <a:latin typeface="Arial"/>
                <a:cs typeface="Arial"/>
              </a:rPr>
              <a:t>Comprehensive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Bus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Database</a:t>
            </a:r>
            <a:r>
              <a:rPr sz="1400" spc="20" dirty="0">
                <a:latin typeface="Arial MT"/>
                <a:cs typeface="Arial MT"/>
              </a:rPr>
              <a:t>: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Create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comprehensive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database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store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information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about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buses,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routes,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schedules,</a:t>
            </a:r>
            <a:r>
              <a:rPr sz="1400" spc="-26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seat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availability,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pricing.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database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will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serve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backbone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system,</a:t>
            </a:r>
            <a:r>
              <a:rPr sz="1400" spc="-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enabling</a:t>
            </a:r>
            <a:r>
              <a:rPr sz="1400" spc="-14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efficientretrieval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management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 marL="889635" marR="147955" indent="-286385" algn="just">
              <a:lnSpc>
                <a:spcPct val="100699"/>
              </a:lnSpc>
              <a:buFont typeface="Arial MT"/>
              <a:buChar char="•"/>
              <a:tabLst>
                <a:tab pos="890269" algn="l"/>
              </a:tabLst>
            </a:pPr>
            <a:r>
              <a:rPr sz="1400" b="1" spc="10" dirty="0">
                <a:latin typeface="Arial"/>
                <a:cs typeface="Arial"/>
              </a:rPr>
              <a:t>User </a:t>
            </a:r>
            <a:r>
              <a:rPr sz="1400" b="1" dirty="0">
                <a:latin typeface="Arial"/>
                <a:cs typeface="Arial"/>
              </a:rPr>
              <a:t>Authentication </a:t>
            </a:r>
            <a:r>
              <a:rPr sz="1400" b="1" spc="10" dirty="0">
                <a:latin typeface="Arial"/>
                <a:cs typeface="Arial"/>
              </a:rPr>
              <a:t>and Profiles</a:t>
            </a:r>
            <a:r>
              <a:rPr sz="1400" spc="10" dirty="0">
                <a:latin typeface="Arial MT"/>
                <a:cs typeface="Arial MT"/>
              </a:rPr>
              <a:t>: </a:t>
            </a:r>
            <a:r>
              <a:rPr sz="1400" spc="5" dirty="0">
                <a:latin typeface="Arial MT"/>
                <a:cs typeface="Arial MT"/>
              </a:rPr>
              <a:t>Implement </a:t>
            </a:r>
            <a:r>
              <a:rPr sz="1400" spc="15" dirty="0">
                <a:latin typeface="Arial MT"/>
                <a:cs typeface="Arial MT"/>
              </a:rPr>
              <a:t>a user </a:t>
            </a:r>
            <a:r>
              <a:rPr sz="1400" spc="-10" dirty="0">
                <a:latin typeface="Arial MT"/>
                <a:cs typeface="Arial MT"/>
              </a:rPr>
              <a:t>authentication </a:t>
            </a:r>
            <a:r>
              <a:rPr sz="1400" spc="20" dirty="0">
                <a:latin typeface="Arial MT"/>
                <a:cs typeface="Arial MT"/>
              </a:rPr>
              <a:t>system </a:t>
            </a:r>
            <a:r>
              <a:rPr sz="1400" dirty="0">
                <a:latin typeface="Arial MT"/>
                <a:cs typeface="Arial MT"/>
              </a:rPr>
              <a:t>to allow </a:t>
            </a:r>
            <a:r>
              <a:rPr sz="1400" spc="5" dirty="0">
                <a:latin typeface="Arial MT"/>
                <a:cs typeface="Arial MT"/>
              </a:rPr>
              <a:t>users </a:t>
            </a:r>
            <a:r>
              <a:rPr sz="1400" spc="-90" dirty="0">
                <a:latin typeface="Arial MT"/>
                <a:cs typeface="Arial MT"/>
              </a:rPr>
              <a:t>to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create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accounts,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log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securely,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manage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their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profiles.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Users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should</a:t>
            </a:r>
            <a:r>
              <a:rPr sz="1400" spc="30" dirty="0">
                <a:latin typeface="Arial MT"/>
                <a:cs typeface="Arial MT"/>
              </a:rPr>
              <a:t> be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able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view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their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booking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history,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update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personal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information,</a:t>
            </a:r>
            <a:r>
              <a:rPr sz="1400" spc="-2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manage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preferences.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25" y="4676775"/>
            <a:ext cx="9134475" cy="9525"/>
          </a:xfrm>
          <a:custGeom>
            <a:avLst/>
            <a:gdLst/>
            <a:ahLst/>
            <a:cxnLst/>
            <a:rect l="l" t="t" r="r" b="b"/>
            <a:pathLst>
              <a:path w="9134475" h="9525">
                <a:moveTo>
                  <a:pt x="9134094" y="0"/>
                </a:moveTo>
                <a:lnTo>
                  <a:pt x="0" y="0"/>
                </a:lnTo>
                <a:lnTo>
                  <a:pt x="0" y="9525"/>
                </a:lnTo>
                <a:lnTo>
                  <a:pt x="9134094" y="9525"/>
                </a:lnTo>
                <a:lnTo>
                  <a:pt x="9134094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4629" y="4815216"/>
            <a:ext cx="48895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-4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92" y="120586"/>
            <a:ext cx="3353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1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25" y="695325"/>
            <a:ext cx="9134475" cy="3990975"/>
            <a:chOff x="9525" y="695325"/>
            <a:chExt cx="9134475" cy="3990975"/>
          </a:xfrm>
        </p:grpSpPr>
        <p:sp>
          <p:nvSpPr>
            <p:cNvPr id="4" name="object 4"/>
            <p:cNvSpPr/>
            <p:nvPr/>
          </p:nvSpPr>
          <p:spPr>
            <a:xfrm>
              <a:off x="9525" y="4676775"/>
              <a:ext cx="9134475" cy="9525"/>
            </a:xfrm>
            <a:custGeom>
              <a:avLst/>
              <a:gdLst/>
              <a:ahLst/>
              <a:cxnLst/>
              <a:rect l="l" t="t" r="r" b="b"/>
              <a:pathLst>
                <a:path w="9134475" h="9525">
                  <a:moveTo>
                    <a:pt x="9134094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34094" y="9525"/>
                  </a:lnTo>
                  <a:lnTo>
                    <a:pt x="9134094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0512" y="700087"/>
              <a:ext cx="8191500" cy="3971925"/>
            </a:xfrm>
            <a:custGeom>
              <a:avLst/>
              <a:gdLst/>
              <a:ahLst/>
              <a:cxnLst/>
              <a:rect l="l" t="t" r="r" b="b"/>
              <a:pathLst>
                <a:path w="8191500" h="3971925">
                  <a:moveTo>
                    <a:pt x="0" y="3971925"/>
                  </a:moveTo>
                  <a:lnTo>
                    <a:pt x="8191500" y="3971925"/>
                  </a:lnTo>
                  <a:lnTo>
                    <a:pt x="8191500" y="0"/>
                  </a:lnTo>
                  <a:lnTo>
                    <a:pt x="0" y="0"/>
                  </a:lnTo>
                  <a:lnTo>
                    <a:pt x="0" y="3971925"/>
                  </a:lnTo>
                  <a:close/>
                </a:path>
              </a:pathLst>
            </a:custGeom>
            <a:ln w="9525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4172" y="703262"/>
            <a:ext cx="7811770" cy="349757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8450" marR="168275" indent="-286385">
              <a:lnSpc>
                <a:spcPct val="103000"/>
              </a:lnSpc>
              <a:spcBef>
                <a:spcPts val="7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b="1" spc="30" dirty="0">
                <a:latin typeface="Arial"/>
                <a:cs typeface="Arial"/>
              </a:rPr>
              <a:t>Bus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spc="35" dirty="0">
                <a:latin typeface="Arial"/>
                <a:cs typeface="Arial"/>
              </a:rPr>
              <a:t>Management</a:t>
            </a:r>
            <a:r>
              <a:rPr sz="1400" b="1" spc="-26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Dashboard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26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Providebus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operators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dedicated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dashboard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manage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their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services.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dashboard</a:t>
            </a:r>
            <a:r>
              <a:rPr sz="1400" spc="-1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will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allow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operators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add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new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buses,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update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routes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endParaRPr sz="1400">
              <a:latin typeface="Arial MT"/>
              <a:cs typeface="Arial MT"/>
            </a:endParaRPr>
          </a:p>
          <a:p>
            <a:pPr marL="298450">
              <a:lnSpc>
                <a:spcPts val="1655"/>
              </a:lnSpc>
            </a:pPr>
            <a:r>
              <a:rPr sz="1400" spc="35" dirty="0">
                <a:latin typeface="Arial MT"/>
                <a:cs typeface="Arial MT"/>
              </a:rPr>
              <a:t>schedules,</a:t>
            </a:r>
            <a:r>
              <a:rPr sz="1400" spc="-26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manage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seat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availability,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track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bookings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real-time.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Arial MT"/>
              <a:cs typeface="Arial MT"/>
            </a:endParaRPr>
          </a:p>
          <a:p>
            <a:pPr marL="298450" marR="41275" indent="-286385">
              <a:lnSpc>
                <a:spcPct val="100699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b="1" spc="25" dirty="0">
                <a:latin typeface="Arial"/>
                <a:cs typeface="Arial"/>
              </a:rPr>
              <a:t>Dynamic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Seat</a:t>
            </a:r>
            <a:r>
              <a:rPr sz="1400" b="1" spc="-180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Selection</a:t>
            </a:r>
            <a:r>
              <a:rPr sz="1400" spc="20" dirty="0">
                <a:latin typeface="Arial MT"/>
                <a:cs typeface="Arial MT"/>
              </a:rPr>
              <a:t>:</a:t>
            </a:r>
            <a:r>
              <a:rPr sz="1400" spc="-26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Implementa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dynamic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selectionfeature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allows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view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30" dirty="0">
                <a:latin typeface="Arial MT"/>
                <a:cs typeface="Arial MT"/>
              </a:rPr>
              <a:t>select </a:t>
            </a:r>
            <a:r>
              <a:rPr sz="1400" spc="-15" dirty="0">
                <a:latin typeface="Arial MT"/>
                <a:cs typeface="Arial MT"/>
              </a:rPr>
              <a:t>available </a:t>
            </a:r>
            <a:r>
              <a:rPr sz="1400" spc="10" dirty="0">
                <a:latin typeface="Arial MT"/>
                <a:cs typeface="Arial MT"/>
              </a:rPr>
              <a:t>seats </a:t>
            </a:r>
            <a:r>
              <a:rPr sz="1400" spc="30" dirty="0">
                <a:latin typeface="Arial MT"/>
                <a:cs typeface="Arial MT"/>
              </a:rPr>
              <a:t>on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15" dirty="0">
                <a:latin typeface="Arial MT"/>
                <a:cs typeface="Arial MT"/>
              </a:rPr>
              <a:t>bus. </a:t>
            </a:r>
            <a:r>
              <a:rPr sz="1400" spc="5" dirty="0">
                <a:latin typeface="Arial MT"/>
                <a:cs typeface="Arial MT"/>
              </a:rPr>
              <a:t>Users should </a:t>
            </a:r>
            <a:r>
              <a:rPr sz="1400" spc="30" dirty="0">
                <a:latin typeface="Arial MT"/>
                <a:cs typeface="Arial MT"/>
              </a:rPr>
              <a:t>be </a:t>
            </a:r>
            <a:r>
              <a:rPr sz="1400" spc="5" dirty="0">
                <a:latin typeface="Arial MT"/>
                <a:cs typeface="Arial MT"/>
              </a:rPr>
              <a:t>able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35" dirty="0">
                <a:latin typeface="Arial MT"/>
                <a:cs typeface="Arial MT"/>
              </a:rPr>
              <a:t>see </a:t>
            </a:r>
            <a:r>
              <a:rPr sz="1400" spc="-5" dirty="0">
                <a:latin typeface="Arial MT"/>
                <a:cs typeface="Arial MT"/>
              </a:rPr>
              <a:t>which </a:t>
            </a:r>
            <a:r>
              <a:rPr sz="1400" spc="10" dirty="0">
                <a:latin typeface="Arial MT"/>
                <a:cs typeface="Arial MT"/>
              </a:rPr>
              <a:t>seats </a:t>
            </a:r>
            <a:r>
              <a:rPr sz="1400" spc="-15" dirty="0">
                <a:latin typeface="Arial MT"/>
                <a:cs typeface="Arial MT"/>
              </a:rPr>
              <a:t>are </a:t>
            </a:r>
            <a:r>
              <a:rPr sz="1400" dirty="0">
                <a:latin typeface="Arial MT"/>
                <a:cs typeface="Arial MT"/>
              </a:rPr>
              <a:t>already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booked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choose</a:t>
            </a:r>
            <a:r>
              <a:rPr sz="1400" spc="-2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their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preferred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seating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arrangement.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298450" marR="5080" indent="-286385">
              <a:lnSpc>
                <a:spcPct val="102899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b="1" spc="15" dirty="0">
                <a:latin typeface="Arial"/>
                <a:cs typeface="Arial"/>
              </a:rPr>
              <a:t>Real-Time</a:t>
            </a:r>
            <a:r>
              <a:rPr sz="1400" b="1" spc="-20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Availability</a:t>
            </a:r>
            <a:r>
              <a:rPr sz="1400" b="1" spc="-190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Updates</a:t>
            </a:r>
            <a:r>
              <a:rPr sz="1400" spc="20" dirty="0">
                <a:latin typeface="Arial MT"/>
                <a:cs typeface="Arial MT"/>
              </a:rPr>
              <a:t>:</a:t>
            </a:r>
            <a:r>
              <a:rPr sz="1400" spc="-2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Ensure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seat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availability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information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updated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real-time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spc="10" dirty="0">
                <a:latin typeface="Arial MT"/>
                <a:cs typeface="Arial MT"/>
              </a:rPr>
              <a:t>provide users </a:t>
            </a:r>
            <a:r>
              <a:rPr sz="1400" spc="-15" dirty="0">
                <a:latin typeface="Arial MT"/>
                <a:cs typeface="Arial MT"/>
              </a:rPr>
              <a:t>with </a:t>
            </a:r>
            <a:r>
              <a:rPr sz="1400" spc="-5" dirty="0">
                <a:latin typeface="Arial MT"/>
                <a:cs typeface="Arial MT"/>
              </a:rPr>
              <a:t>accurate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up-to-date information. This </a:t>
            </a:r>
            <a:r>
              <a:rPr sz="1400" spc="-15" dirty="0">
                <a:latin typeface="Arial MT"/>
                <a:cs typeface="Arial MT"/>
              </a:rPr>
              <a:t>will </a:t>
            </a:r>
            <a:r>
              <a:rPr sz="1400" spc="5" dirty="0">
                <a:latin typeface="Arial MT"/>
                <a:cs typeface="Arial MT"/>
              </a:rPr>
              <a:t>prevent </a:t>
            </a:r>
            <a:r>
              <a:rPr sz="1400" spc="10" dirty="0">
                <a:latin typeface="Arial MT"/>
                <a:cs typeface="Arial MT"/>
              </a:rPr>
              <a:t>overbooking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reduce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likelihood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conflicts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during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reservation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process.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298450" marR="54610" indent="-286385">
              <a:lnSpc>
                <a:spcPct val="999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b="1" spc="35" dirty="0">
                <a:latin typeface="Arial"/>
                <a:cs typeface="Arial"/>
              </a:rPr>
              <a:t>Secure Payment </a:t>
            </a:r>
            <a:r>
              <a:rPr sz="1400" b="1" spc="20" dirty="0">
                <a:latin typeface="Arial"/>
                <a:cs typeface="Arial"/>
              </a:rPr>
              <a:t>Integration</a:t>
            </a:r>
            <a:r>
              <a:rPr sz="1400" spc="20" dirty="0">
                <a:latin typeface="Arial MT"/>
                <a:cs typeface="Arial MT"/>
              </a:rPr>
              <a:t>: </a:t>
            </a:r>
            <a:r>
              <a:rPr sz="1400" spc="5" dirty="0">
                <a:latin typeface="Arial MT"/>
                <a:cs typeface="Arial MT"/>
              </a:rPr>
              <a:t>Integrate </a:t>
            </a:r>
            <a:r>
              <a:rPr sz="1400" spc="15" dirty="0">
                <a:latin typeface="Arial MT"/>
                <a:cs typeface="Arial MT"/>
              </a:rPr>
              <a:t>a secure </a:t>
            </a:r>
            <a:r>
              <a:rPr sz="1400" spc="5" dirty="0">
                <a:latin typeface="Arial MT"/>
                <a:cs typeface="Arial MT"/>
              </a:rPr>
              <a:t>payment </a:t>
            </a:r>
            <a:r>
              <a:rPr sz="1400" spc="-5" dirty="0">
                <a:latin typeface="Arial MT"/>
                <a:cs typeface="Arial MT"/>
              </a:rPr>
              <a:t>gateway to facilitate online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transactions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bus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reservations.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Users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should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be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able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pay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various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payment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methods,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such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credit/debit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cards,</a:t>
            </a:r>
            <a:r>
              <a:rPr sz="1400" spc="-26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mobile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wallets,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or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net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banking,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20" dirty="0">
                <a:latin typeface="Arial MT"/>
                <a:cs typeface="Arial MT"/>
              </a:rPr>
              <a:t> confidence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security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their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personal</a:t>
            </a:r>
            <a:r>
              <a:rPr sz="1400" spc="-2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financial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information.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629" y="4815216"/>
            <a:ext cx="48895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-4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592" y="120586"/>
            <a:ext cx="3353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1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" y="4676775"/>
            <a:ext cx="9134475" cy="9525"/>
          </a:xfrm>
          <a:custGeom>
            <a:avLst/>
            <a:gdLst/>
            <a:ahLst/>
            <a:cxnLst/>
            <a:rect l="l" t="t" r="r" b="b"/>
            <a:pathLst>
              <a:path w="9134475" h="9525">
                <a:moveTo>
                  <a:pt x="9134094" y="0"/>
                </a:moveTo>
                <a:lnTo>
                  <a:pt x="0" y="0"/>
                </a:lnTo>
                <a:lnTo>
                  <a:pt x="0" y="9525"/>
                </a:lnTo>
                <a:lnTo>
                  <a:pt x="9134094" y="9525"/>
                </a:lnTo>
                <a:lnTo>
                  <a:pt x="9134094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1962" y="814387"/>
            <a:ext cx="7429500" cy="3533775"/>
          </a:xfrm>
          <a:custGeom>
            <a:avLst/>
            <a:gdLst/>
            <a:ahLst/>
            <a:cxnLst/>
            <a:rect l="l" t="t" r="r" b="b"/>
            <a:pathLst>
              <a:path w="7429500" h="3533775">
                <a:moveTo>
                  <a:pt x="0" y="3533775"/>
                </a:moveTo>
                <a:lnTo>
                  <a:pt x="7429500" y="3533775"/>
                </a:lnTo>
                <a:lnTo>
                  <a:pt x="7429500" y="0"/>
                </a:lnTo>
                <a:lnTo>
                  <a:pt x="0" y="0"/>
                </a:lnTo>
                <a:lnTo>
                  <a:pt x="0" y="3533775"/>
                </a:lnTo>
                <a:close/>
              </a:path>
            </a:pathLst>
          </a:custGeom>
          <a:ln w="9525">
            <a:solidFill>
              <a:srgbClr val="FFAB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4034" y="829373"/>
            <a:ext cx="7201534" cy="3487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8450" marR="101600" indent="-286385">
              <a:lnSpc>
                <a:spcPct val="99900"/>
              </a:lnSpc>
              <a:spcBef>
                <a:spcPts val="130"/>
              </a:spcBef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b="1" spc="15" dirty="0">
                <a:latin typeface="Arial"/>
                <a:cs typeface="Arial"/>
              </a:rPr>
              <a:t>Email</a:t>
            </a:r>
            <a:r>
              <a:rPr sz="1400" b="1" spc="-180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Notifications</a:t>
            </a:r>
            <a:r>
              <a:rPr sz="1400" spc="10" dirty="0">
                <a:latin typeface="Arial MT"/>
                <a:cs typeface="Arial MT"/>
              </a:rPr>
              <a:t>: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Set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up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automated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email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notifications</a:t>
            </a:r>
            <a:r>
              <a:rPr sz="1400" spc="-1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confirm</a:t>
            </a:r>
            <a:r>
              <a:rPr sz="1400" spc="-15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bookings,</a:t>
            </a:r>
            <a:r>
              <a:rPr sz="1400" spc="-26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provide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booking </a:t>
            </a:r>
            <a:r>
              <a:rPr sz="1400" spc="5" dirty="0">
                <a:latin typeface="Arial MT"/>
                <a:cs typeface="Arial MT"/>
              </a:rPr>
              <a:t>details,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15" dirty="0">
                <a:latin typeface="Arial MT"/>
                <a:cs typeface="Arial MT"/>
              </a:rPr>
              <a:t>send </a:t>
            </a:r>
            <a:r>
              <a:rPr sz="1400" spc="10" dirty="0">
                <a:latin typeface="Arial MT"/>
                <a:cs typeface="Arial MT"/>
              </a:rPr>
              <a:t>reminders </a:t>
            </a:r>
            <a:r>
              <a:rPr sz="1400" spc="5" dirty="0">
                <a:latin typeface="Arial MT"/>
                <a:cs typeface="Arial MT"/>
              </a:rPr>
              <a:t>about </a:t>
            </a:r>
            <a:r>
              <a:rPr sz="1400" spc="10" dirty="0">
                <a:latin typeface="Arial MT"/>
                <a:cs typeface="Arial MT"/>
              </a:rPr>
              <a:t>upcoming </a:t>
            </a:r>
            <a:r>
              <a:rPr sz="1400" spc="5" dirty="0">
                <a:latin typeface="Arial MT"/>
                <a:cs typeface="Arial MT"/>
              </a:rPr>
              <a:t>trips. </a:t>
            </a:r>
            <a:r>
              <a:rPr sz="1400" spc="20" dirty="0">
                <a:latin typeface="Arial MT"/>
                <a:cs typeface="Arial MT"/>
              </a:rPr>
              <a:t>These </a:t>
            </a:r>
            <a:r>
              <a:rPr sz="1400" dirty="0">
                <a:latin typeface="Arial MT"/>
                <a:cs typeface="Arial MT"/>
              </a:rPr>
              <a:t>notifications </a:t>
            </a:r>
            <a:r>
              <a:rPr sz="1400" spc="-20" dirty="0">
                <a:latin typeface="Arial MT"/>
                <a:cs typeface="Arial MT"/>
              </a:rPr>
              <a:t>will 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enhance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15" dirty="0">
                <a:latin typeface="Arial MT"/>
                <a:cs typeface="Arial MT"/>
              </a:rPr>
              <a:t>user experience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15" dirty="0">
                <a:latin typeface="Arial MT"/>
                <a:cs typeface="Arial MT"/>
              </a:rPr>
              <a:t>keep </a:t>
            </a:r>
            <a:r>
              <a:rPr sz="1400" spc="10" dirty="0">
                <a:latin typeface="Arial MT"/>
                <a:cs typeface="Arial MT"/>
              </a:rPr>
              <a:t>users </a:t>
            </a:r>
            <a:r>
              <a:rPr sz="1400" spc="15" dirty="0">
                <a:latin typeface="Arial MT"/>
                <a:cs typeface="Arial MT"/>
              </a:rPr>
              <a:t>informed </a:t>
            </a:r>
            <a:r>
              <a:rPr sz="1400" spc="-5" dirty="0">
                <a:latin typeface="Arial MT"/>
                <a:cs typeface="Arial MT"/>
              </a:rPr>
              <a:t>throughout </a:t>
            </a:r>
            <a:r>
              <a:rPr sz="1400" spc="-15" dirty="0">
                <a:latin typeface="Arial MT"/>
                <a:cs typeface="Arial MT"/>
              </a:rPr>
              <a:t>the </a:t>
            </a:r>
            <a:r>
              <a:rPr sz="1400" spc="5" dirty="0">
                <a:latin typeface="Arial MT"/>
                <a:cs typeface="Arial MT"/>
              </a:rPr>
              <a:t>reservation 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process.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298450" marR="15875" indent="-286385">
              <a:lnSpc>
                <a:spcPct val="100699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b="1" spc="40" dirty="0">
                <a:latin typeface="Arial"/>
                <a:cs typeface="Arial"/>
              </a:rPr>
              <a:t>Feedback</a:t>
            </a:r>
            <a:r>
              <a:rPr sz="1400" b="1" spc="-18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and</a:t>
            </a:r>
            <a:r>
              <a:rPr sz="1400" b="1" spc="-200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Support</a:t>
            </a:r>
            <a:r>
              <a:rPr sz="1400" spc="20" dirty="0">
                <a:latin typeface="Arial MT"/>
                <a:cs typeface="Arial MT"/>
              </a:rPr>
              <a:t>:</a:t>
            </a:r>
            <a:r>
              <a:rPr sz="1400" spc="-2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Include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features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for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providefeedbackon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their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booking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experience </a:t>
            </a:r>
            <a:r>
              <a:rPr sz="1400" spc="-20" dirty="0">
                <a:latin typeface="Arial MT"/>
                <a:cs typeface="Arial MT"/>
              </a:rPr>
              <a:t>and </a:t>
            </a:r>
            <a:r>
              <a:rPr sz="1400" spc="35" dirty="0">
                <a:latin typeface="Arial MT"/>
                <a:cs typeface="Arial MT"/>
              </a:rPr>
              <a:t>seek </a:t>
            </a:r>
            <a:r>
              <a:rPr sz="1400" spc="20" dirty="0">
                <a:latin typeface="Arial MT"/>
                <a:cs typeface="Arial MT"/>
              </a:rPr>
              <a:t>support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15" dirty="0">
                <a:latin typeface="Arial MT"/>
                <a:cs typeface="Arial MT"/>
              </a:rPr>
              <a:t>case </a:t>
            </a:r>
            <a:r>
              <a:rPr sz="1400" spc="25" dirty="0">
                <a:latin typeface="Arial MT"/>
                <a:cs typeface="Arial MT"/>
              </a:rPr>
              <a:t>of </a:t>
            </a:r>
            <a:r>
              <a:rPr sz="1400" spc="-20" dirty="0">
                <a:latin typeface="Arial MT"/>
                <a:cs typeface="Arial MT"/>
              </a:rPr>
              <a:t>any </a:t>
            </a:r>
            <a:r>
              <a:rPr sz="1400" spc="15" dirty="0">
                <a:latin typeface="Arial MT"/>
                <a:cs typeface="Arial MT"/>
              </a:rPr>
              <a:t>issues </a:t>
            </a:r>
            <a:r>
              <a:rPr sz="1400" spc="25" dirty="0">
                <a:latin typeface="Arial MT"/>
                <a:cs typeface="Arial MT"/>
              </a:rPr>
              <a:t>or </a:t>
            </a:r>
            <a:r>
              <a:rPr sz="1400" spc="15" dirty="0">
                <a:latin typeface="Arial MT"/>
                <a:cs typeface="Arial MT"/>
              </a:rPr>
              <a:t>concerns. </a:t>
            </a:r>
            <a:r>
              <a:rPr sz="1400" spc="5" dirty="0">
                <a:latin typeface="Arial MT"/>
                <a:cs typeface="Arial MT"/>
              </a:rPr>
              <a:t>This </a:t>
            </a:r>
            <a:r>
              <a:rPr sz="1400" spc="-15" dirty="0">
                <a:latin typeface="Arial MT"/>
                <a:cs typeface="Arial MT"/>
              </a:rPr>
              <a:t>will </a:t>
            </a:r>
            <a:r>
              <a:rPr sz="1400" dirty="0">
                <a:latin typeface="Arial MT"/>
                <a:cs typeface="Arial MT"/>
              </a:rPr>
              <a:t>help in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continuously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improving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platform</a:t>
            </a:r>
            <a:r>
              <a:rPr sz="1400" spc="-1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addressing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any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customer</a:t>
            </a:r>
            <a:r>
              <a:rPr sz="1400" spc="-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inquiries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promptly.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298450" marR="233679" indent="-286385">
              <a:lnSpc>
                <a:spcPct val="99900"/>
              </a:lnSpc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400" b="1" spc="10" dirty="0">
                <a:latin typeface="Arial"/>
                <a:cs typeface="Arial"/>
              </a:rPr>
              <a:t>Scalability</a:t>
            </a:r>
            <a:r>
              <a:rPr sz="1400" b="1" spc="-195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and</a:t>
            </a:r>
            <a:r>
              <a:rPr sz="1400" b="1" spc="-204" dirty="0">
                <a:latin typeface="Arial"/>
                <a:cs typeface="Arial"/>
              </a:rPr>
              <a:t> </a:t>
            </a:r>
            <a:r>
              <a:rPr sz="1400" b="1" spc="30" dirty="0">
                <a:latin typeface="Arial"/>
                <a:cs typeface="Arial"/>
              </a:rPr>
              <a:t>Performance</a:t>
            </a:r>
            <a:r>
              <a:rPr sz="1400" spc="30" dirty="0">
                <a:latin typeface="Arial MT"/>
                <a:cs typeface="Arial MT"/>
              </a:rPr>
              <a:t>:</a:t>
            </a:r>
            <a:r>
              <a:rPr sz="1400" spc="-26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Designthe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system</a:t>
            </a:r>
            <a:r>
              <a:rPr sz="1400" spc="-1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with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scalability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performance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handle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large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number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concurrent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users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accommodate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future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growth.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Utilize </a:t>
            </a:r>
            <a:r>
              <a:rPr sz="1400" dirty="0">
                <a:latin typeface="Arial MT"/>
                <a:cs typeface="Arial MT"/>
              </a:rPr>
              <a:t>caching </a:t>
            </a:r>
            <a:r>
              <a:rPr sz="1400" spc="10" dirty="0">
                <a:latin typeface="Arial MT"/>
                <a:cs typeface="Arial MT"/>
              </a:rPr>
              <a:t>mechanisms, </a:t>
            </a:r>
            <a:r>
              <a:rPr sz="1400" spc="5" dirty="0">
                <a:latin typeface="Arial MT"/>
                <a:cs typeface="Arial MT"/>
              </a:rPr>
              <a:t>optimize database </a:t>
            </a:r>
            <a:r>
              <a:rPr sz="1400" spc="15" dirty="0">
                <a:latin typeface="Arial MT"/>
                <a:cs typeface="Arial MT"/>
              </a:rPr>
              <a:t>queries,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25" dirty="0">
                <a:latin typeface="Arial MT"/>
                <a:cs typeface="Arial MT"/>
              </a:rPr>
              <a:t>employ </a:t>
            </a:r>
            <a:r>
              <a:rPr sz="1400" spc="5" dirty="0">
                <a:latin typeface="Arial MT"/>
                <a:cs typeface="Arial MT"/>
              </a:rPr>
              <a:t>scalable 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infrastructure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ensure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smoothoperation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even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during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peak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usage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periods.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 marL="298450" marR="5080" indent="-286385">
              <a:lnSpc>
                <a:spcPct val="102800"/>
              </a:lnSpc>
              <a:buChar char="•"/>
              <a:tabLst>
                <a:tab pos="298450" algn="l"/>
                <a:tab pos="299085" algn="l"/>
              </a:tabLst>
            </a:pPr>
            <a:r>
              <a:rPr sz="1400" spc="20" dirty="0">
                <a:latin typeface="Arial MT"/>
                <a:cs typeface="Arial MT"/>
              </a:rPr>
              <a:t>These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features</a:t>
            </a:r>
            <a:r>
              <a:rPr sz="1400" spc="-125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of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our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website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solve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problems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Bus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Ticket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Booking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process</a:t>
            </a:r>
            <a:r>
              <a:rPr sz="1400" spc="-18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makes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process</a:t>
            </a:r>
            <a:r>
              <a:rPr sz="1400" spc="-19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more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easy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30" dirty="0">
                <a:latin typeface="Arial MT"/>
                <a:cs typeface="Arial MT"/>
              </a:rPr>
              <a:t>efficient.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629" y="4815216"/>
            <a:ext cx="48895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-4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592" y="120586"/>
            <a:ext cx="3353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009" y="757491"/>
            <a:ext cx="167322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dirty="0">
                <a:solidFill>
                  <a:srgbClr val="1F2F61"/>
                </a:solidFill>
                <a:latin typeface="Arial"/>
                <a:cs typeface="Arial"/>
              </a:rPr>
              <a:t>Technology</a:t>
            </a:r>
            <a:r>
              <a:rPr sz="1550" b="1" spc="-70" dirty="0">
                <a:solidFill>
                  <a:srgbClr val="1F2F61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1F2F61"/>
                </a:solidFill>
                <a:latin typeface="Arial"/>
                <a:cs typeface="Arial"/>
              </a:rPr>
              <a:t>Used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175" y="1781175"/>
            <a:ext cx="2876550" cy="2514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2475" y="1714500"/>
            <a:ext cx="4171950" cy="2085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52726" y="1383982"/>
            <a:ext cx="8026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9354" y="1309687"/>
            <a:ext cx="8032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20" dirty="0">
                <a:latin typeface="Arial MT"/>
                <a:cs typeface="Arial MT"/>
              </a:rPr>
              <a:t>Back-end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25" y="4676775"/>
            <a:ext cx="9134475" cy="9525"/>
          </a:xfrm>
          <a:custGeom>
            <a:avLst/>
            <a:gdLst/>
            <a:ahLst/>
            <a:cxnLst/>
            <a:rect l="l" t="t" r="r" b="b"/>
            <a:pathLst>
              <a:path w="9134475" h="9525">
                <a:moveTo>
                  <a:pt x="9134094" y="0"/>
                </a:moveTo>
                <a:lnTo>
                  <a:pt x="0" y="0"/>
                </a:lnTo>
                <a:lnTo>
                  <a:pt x="0" y="9525"/>
                </a:lnTo>
                <a:lnTo>
                  <a:pt x="9134094" y="9525"/>
                </a:lnTo>
                <a:lnTo>
                  <a:pt x="9134094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4629" y="4815216"/>
            <a:ext cx="488950" cy="1644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10" dirty="0">
                <a:latin typeface="Arial MT"/>
                <a:cs typeface="Arial MT"/>
              </a:rPr>
              <a:t>Source</a:t>
            </a:r>
            <a:r>
              <a:rPr sz="950" spc="-45" dirty="0">
                <a:latin typeface="Arial MT"/>
                <a:cs typeface="Arial MT"/>
              </a:rPr>
              <a:t> </a:t>
            </a:r>
            <a:r>
              <a:rPr sz="950" spc="5" dirty="0">
                <a:latin typeface="Arial MT"/>
                <a:cs typeface="Arial MT"/>
              </a:rPr>
              <a:t>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1904</Words>
  <Application>Microsoft Office PowerPoint</Application>
  <PresentationFormat>On-screen Show (16:9)</PresentationFormat>
  <Paragraphs>135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NEXT GEN EMPLOYABILITY PROGRAM</vt:lpstr>
      <vt:lpstr>CAPST 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cp:lastModifiedBy>ELCOT</cp:lastModifiedBy>
  <cp:revision>2</cp:revision>
  <dcterms:created xsi:type="dcterms:W3CDTF">2024-04-06T06:54:13Z</dcterms:created>
  <dcterms:modified xsi:type="dcterms:W3CDTF">2024-04-06T08:10:44Z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2024-04-06T00:00:00Z</vt:filetime>
  </property>
  <property fmtid="{D5CDD505-2E9C-101B-9397-08002B2CF9AE}" pid="3" name="LastSaved">
    <vt:filetime>2024-04-06T00:00:00Z</vt:filetime>
  </property>
</Properties>
</file>