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0" r:id="rId7"/>
    <p:sldId id="271" r:id="rId8"/>
    <p:sldId id="258" r:id="rId9"/>
    <p:sldId id="259" r:id="rId10"/>
    <p:sldId id="272" r:id="rId11"/>
    <p:sldId id="276" r:id="rId12"/>
    <p:sldId id="277" r:id="rId13"/>
    <p:sldId id="264" r:id="rId14"/>
    <p:sldId id="265" r:id="rId15"/>
    <p:sldId id="266" r:id="rId16"/>
    <p:sldId id="267" r:id="rId17"/>
    <p:sldId id="268" r:id="rId18"/>
    <p:sldId id="269" r:id="rId19"/>
    <p:sldId id="260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CBCB9-B518-44AF-9F1F-DD056C07FA16}" v="40" dt="2025-05-07T09:54:45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939C-0F93-12DE-BD84-3ED4C2F0E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30375-6E9F-1C83-CE63-2D10EBAE8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B624D-B5D0-29E2-DD39-92C84544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8716A-44E1-4BF2-2EEC-D51E5741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DF5D-50F8-B856-92FC-323A1A63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7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0D59-31C2-9B4B-5B03-292D8A08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6017E-624F-B5D6-FAC4-679C3BC3F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968E-120D-0E8D-EB8E-F9177549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85B8-00DF-F934-D0EF-99E1B48E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C66A-1D80-5157-3347-F76612D6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8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46E4-1F19-CF11-AC64-17741E7F0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3DF4A-E611-F481-B141-47ACF9BF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F3D1-166A-1FC8-8F3E-E65F640D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0DCF-5752-1384-0D92-BD9DFC6C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593C-65EC-6673-C0CA-42C2EFAF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2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ADAC-4FA8-7133-D48B-0B27F90D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528-E0A6-9382-7C8B-583F9EC0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EF84-611B-2320-47CD-C5E0673A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F148-7E04-4D35-CBB3-65119179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1248-543C-080E-016F-A81BE135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2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DB8-84DE-692B-FA47-995B8139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2E00-511F-E972-DB1B-89AE9BBE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0A2C-2DCB-665F-6C62-C213B538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1CAF-5549-52D7-6AC8-00566538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9DD1-B886-2EFD-8E95-721C097A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1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5334-4B97-11B7-503B-672C5841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5BDA-F3CB-0C75-42C1-B169C5088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55AD9-1584-0468-360C-339D19FE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5960A-B690-7B68-9528-9505C694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10FBE-2F14-13C2-181C-2EDD616C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00953-2F94-7A86-1D2C-A25EB290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AEC3-BA82-F0D2-BD70-5C47DD05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AFD8F-9553-4D35-62E8-062A496C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D26BE-43D7-5ADA-B71F-CFC71674C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E0268-2375-D050-AA00-BAAC7811E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0A009-F30F-0884-3FD3-226676B84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783A6-D054-4098-16C3-A3FD676F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C551F-5438-C04A-EE39-F37C7DC9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892FB-718F-9B4D-0A32-A79CFDEF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6F2F-3576-8A6F-1CFA-85E95461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4A615-D404-E9E9-CFD3-B857C4FC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09579-7FBC-798A-E159-743970F0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71711-298C-7FF7-EF22-B498D0E8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6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0E3D4-3588-0211-3CAB-BD095981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73F55-BCBC-6D95-9B35-AD4C34A7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5C4AA-406F-8E04-54D4-D5BCC7EC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32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E667-F098-AAEB-C486-2B490EE2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CD53-DC31-3152-E6A4-AE45A3EFB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0BBF-374E-9BF7-C9A9-F799A3FA1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52459-E6E3-1942-FF21-5F515F7D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6F08-EF3D-F93E-38B3-239B1254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EE17B-9022-127A-F68E-C513EC04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99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A4DE-13D2-7B81-7402-CCAB8A1F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F7619-7107-1349-876C-EBB0F1BE1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10449-55CA-9864-E3C6-C6E301F7C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E43DF-8B15-6903-D0C2-29D20B47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B957D-1FF4-82F3-11BD-95E8D6E4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0DF9-C217-7D92-EB25-1F50A803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70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7037A-3A8E-56AA-E400-7DA61CC7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F88A-2FDF-76C7-EC41-BEB987C32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743B-D562-535A-2735-5C8EE9988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0CF02-6037-4821-98FA-145918C8B4C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D0751-864E-AE94-CD50-ADEF87C8C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3187-814D-4295-7F13-A241244B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CEC0-7632-41E5-B33F-BA9FA7A7B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5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E045-8835-C4B5-3FAD-54D04C6F1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ADC in STM32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B3F25-EBBA-D3B0-CFBA-5170B68D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41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F68-72F2-7B52-3A81-79306493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Single-Channel Single-Conversion Mode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E52F-02DB-ED7F-D30B-3308DEE9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53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322C-5D68-BD17-24D2-F5A85A8B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110292"/>
            <a:ext cx="10515600" cy="1325563"/>
          </a:xfrm>
        </p:spPr>
        <p:txBody>
          <a:bodyPr/>
          <a:lstStyle/>
          <a:p>
            <a:r>
              <a:rPr lang="en-US" dirty="0"/>
              <a:t>ADC setup using HAL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C3F7B-F3E5-21EA-EC22-2FE07258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29194"/>
            <a:ext cx="11437495" cy="5263682"/>
          </a:xfrm>
        </p:spPr>
        <p:txBody>
          <a:bodyPr>
            <a:noAutofit/>
          </a:bodyPr>
          <a:lstStyle/>
          <a:p>
            <a:r>
              <a:rPr lang="en-IN" sz="2000" b="1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MX_ADC_Init</a:t>
            </a:r>
            <a:r>
              <a:rPr lang="en-IN" sz="2000" b="1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(); // initialises the ADC with preconfigured settings</a:t>
            </a:r>
          </a:p>
          <a:p>
            <a:pPr lvl="1"/>
            <a:r>
              <a:rPr lang="en-IN" sz="2000" b="1" dirty="0">
                <a:solidFill>
                  <a:srgbClr val="33CC33"/>
                </a:solidFill>
                <a:latin typeface="Consolas" panose="020B0609020204030204" pitchFamily="49" charset="0"/>
              </a:rPr>
              <a:t>Clock settings, channel selection</a:t>
            </a:r>
          </a:p>
          <a:p>
            <a:pPr lvl="1"/>
            <a:r>
              <a:rPr lang="en-IN" sz="2000" b="1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HAL_ADC_Init</a:t>
            </a:r>
            <a:r>
              <a:rPr lang="en-IN" sz="2000" b="1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2000" b="1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sz="2000" b="1" dirty="0" err="1">
                <a:solidFill>
                  <a:srgbClr val="33CC33"/>
                </a:solidFill>
                <a:latin typeface="Consolas" panose="020B0609020204030204" pitchFamily="49" charset="0"/>
              </a:rPr>
              <a:t>adc</a:t>
            </a:r>
            <a:r>
              <a:rPr lang="en-IN" sz="2000" b="1" dirty="0">
                <a:solidFill>
                  <a:srgbClr val="33CC33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en-IN" sz="2000" b="1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HAL_ADC_ConfigChannel</a:t>
            </a:r>
            <a:r>
              <a:rPr lang="en-IN" sz="2000" b="1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2000" b="1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hadc</a:t>
            </a:r>
            <a:r>
              <a:rPr lang="en-IN" sz="2000" b="1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2000" b="1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sConfig</a:t>
            </a:r>
            <a:r>
              <a:rPr lang="en-IN" sz="2000" b="1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2000" b="1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HAL_ADC_Start</a:t>
            </a:r>
            <a:r>
              <a:rPr lang="en-IN" sz="2000" b="1" dirty="0">
                <a:solidFill>
                  <a:srgbClr val="33CC33"/>
                </a:solidFill>
                <a:latin typeface="Consolas" panose="020B0609020204030204" pitchFamily="49" charset="0"/>
              </a:rPr>
              <a:t>(&amp;hadc1); //</a:t>
            </a:r>
          </a:p>
          <a:p>
            <a:r>
              <a:rPr lang="en-IN" sz="2000" b="1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HAL_ADC_PollForConversion</a:t>
            </a:r>
            <a:r>
              <a:rPr lang="en-IN" sz="2000" b="1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2000" b="1" dirty="0" err="1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hadc</a:t>
            </a:r>
            <a:r>
              <a:rPr lang="en-IN" sz="2000" b="1" dirty="0">
                <a:solidFill>
                  <a:srgbClr val="33CC33"/>
                </a:solidFill>
                <a:effectLst/>
                <a:latin typeface="Consolas" panose="020B0609020204030204" pitchFamily="49" charset="0"/>
              </a:rPr>
              <a:t>, HAL_MAX_DELAY);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Waits for the ADC conversion to complete by polling the EOC flag.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In multi-channel mode, called for each channel to advance to the next conversion in the sequence.</a:t>
            </a:r>
          </a:p>
          <a:p>
            <a:r>
              <a:rPr lang="en-US" sz="2000" b="1" dirty="0" err="1">
                <a:solidFill>
                  <a:srgbClr val="33CC33"/>
                </a:solidFill>
                <a:effectLst/>
              </a:rPr>
              <a:t>HAL_ADC_Start_IT</a:t>
            </a:r>
            <a:r>
              <a:rPr lang="en-US" sz="2000" b="1" dirty="0">
                <a:solidFill>
                  <a:srgbClr val="33CC33"/>
                </a:solidFill>
                <a:effectLst/>
              </a:rPr>
              <a:t>(&amp;hadc1);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Triggers the conversion and enables interrupts for EOC (single-channel) or EOS (multi-channel).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Sets ADC_IER, bit EOCIE (bit 2) for single-channel (EOC interrupt).</a:t>
            </a:r>
          </a:p>
          <a:p>
            <a:pPr lvl="1"/>
            <a:r>
              <a:rPr lang="en-IN" sz="2000" b="1" dirty="0">
                <a:solidFill>
                  <a:srgbClr val="33CC33"/>
                </a:solidFill>
                <a:effectLst/>
              </a:rPr>
              <a:t>Sets ADC_IER, bit EOSIE (bit 3) for multi-channel with </a:t>
            </a:r>
            <a:r>
              <a:rPr lang="en-IN" sz="2000" b="1" dirty="0" err="1">
                <a:solidFill>
                  <a:srgbClr val="33CC33"/>
                </a:solidFill>
                <a:effectLst/>
              </a:rPr>
              <a:t>EOCSelection</a:t>
            </a:r>
            <a:r>
              <a:rPr lang="en-IN" sz="2000" b="1" dirty="0">
                <a:solidFill>
                  <a:srgbClr val="33CC33"/>
                </a:solidFill>
                <a:effectLst/>
              </a:rPr>
              <a:t> = ADC_EOC_SEQ_CONV (EOS interrupt).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Enables the NVIC interrupt for ADC1 (ADC1_COMP_IRQn)</a:t>
            </a:r>
          </a:p>
          <a:p>
            <a:endParaRPr lang="en-IN" sz="2000" b="1" dirty="0">
              <a:solidFill>
                <a:srgbClr val="33CC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1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0CE7-48AA-99B4-7FF8-57C33264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538" y="449705"/>
            <a:ext cx="10649262" cy="5727258"/>
          </a:xfrm>
        </p:spPr>
        <p:txBody>
          <a:bodyPr>
            <a:normAutofit/>
          </a:bodyPr>
          <a:lstStyle/>
          <a:p>
            <a:r>
              <a:rPr lang="en-IN" sz="2000" b="1" dirty="0" err="1">
                <a:solidFill>
                  <a:srgbClr val="33CC33"/>
                </a:solidFill>
                <a:effectLst/>
              </a:rPr>
              <a:t>HAL_ADC_GetValue</a:t>
            </a:r>
            <a:r>
              <a:rPr lang="en-IN" sz="2000" b="1" dirty="0">
                <a:solidFill>
                  <a:srgbClr val="33CC33"/>
                </a:solidFill>
                <a:effectLst/>
              </a:rPr>
              <a:t>(&amp;hadc1);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Reads the converted value from the ADC data register.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Reads ADC_DR (Data Register), which contains the 12-bit result (bits 11:0 for right-aligned data).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Returns the value as a uint32_t (e.g., 0-4095 for 12-bit).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In multi-channel mode, ADC_DR contains the result of the current channel; HAL manages the sequence to ensure correct ordering.</a:t>
            </a:r>
          </a:p>
          <a:p>
            <a:r>
              <a:rPr lang="en-IN" sz="2000" b="1" dirty="0" err="1">
                <a:solidFill>
                  <a:srgbClr val="33CC33"/>
                </a:solidFill>
                <a:effectLst/>
              </a:rPr>
              <a:t>HAL_ADC_Stop</a:t>
            </a:r>
            <a:r>
              <a:rPr lang="en-IN" sz="2000" b="1" dirty="0">
                <a:solidFill>
                  <a:srgbClr val="33CC33"/>
                </a:solidFill>
                <a:effectLst/>
              </a:rPr>
              <a:t>(&amp;hadc1);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Halts the ADC after the conversion/sequence is complete, preparing it for the next trigger.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Sets ADC_CR, bit ADSTP (bit 4) to 1 to stop conversion.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Waits for the ADC to stop (checks ADSTART bit clears).</a:t>
            </a:r>
          </a:p>
          <a:p>
            <a:pPr lvl="1"/>
            <a:r>
              <a:rPr lang="en-US" sz="2000" b="1" dirty="0">
                <a:solidFill>
                  <a:srgbClr val="33CC33"/>
                </a:solidFill>
                <a:effectLst/>
              </a:rPr>
              <a:t>In interrupt mode, </a:t>
            </a:r>
            <a:r>
              <a:rPr lang="en-US" sz="2000" b="1" dirty="0" err="1">
                <a:solidFill>
                  <a:srgbClr val="33CC33"/>
                </a:solidFill>
                <a:effectLst/>
              </a:rPr>
              <a:t>HAL_ADC_Stop</a:t>
            </a:r>
            <a:r>
              <a:rPr lang="en-US" sz="2000" b="1" dirty="0">
                <a:solidFill>
                  <a:srgbClr val="33CC33"/>
                </a:solidFill>
                <a:effectLst/>
              </a:rPr>
              <a:t> isn’t explicitly called in the main loop because the ADC stops automatically after the sequence (since </a:t>
            </a:r>
            <a:r>
              <a:rPr lang="en-US" sz="2000" b="1" dirty="0" err="1">
                <a:solidFill>
                  <a:srgbClr val="33CC33"/>
                </a:solidFill>
                <a:effectLst/>
              </a:rPr>
              <a:t>ContinuousConvMode</a:t>
            </a:r>
            <a:r>
              <a:rPr lang="en-US" sz="2000" b="1" dirty="0">
                <a:solidFill>
                  <a:srgbClr val="33CC33"/>
                </a:solidFill>
                <a:effectLst/>
              </a:rPr>
              <a:t> = DISABLE).</a:t>
            </a:r>
          </a:p>
        </p:txBody>
      </p:sp>
    </p:spTree>
    <p:extLst>
      <p:ext uri="{BB962C8B-B14F-4D97-AF65-F5344CB8AC3E}">
        <p14:creationId xmlns:p14="http://schemas.microsoft.com/office/powerpoint/2010/main" val="308965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8FDE-AF8F-CB71-922A-4BF7B05B7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ADC Calibration?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8C9D-97DF-3790-BE15-B91E19B47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Due to imperfections in the manufacturing process or environmental factors (like temperature or supply voltage changes), the ADC may introduce errors in its output. One common error is the </a:t>
            </a:r>
            <a:r>
              <a:rPr lang="en-US" b="1" dirty="0"/>
              <a:t>offset error</a:t>
            </a:r>
            <a:r>
              <a:rPr lang="en-US" dirty="0"/>
              <a:t>, where the ADC's output is slightly shifted up or down from the true value.</a:t>
            </a:r>
          </a:p>
          <a:p>
            <a:r>
              <a:rPr lang="en-US" b="1" dirty="0"/>
              <a:t>ADC calibration</a:t>
            </a:r>
            <a:r>
              <a:rPr lang="en-US" dirty="0"/>
              <a:t> is a process where the ADC measures and corrects for these errors (mainly offset errors) to ensure its output is as accurate as possible. During calibration, the ADC calculates a </a:t>
            </a:r>
            <a:r>
              <a:rPr lang="en-US" b="1" dirty="0"/>
              <a:t>calibration factor</a:t>
            </a:r>
            <a:r>
              <a:rPr lang="en-US" dirty="0"/>
              <a:t>, which is a correction value that the ADC applies internally to its measurements. This factor compensates for the offset error and is stored and used until the ADC is powered off.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27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3218-08D8-69BD-FC36-3B230032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87" y="329784"/>
            <a:ext cx="10724213" cy="584717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Calibration Process</a:t>
            </a:r>
            <a:r>
              <a:rPr lang="en-US" dirty="0"/>
              <a:t>: During calibration, the ADC performs internal measurements to determine the offset error. It does this by connecting its input to a known reference (often 0V or a specific internal reference voltage) and checking the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ADC calculates a </a:t>
            </a:r>
            <a:r>
              <a:rPr lang="en-US" b="1" dirty="0"/>
              <a:t>calibration factor</a:t>
            </a:r>
            <a:r>
              <a:rPr lang="en-US" dirty="0"/>
              <a:t>, which is a value that, when applied to the ADC's output, cancels out the offset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ADCAL bit</a:t>
            </a:r>
            <a:r>
              <a:rPr lang="en-US" dirty="0"/>
              <a:t> remains set (1) during the entire calibration process to indicate that calibration is ongoing.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Completion of Calibration</a:t>
            </a:r>
            <a:r>
              <a:rPr lang="en-US" dirty="0"/>
              <a:t>: Once calibration is complete, the hardware automatically clears the </a:t>
            </a:r>
            <a:r>
              <a:rPr lang="en-US" b="1" dirty="0"/>
              <a:t>ADCAL bit</a:t>
            </a:r>
            <a:r>
              <a:rPr lang="en-US" dirty="0"/>
              <a:t> (sets it to 0) to signal that the process is done.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calculated </a:t>
            </a:r>
            <a:r>
              <a:rPr lang="en-US" b="1" dirty="0"/>
              <a:t>calibration factor</a:t>
            </a:r>
            <a:r>
              <a:rPr lang="en-US" dirty="0"/>
              <a:t> is stored in the ADC’s </a:t>
            </a:r>
            <a:r>
              <a:rPr lang="en-US" b="1" dirty="0"/>
              <a:t>data register (ADC_DR)</a:t>
            </a:r>
            <a:r>
              <a:rPr lang="en-US" dirty="0"/>
              <a:t>, specifically in bits 6 to 0. You can read this value if needed, but typically, the ADC applies it internally.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87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8C82-2C14-8E6D-BF23-9355A829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3" y="104932"/>
            <a:ext cx="11707318" cy="675306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ADEN (ADC Enable)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is a control bit in the </a:t>
            </a:r>
            <a:r>
              <a:rPr lang="en-US" b="1" dirty="0"/>
              <a:t>ADC_CR</a:t>
            </a:r>
            <a:r>
              <a:rPr lang="en-US" dirty="0"/>
              <a:t> (Control Register).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Setting </a:t>
            </a:r>
            <a:r>
              <a:rPr lang="en-US" b="1" dirty="0"/>
              <a:t>ADEN = 1</a:t>
            </a:r>
            <a:r>
              <a:rPr lang="en-US" dirty="0"/>
              <a:t> turns the ADC on (enables it).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When the ADC is fully powered up and ready, the </a:t>
            </a:r>
            <a:r>
              <a:rPr lang="en-US" b="1" dirty="0"/>
              <a:t>ADRDY</a:t>
            </a:r>
            <a:r>
              <a:rPr lang="en-US" dirty="0"/>
              <a:t> flag is set to indicate it’s good to go.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At power-up, </a:t>
            </a:r>
            <a:r>
              <a:rPr lang="en-US" b="1" dirty="0"/>
              <a:t>ADEN = 0</a:t>
            </a:r>
            <a:r>
              <a:rPr lang="en-US" dirty="0"/>
              <a:t>, meaning the ADC is disabled and in </a:t>
            </a:r>
            <a:r>
              <a:rPr lang="en-US" b="1" dirty="0"/>
              <a:t>power-down mode</a:t>
            </a:r>
            <a:r>
              <a:rPr lang="en-US" dirty="0"/>
              <a:t> (using minimal power).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ADDIS (ADC Disable)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is another control bit in the </a:t>
            </a:r>
            <a:r>
              <a:rPr lang="en-US" b="1" dirty="0"/>
              <a:t>ADC_CR</a:t>
            </a:r>
            <a:r>
              <a:rPr lang="en-US" dirty="0"/>
              <a:t> register.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Setting </a:t>
            </a:r>
            <a:r>
              <a:rPr lang="en-US" b="1" dirty="0"/>
              <a:t>ADDIS = 1</a:t>
            </a:r>
            <a:r>
              <a:rPr lang="en-US" dirty="0"/>
              <a:t> tells the ADC to turn off (disable) and enter </a:t>
            </a:r>
            <a:r>
              <a:rPr lang="en-US" b="1" dirty="0"/>
              <a:t>power-down mode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Once the ADC is fully disabled, the hardware automatically clears both </a:t>
            </a:r>
            <a:r>
              <a:rPr lang="en-US" b="1" dirty="0"/>
              <a:t>ADEN</a:t>
            </a:r>
            <a:r>
              <a:rPr lang="en-US" dirty="0"/>
              <a:t> and </a:t>
            </a:r>
            <a:r>
              <a:rPr lang="en-US" b="1" dirty="0"/>
              <a:t>ADDIS</a:t>
            </a:r>
            <a:r>
              <a:rPr lang="en-US" dirty="0"/>
              <a:t> to 0, confirming the ADC is off.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ADRDY (ADC Ready)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is a status flag in the </a:t>
            </a:r>
            <a:r>
              <a:rPr lang="en-US" b="1" dirty="0"/>
              <a:t>ADC_ISR</a:t>
            </a:r>
            <a:r>
              <a:rPr lang="en-US" dirty="0"/>
              <a:t> (Interrupt and Status Register).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ADRDY = 1</a:t>
            </a:r>
            <a:r>
              <a:rPr lang="en-US" dirty="0"/>
              <a:t> means the ADC is fully powered up, stabilized, and ready to perform conversions.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ADRDY = 0</a:t>
            </a:r>
            <a:r>
              <a:rPr lang="en-US" dirty="0"/>
              <a:t> means the ADC is not ready (either it’s off or still stabilizing).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 can clear </a:t>
            </a:r>
            <a:r>
              <a:rPr lang="en-US" b="1" dirty="0"/>
              <a:t>ADRDY</a:t>
            </a:r>
            <a:r>
              <a:rPr lang="en-US" dirty="0"/>
              <a:t> by writing 1 to it (this is a common way in microcontrollers to clear status flags).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tSTAB</a:t>
            </a:r>
            <a:r>
              <a:rPr lang="en-US" b="1" dirty="0"/>
              <a:t> (Stabilization Time)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After you set </a:t>
            </a:r>
            <a:r>
              <a:rPr lang="en-US" b="1" dirty="0"/>
              <a:t>ADEN = 1</a:t>
            </a:r>
            <a:r>
              <a:rPr lang="en-US" dirty="0"/>
              <a:t> to enable the ADC, it needs a short time (called </a:t>
            </a:r>
            <a:r>
              <a:rPr lang="en-US" b="1" dirty="0" err="1"/>
              <a:t>tSTAB</a:t>
            </a:r>
            <a:r>
              <a:rPr lang="en-US" dirty="0"/>
              <a:t>) to stabilize its internal circuits before it can convert accurately.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Think of it like letting a car engine warm up for a few seconds before driving. If you start conversions before </a:t>
            </a:r>
            <a:r>
              <a:rPr lang="en-US" b="1" dirty="0" err="1"/>
              <a:t>tSTAB</a:t>
            </a:r>
            <a:r>
              <a:rPr lang="en-US" dirty="0"/>
              <a:t> is complete, the results may be inaccurate.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Power-Down Mode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When the ADC is disabled (</a:t>
            </a:r>
            <a:r>
              <a:rPr lang="en-US" b="1" dirty="0"/>
              <a:t>ADEN = 0</a:t>
            </a:r>
            <a:r>
              <a:rPr lang="en-US" dirty="0"/>
              <a:t>), it’s in </a:t>
            </a:r>
            <a:r>
              <a:rPr lang="en-US" b="1" dirty="0"/>
              <a:t>power-down mode</a:t>
            </a:r>
            <a:r>
              <a:rPr lang="en-US" dirty="0"/>
              <a:t>, consuming very little power. This is useful for battery-powered devices to save energy when the ADC isn’t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55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2417-5DCC-D3DC-52E2-641B3A5E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3" y="0"/>
            <a:ext cx="10515600" cy="1325563"/>
          </a:xfrm>
        </p:spPr>
        <p:txBody>
          <a:bodyPr/>
          <a:lstStyle/>
          <a:p>
            <a:r>
              <a:rPr lang="en-US" dirty="0"/>
              <a:t>What is the ADC Clock?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9B7E-F284-96BF-1170-4E4DEF40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3" y="1169234"/>
            <a:ext cx="11578653" cy="54114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ADC Asynchronous Clock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it?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a dedicated clock source (e.g., a 14 MHz clock) generated by the </a:t>
            </a:r>
            <a:r>
              <a:rPr lang="en-US" b="1" dirty="0"/>
              <a:t>Reset and Clock Controller (RCC)</a:t>
            </a:r>
            <a:r>
              <a:rPr lang="en-US" dirty="0"/>
              <a:t>, separate from the APB clock (PCLK).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It’s called “asynchronous” because it doesn’t depend on or sync with the PCLK.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to select it?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b="1" dirty="0"/>
              <a:t>CKMODE[1:0] = 00</a:t>
            </a:r>
            <a:r>
              <a:rPr lang="en-US" dirty="0"/>
              <a:t> in the </a:t>
            </a:r>
            <a:r>
              <a:rPr lang="en-US" b="1" dirty="0"/>
              <a:t>ADC_CFGR2</a:t>
            </a:r>
            <a:r>
              <a:rPr lang="en-US" dirty="0"/>
              <a:t> register.</a:t>
            </a:r>
          </a:p>
          <a:p>
            <a:pPr>
              <a:buNone/>
            </a:pPr>
            <a:r>
              <a:rPr lang="en-US" b="1" dirty="0"/>
              <a:t>APB Clock (PCLK) Divided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it?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ADC uses the </a:t>
            </a:r>
            <a:r>
              <a:rPr lang="en-US" b="1" dirty="0"/>
              <a:t>APB clock (PCLK)</a:t>
            </a:r>
            <a:r>
              <a:rPr lang="en-US" dirty="0"/>
              <a:t>, which is the clock for the peripheral bus, divided by a factor (1, 2, or 4) to create the ADC clock.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division factor is set by </a:t>
            </a:r>
            <a:r>
              <a:rPr lang="en-US" b="1" dirty="0"/>
              <a:t>CKMODE[1:0]</a:t>
            </a:r>
            <a:r>
              <a:rPr lang="en-US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CKMODE[1:0] = 01</a:t>
            </a:r>
            <a:r>
              <a:rPr lang="en-US" dirty="0"/>
              <a:t>: PCLK divided by 2.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CKMODE[1:0] = 10</a:t>
            </a:r>
            <a:r>
              <a:rPr lang="en-US" dirty="0"/>
              <a:t>: PCLK divided by 4.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CKMODE[1:0] = 11</a:t>
            </a:r>
            <a:r>
              <a:rPr lang="en-US" dirty="0"/>
              <a:t>: Reserved (not used in your description).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to select it?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</a:t>
            </a:r>
            <a:r>
              <a:rPr lang="en-US" b="1" dirty="0"/>
              <a:t>CKMODE[1:0]</a:t>
            </a:r>
            <a:r>
              <a:rPr lang="en-US" dirty="0"/>
              <a:t> to </a:t>
            </a:r>
            <a:r>
              <a:rPr lang="en-US" b="1" dirty="0"/>
              <a:t>01</a:t>
            </a:r>
            <a:r>
              <a:rPr lang="en-US" dirty="0"/>
              <a:t> (divide by 2) or </a:t>
            </a:r>
            <a:r>
              <a:rPr lang="en-US" b="1" dirty="0"/>
              <a:t>10</a:t>
            </a:r>
            <a:r>
              <a:rPr lang="en-US" dirty="0"/>
              <a:t> (divide by 4).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52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69B-55EA-FA1B-979C-BD74F7C8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selection (CHSEL, SCANDIR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37BF-114E-209D-0265-0C426476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effectLst/>
              </a:rPr>
              <a:t>The </a:t>
            </a:r>
            <a:r>
              <a:rPr lang="en-US" b="1" dirty="0">
                <a:effectLst/>
              </a:rPr>
              <a:t>Analog-to-Digital Converter (ADC)</a:t>
            </a:r>
            <a:r>
              <a:rPr lang="en-US" dirty="0">
                <a:effectLst/>
              </a:rPr>
              <a:t> in your microcontroller can</a:t>
            </a:r>
          </a:p>
          <a:p>
            <a:pPr>
              <a:buNone/>
            </a:pPr>
            <a:r>
              <a:rPr lang="en-US" dirty="0">
                <a:effectLst/>
              </a:rPr>
              <a:t>measure analog signals (like voltages) from multiple sources, called</a:t>
            </a:r>
          </a:p>
          <a:p>
            <a:pPr>
              <a:buNone/>
            </a:pPr>
            <a:r>
              <a:rPr lang="en-US" b="1" dirty="0">
                <a:effectLst/>
              </a:rPr>
              <a:t>channels</a:t>
            </a:r>
            <a:r>
              <a:rPr lang="en-US" dirty="0">
                <a:effectLst/>
              </a:rPr>
              <a:t>. These channels are </a:t>
            </a:r>
            <a:r>
              <a:rPr lang="en-US" b="1" dirty="0">
                <a:effectLst/>
              </a:rPr>
              <a:t>multiplexed</a:t>
            </a:r>
            <a:r>
              <a:rPr lang="en-US" dirty="0">
                <a:effectLst/>
              </a:rPr>
              <a:t>, meaning the ADC can only</a:t>
            </a:r>
          </a:p>
          <a:p>
            <a:pPr>
              <a:buNone/>
            </a:pPr>
            <a:r>
              <a:rPr lang="en-US" dirty="0">
                <a:effectLst/>
              </a:rPr>
              <a:t>measure one channel at a time, but it can switch between them. You</a:t>
            </a:r>
          </a:p>
          <a:p>
            <a:pPr>
              <a:buNone/>
            </a:pPr>
            <a:r>
              <a:rPr lang="en-US" dirty="0">
                <a:effectLst/>
              </a:rPr>
              <a:t>can choose: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Which channels</a:t>
            </a:r>
            <a:r>
              <a:rPr lang="en-US" dirty="0"/>
              <a:t> to measure (using </a:t>
            </a:r>
            <a:r>
              <a:rPr lang="en-US" b="1" dirty="0"/>
              <a:t>CHSEL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order</a:t>
            </a:r>
            <a:r>
              <a:rPr lang="en-US" dirty="0"/>
              <a:t> in which they are measured (using </a:t>
            </a:r>
            <a:r>
              <a:rPr lang="en-US" b="1" dirty="0"/>
              <a:t>SCANDIR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697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7604B2D2-8E07-1B62-C3F2-6624883C7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834" y="430292"/>
            <a:ext cx="116625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CHSEL (Channel Selection):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CHSEL bits are in the ADC_CHSELR register (Channel Selection Register).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channel has a dedicated bit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CHSELx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x is 0 to 17) to enable or disable it for conversion.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CHSELx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 includes that channel in the conversion process;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CHSELx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0 excludes 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To measure ADC_IN3 and ADC_IN16 (temperature sensor), set CHSEL3 = 1 and CHSEL16 =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SCANDIR (Scan Direction):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SCANDIR bit is in the ADC_CFGR1 register (Configuration Register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controls the order in which the selected channels are converted: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SCANDIR = 0: Forward scan (Channel 0 to Channel 17).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SCANDIR = 1: Backward scan (Channel 17 to Channel 0).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only matters if you’re converting multiple channels in a sequence (not just one channel).</a:t>
            </a:r>
          </a:p>
        </p:txBody>
      </p:sp>
    </p:spTree>
    <p:extLst>
      <p:ext uri="{BB962C8B-B14F-4D97-AF65-F5344CB8AC3E}">
        <p14:creationId xmlns:p14="http://schemas.microsoft.com/office/powerpoint/2010/main" val="333810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AA62-3592-8705-CE32-FFBD1C86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33" y="365126"/>
            <a:ext cx="11098967" cy="68418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Methods to achieve the Modes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E076-A1BA-73DA-982B-5AAB296F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4" y="1229193"/>
            <a:ext cx="10994036" cy="4947770"/>
          </a:xfrm>
        </p:spPr>
        <p:txBody>
          <a:bodyPr/>
          <a:lstStyle/>
          <a:p>
            <a:r>
              <a:rPr lang="en-US" dirty="0"/>
              <a:t>Polling Based:</a:t>
            </a:r>
          </a:p>
          <a:p>
            <a:r>
              <a:rPr lang="en-US" dirty="0"/>
              <a:t>Interrupt Based:</a:t>
            </a:r>
          </a:p>
        </p:txBody>
      </p:sp>
    </p:spTree>
    <p:extLst>
      <p:ext uri="{BB962C8B-B14F-4D97-AF65-F5344CB8AC3E}">
        <p14:creationId xmlns:p14="http://schemas.microsoft.com/office/powerpoint/2010/main" val="196212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CC8A-9B42-FFF5-9A8E-F546D844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D268-B2EE-9249-1BD5-BAA6848C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1394085"/>
            <a:ext cx="11009026" cy="4782878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12-bit ADC which is a successive approximation analog-to-digital converter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18 multiplexed channels allowing it to measure signals from sixteen external and two internal sources</a:t>
            </a:r>
            <a:endParaRPr lang="en-US" dirty="0">
              <a:solidFill>
                <a:srgbClr val="222222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Interrupt generation at the 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End of Conversion, End of Injected conversion,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Analog watchdog event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and continuous conversion modes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Scan mode for automatic conversion of channel 0 to channel ‘n’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Self-calibration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alignment with in-built data coherency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Channel-by-channel programmable sampling time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External trigger option for both regular and injected conversion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Discontinuous mode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Dual-mode (on devices with 2 ADCs or more)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ADC conversion time: 1 µs at 56 MHz (1.17 µs at 72 MHz)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ADC supply requirement: 2.4 V to 3.6 V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ADC input range: 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– ≤ 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≤ 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DMA request generation during regular channel conversion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193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21B7-0776-FC01-19DE-FC4A232B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6" y="44973"/>
            <a:ext cx="12027108" cy="10643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MH-Sensor-Series (YL-28/FC-28) – Soil Moisture Sensor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0FA8-096B-6FE7-5E92-D5528A44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2" y="1289154"/>
            <a:ext cx="12027107" cy="5403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How the MH-Sensor-Series Works</a:t>
            </a:r>
          </a:p>
          <a:p>
            <a:r>
              <a:rPr lang="en-US" dirty="0">
                <a:effectLst/>
              </a:rPr>
              <a:t>The MH-Sensor-Series operates on a simple yet effective principle based on the electrical properties of soil.</a:t>
            </a:r>
          </a:p>
          <a:p>
            <a:r>
              <a:rPr lang="en-US" dirty="0"/>
              <a:t>The sensor features two exposed metal probes (electrodes) that act as a variable resistor. These probes are inserted into the soil.</a:t>
            </a:r>
          </a:p>
          <a:p>
            <a:r>
              <a:rPr lang="en-US" dirty="0"/>
              <a:t>Water in the soil conducts electricity better than dry soil because it contains ions (e.g., from dissolved minerals). The more water present, the lower the resistance between the probes.</a:t>
            </a:r>
          </a:p>
          <a:p>
            <a:r>
              <a:rPr lang="en-US" dirty="0"/>
              <a:t>Dry soil has high resistance (poor conductivity), while wet soil has low resistance (good conductivity). The sensor measures this resistance and converts it into an output signal.</a:t>
            </a:r>
          </a:p>
        </p:txBody>
      </p:sp>
    </p:spTree>
    <p:extLst>
      <p:ext uri="{BB962C8B-B14F-4D97-AF65-F5344CB8AC3E}">
        <p14:creationId xmlns:p14="http://schemas.microsoft.com/office/powerpoint/2010/main" val="707570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906C-F0D1-9370-0A34-F864AB74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Diagram </a:t>
            </a:r>
            <a:endParaRPr lang="en-IN" dirty="0"/>
          </a:p>
        </p:txBody>
      </p:sp>
      <p:pic>
        <p:nvPicPr>
          <p:cNvPr id="3074" name="Picture 2" descr="Soil moisture sensor - strange readings | MySensors Forum">
            <a:extLst>
              <a:ext uri="{FF2B5EF4-FFF2-40B4-BE49-F238E27FC236}">
                <a16:creationId xmlns:a16="http://schemas.microsoft.com/office/drawing/2014/main" id="{688D7E5C-49D3-96A3-63A0-8025FD5F7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4947"/>
            <a:ext cx="9692163" cy="278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4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78C-369F-7DE0-85DD-85E89080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23" y="-14454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Pin Usage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035A-BF3B-67E5-E571-6E3ED597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2" y="929390"/>
            <a:ext cx="11998377" cy="5786203"/>
          </a:xfrm>
        </p:spPr>
        <p:txBody>
          <a:bodyPr>
            <a:noAutofit/>
          </a:bodyPr>
          <a:lstStyle/>
          <a:p>
            <a:r>
              <a:rPr lang="en-IN" sz="2400" dirty="0"/>
              <a:t>VCC (Power Supply)</a:t>
            </a:r>
          </a:p>
          <a:p>
            <a:pPr lvl="1"/>
            <a:r>
              <a:rPr lang="en-US" b="1" dirty="0"/>
              <a:t>Function:</a:t>
            </a:r>
            <a:r>
              <a:rPr lang="en-US" dirty="0"/>
              <a:t> Supplies power to the sensor module.</a:t>
            </a:r>
          </a:p>
          <a:p>
            <a:pPr lvl="1"/>
            <a:r>
              <a:rPr lang="en-US" b="1" dirty="0"/>
              <a:t>Voltage:</a:t>
            </a:r>
            <a:r>
              <a:rPr lang="en-US" dirty="0"/>
              <a:t> 3.3V to 5V. For the STM32F070RB, use 3.3V to match its logic levels, though 5V is common with Arduino setups.</a:t>
            </a:r>
          </a:p>
          <a:p>
            <a:r>
              <a:rPr lang="en-IN" sz="2400" dirty="0"/>
              <a:t>GND (Ground):</a:t>
            </a:r>
          </a:p>
          <a:p>
            <a:r>
              <a:rPr lang="en-IN" sz="2400" dirty="0"/>
              <a:t>AO (Analog Output):</a:t>
            </a:r>
          </a:p>
          <a:p>
            <a:pPr lvl="1"/>
            <a:r>
              <a:rPr lang="en-US" b="1" dirty="0"/>
              <a:t>Function:</a:t>
            </a:r>
            <a:r>
              <a:rPr lang="en-US" dirty="0"/>
              <a:t> Outputs a voltage proportional to soil moisture (0V to VCC).</a:t>
            </a:r>
          </a:p>
          <a:p>
            <a:pPr lvl="1"/>
            <a:r>
              <a:rPr lang="en-US" b="1" dirty="0"/>
              <a:t>Use Case:</a:t>
            </a:r>
            <a:r>
              <a:rPr lang="en-US" dirty="0"/>
              <a:t> Ideal for precise moisture percentage calculations, requiring calibration (e.g., mapping 4095 = dry, 0 = wet).</a:t>
            </a:r>
          </a:p>
          <a:p>
            <a:pPr lvl="1"/>
            <a:r>
              <a:rPr lang="en-IN" dirty="0"/>
              <a:t>DO (Digital Output):</a:t>
            </a:r>
          </a:p>
          <a:p>
            <a:r>
              <a:rPr lang="en-IN" sz="2400" dirty="0"/>
              <a:t>DO (Digital Output)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Function: Outputs a binary signal based on the potentiometer-set threshold.</a:t>
            </a:r>
          </a:p>
          <a:p>
            <a:pPr lvl="1"/>
            <a:r>
              <a:rPr lang="en-US" b="1" dirty="0"/>
              <a:t>Logic:</a:t>
            </a:r>
            <a:r>
              <a:rPr lang="en-US" dirty="0"/>
              <a:t> High (e.g., 3.3V) when soil is drier than the threshold, Low (0V) when wetter.</a:t>
            </a:r>
          </a:p>
          <a:p>
            <a:pPr lvl="1"/>
            <a:r>
              <a:rPr lang="en-US" b="1" dirty="0"/>
              <a:t>Use Case:</a:t>
            </a:r>
            <a:r>
              <a:rPr lang="en-US" dirty="0"/>
              <a:t> Useful for simple on/off applications (e.g., triggering a pump) without needing an ADC.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285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E62D-7391-EEEC-A605-FBC621275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79" y="404734"/>
            <a:ext cx="10559321" cy="5772229"/>
          </a:xfrm>
        </p:spPr>
        <p:txBody>
          <a:bodyPr/>
          <a:lstStyle/>
          <a:p>
            <a:r>
              <a:rPr lang="en-US" dirty="0">
                <a:effectLst/>
              </a:rPr>
              <a:t>The STM32F070RB’s ADC is 12-bit, meaning it can represent an analog signal as one of 2^12 = 4096 levels.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de-DE" dirty="0">
                <a:effectLst/>
              </a:rPr>
              <a:t>So, 0V = 0, 1.65V = 2048, 3.3V = 4095.</a:t>
            </a:r>
          </a:p>
          <a:p>
            <a:r>
              <a:rPr lang="en-US" dirty="0">
                <a:effectLst/>
              </a:rPr>
              <a:t>The ADC takes time to convert an analog signal to digital, measured in clock cycles. For the STM32F070RB, a 12-bit conversion typically takes 12 ADC clock cycles plus a sampling time (e.g., 7.5 cycles), totaling ~19.5 cycles. At a 14 MHz ADC clock, this is ~1.4 µs per conversion.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0686D-9227-DDEF-43BB-7E40540BD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80" y="1405194"/>
            <a:ext cx="430590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5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818-5CBA-5822-46CF-AD49AFBA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How Does ADC Work Electronically?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AE32-AA8D-21BA-0DA1-F46E167A3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8" y="1334125"/>
            <a:ext cx="10709223" cy="5037711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</a:rPr>
              <a:t>Sample-and-Hold Circuit:</a:t>
            </a:r>
          </a:p>
          <a:p>
            <a:pPr lvl="1"/>
            <a:r>
              <a:rPr lang="en-US" dirty="0">
                <a:effectLst/>
              </a:rPr>
              <a:t>A capacitor holds the analog input voltage steady during conversion.</a:t>
            </a:r>
          </a:p>
          <a:p>
            <a:pPr lvl="1"/>
            <a:r>
              <a:rPr lang="en-US" dirty="0">
                <a:effectLst/>
              </a:rPr>
              <a:t>Controlled by the sampling time (e.g., ADC_SAMPLETIME_7CYCLES_5 in HAL), ensuring the input doesn’t change while the ADC “guesses” the value.</a:t>
            </a:r>
          </a:p>
          <a:p>
            <a:r>
              <a:rPr lang="en-IN" dirty="0">
                <a:effectLst/>
              </a:rPr>
              <a:t>Comparator</a:t>
            </a:r>
          </a:p>
          <a:p>
            <a:pPr lvl="1"/>
            <a:r>
              <a:rPr lang="en-US" dirty="0">
                <a:effectLst/>
              </a:rPr>
              <a:t>Compares the held voltage with a test voltage generated by the DAC.</a:t>
            </a:r>
          </a:p>
          <a:p>
            <a:pPr lvl="1"/>
            <a:r>
              <a:rPr lang="en-US" dirty="0">
                <a:effectLst/>
              </a:rPr>
              <a:t>A differential amplifier outputs a high/low signal based on which voltage is greater.</a:t>
            </a:r>
          </a:p>
          <a:p>
            <a:r>
              <a:rPr lang="en-IN" dirty="0">
                <a:effectLst/>
              </a:rPr>
              <a:t>Digital-to-Analog Converter (DAC):</a:t>
            </a:r>
          </a:p>
          <a:p>
            <a:pPr lvl="1"/>
            <a:r>
              <a:rPr lang="en-US" dirty="0">
                <a:effectLst/>
              </a:rPr>
              <a:t>Converts the SAR’s digital guess (e.g., 10000000) back to an analog voltage for comparison.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375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94759-F597-1F2B-A3EE-F4A5B7EA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50" y="404734"/>
            <a:ext cx="10364449" cy="5772229"/>
          </a:xfrm>
        </p:spPr>
        <p:txBody>
          <a:bodyPr/>
          <a:lstStyle/>
          <a:p>
            <a:r>
              <a:rPr lang="en-IN" dirty="0">
                <a:effectLst/>
              </a:rPr>
              <a:t>Control Logic and Clock</a:t>
            </a:r>
          </a:p>
          <a:p>
            <a:pPr lvl="1"/>
            <a:r>
              <a:rPr lang="en-US" dirty="0">
                <a:effectLst/>
              </a:rPr>
              <a:t>Manages the conversion process, timing each step with the ADC clock (e.g., 14 MHz on STM32F070RB).</a:t>
            </a:r>
          </a:p>
          <a:p>
            <a:pPr lvl="1"/>
            <a:r>
              <a:rPr lang="en-US" dirty="0">
                <a:effectLst/>
              </a:rPr>
              <a:t>A finite state machine (FSM) synchronized with the ADC clock (derived from PCLK or a dedicated clock source).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5CCA-2A31-911A-F7EB-801987EC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Successive Approximation ADC (SAR ADC)?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F819-9C9D-9C96-2DD8-5E4E7E88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6" y="1680016"/>
            <a:ext cx="11347555" cy="4812859"/>
          </a:xfrm>
        </p:spPr>
        <p:txBody>
          <a:bodyPr/>
          <a:lstStyle/>
          <a:p>
            <a:r>
              <a:rPr lang="en-US" dirty="0"/>
              <a:t>SAR ADC turns an analog signal (like a voltage) into a digital number. </a:t>
            </a:r>
          </a:p>
          <a:p>
            <a:r>
              <a:rPr lang="en-US" dirty="0"/>
              <a:t>It’s like guessing a number using a yes/no game: </a:t>
            </a:r>
          </a:p>
          <a:p>
            <a:r>
              <a:rPr lang="en-US" dirty="0"/>
              <a:t>Example: Guess a number between 0-15. Is it 8? Too low! Try 12. Too high! Try 10. Correct! SAR ADC “guesses” the voltage step-by-step until it finds the right digital value. Visual: A balance scale with weights (analog input) and a digital number (output). Example: “Input: 1.65V → Output: 2048 (12-bit)”.</a:t>
            </a:r>
          </a:p>
          <a:p>
            <a:r>
              <a:rPr lang="en-US" dirty="0"/>
              <a:t>A Successive Approximation ADC (SAR ADC) converts an analog voltage into a digital value using a step-by-step binary search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5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ccessive Approximation ADC">
            <a:extLst>
              <a:ext uri="{FF2B5EF4-FFF2-40B4-BE49-F238E27FC236}">
                <a16:creationId xmlns:a16="http://schemas.microsoft.com/office/drawing/2014/main" id="{B7FF7155-C72D-275B-7683-7CFF3018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149069"/>
            <a:ext cx="10175262" cy="441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958B-1222-B3EB-A9BB-F278A9CB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03" y="21522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ADC Modes on STM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69D2-5163-91EB-B559-C86F47B27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4" y="1364106"/>
            <a:ext cx="10994036" cy="481285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Single Conversion Mode:</a:t>
            </a:r>
            <a:r>
              <a:rPr lang="en-US" sz="2500" dirty="0"/>
              <a:t> Converts one channel once and stops.</a:t>
            </a:r>
          </a:p>
          <a:p>
            <a:pPr lvl="1"/>
            <a:r>
              <a:rPr lang="en-US" sz="2500" dirty="0"/>
              <a:t>Ideal for one-time measurements (e.g., reading a button press voltage).</a:t>
            </a:r>
          </a:p>
          <a:p>
            <a:pPr lvl="1"/>
            <a:r>
              <a:rPr lang="en-US" sz="2500" dirty="0"/>
              <a:t>Example: Measure a single sensor value when triggered.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Continuous Conversion Mode:</a:t>
            </a:r>
            <a:r>
              <a:rPr lang="en-US" sz="2500" dirty="0"/>
              <a:t> Repeatedly converts a single channel after starting.</a:t>
            </a:r>
          </a:p>
          <a:p>
            <a:pPr lvl="1"/>
            <a:r>
              <a:rPr lang="en-US" sz="2500" dirty="0"/>
              <a:t>Useful for monitoring a continuously changing signal (e.g., a potentiometer).</a:t>
            </a:r>
          </a:p>
          <a:p>
            <a:pPr lvl="1"/>
            <a:r>
              <a:rPr lang="en-US" sz="2500" dirty="0"/>
              <a:t>Example: Continuously read a temperature sensor.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Scan Mode: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Converts a group of channels sequentially in one go.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Useful when you need to read multiple sensors (e.g., multiple analog inputs).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Read three sensors connected to ADC channels 0, 1, and 2. 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82404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D9F916-DE06-ED30-AFE2-274EC89E1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9784" y="1047060"/>
            <a:ext cx="1152743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Discontinuous Mode: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a subset of channels in a group, triggered each time.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power consumption when you don’t need all channels at once.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Read two channels per trigger, then wait for the next trigger.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Injected Conversion Mode: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high-priority conversions triggered by specific events (e.g., timers).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time-critical applications.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Capture an analog signal synchronized with a PWM signal.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DMA Mode: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Transfers ADC results to memory without CPU intervention.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high-speed or multi-channel conversions.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Store multiple ADC readings in an array for later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0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18521</TotalTime>
  <Words>2448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arial</vt:lpstr>
      <vt:lpstr>Calibri</vt:lpstr>
      <vt:lpstr>Calibri Light</vt:lpstr>
      <vt:lpstr>Consolas</vt:lpstr>
      <vt:lpstr>Office Theme</vt:lpstr>
      <vt:lpstr>ADC in STM32</vt:lpstr>
      <vt:lpstr>ADC Features</vt:lpstr>
      <vt:lpstr>PowerPoint Presentation</vt:lpstr>
      <vt:lpstr>How Does ADC Work Electronically? </vt:lpstr>
      <vt:lpstr>PowerPoint Presentation</vt:lpstr>
      <vt:lpstr>What is a Successive Approximation ADC (SAR ADC)? </vt:lpstr>
      <vt:lpstr>PowerPoint Presentation</vt:lpstr>
      <vt:lpstr>ADC Modes on STM</vt:lpstr>
      <vt:lpstr>PowerPoint Presentation</vt:lpstr>
      <vt:lpstr>Single-Channel Single-Conversion Mode</vt:lpstr>
      <vt:lpstr>ADC setup using HAL</vt:lpstr>
      <vt:lpstr>PowerPoint Presentation</vt:lpstr>
      <vt:lpstr>What is ADC Calibration?</vt:lpstr>
      <vt:lpstr>PowerPoint Presentation</vt:lpstr>
      <vt:lpstr>PowerPoint Presentation</vt:lpstr>
      <vt:lpstr>What is the ADC Clock?</vt:lpstr>
      <vt:lpstr>Channel selection (CHSEL, SCANDIR</vt:lpstr>
      <vt:lpstr>PowerPoint Presentation</vt:lpstr>
      <vt:lpstr>Methods to achieve the Modes </vt:lpstr>
      <vt:lpstr>MH-Sensor-Series (YL-28/FC-28) – Soil Moisture Sensor</vt:lpstr>
      <vt:lpstr>Sensor Diagram </vt:lpstr>
      <vt:lpstr>Pin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Dhatri Nakka</dc:creator>
  <cp:lastModifiedBy>Dhatri Nakka</cp:lastModifiedBy>
  <cp:revision>2</cp:revision>
  <dcterms:created xsi:type="dcterms:W3CDTF">2025-04-15T07:18:23Z</dcterms:created>
  <dcterms:modified xsi:type="dcterms:W3CDTF">2025-05-07T10:51:41Z</dcterms:modified>
</cp:coreProperties>
</file>