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5" r:id="rId6"/>
    <p:sldId id="313" r:id="rId7"/>
    <p:sldId id="310" r:id="rId8"/>
    <p:sldId id="311" r:id="rId9"/>
    <p:sldId id="312"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0999" y="549451"/>
            <a:ext cx="6253317" cy="3744643"/>
          </a:xfrm>
        </p:spPr>
        <p:txBody>
          <a:bodyPr>
            <a:normAutofit/>
          </a:bodyPr>
          <a:lstStyle/>
          <a:p>
            <a:pPr marL="0" marR="0" lvl="0" indent="0" defTabSz="457200" rtl="0" eaLnBrk="1" fontAlgn="auto" latinLnBrk="0" hangingPunct="1">
              <a:lnSpc>
                <a:spcPct val="100000"/>
              </a:lnSpc>
              <a:spcBef>
                <a:spcPts val="0"/>
              </a:spcBef>
              <a:spcAft>
                <a:spcPts val="0"/>
              </a:spcAft>
              <a:tabLst/>
              <a:defRPr/>
            </a:pPr>
            <a:r>
              <a:rPr kumimoji="0" lang="en-US" altLang="en-IN" sz="5400" b="1" i="0" u="none" strike="noStrike" kern="1200" cap="none" spc="0" normalizeH="0" baseline="0" noProof="0" dirty="0">
                <a:ln>
                  <a:noFill/>
                </a:ln>
                <a:solidFill>
                  <a:srgbClr val="265991">
                    <a:lumMod val="50000"/>
                  </a:srgbClr>
                </a:solidFill>
                <a:effectLst/>
                <a:uLnTx/>
                <a:uFillTx/>
                <a:latin typeface="Bell MT" panose="02020503060305020303" pitchFamily="18" charset="0"/>
                <a:ea typeface="+mn-ea"/>
                <a:cs typeface="+mn-cs"/>
              </a:rPr>
              <a:t>Disease Prediction Based on Symptoms</a:t>
            </a:r>
            <a:br>
              <a:rPr lang="en-US" altLang="en-IN" sz="4400" b="1" spc="0" dirty="0">
                <a:solidFill>
                  <a:srgbClr val="265991">
                    <a:lumMod val="50000"/>
                  </a:srgbClr>
                </a:solidFill>
                <a:latin typeface="Bell MT" panose="02020503060305020303" pitchFamily="18" charset="0"/>
                <a:ea typeface="+mn-ea"/>
                <a:cs typeface="+mn-cs"/>
              </a:rPr>
            </a:b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3307976" y="3065929"/>
            <a:ext cx="3594270" cy="896471"/>
          </a:xfrm>
        </p:spPr>
        <p:txBody>
          <a:bodyPr>
            <a:normAutofit/>
          </a:bodyPr>
          <a:lstStyle/>
          <a:p>
            <a:r>
              <a:rPr kumimoji="0" lang="en-US" altLang="en-IN" sz="2400" b="1" i="0" u="none" strike="noStrike" kern="1200" cap="none" spc="0" normalizeH="0" baseline="0" noProof="0" dirty="0">
                <a:ln>
                  <a:noFill/>
                </a:ln>
                <a:solidFill>
                  <a:srgbClr val="265991">
                    <a:lumMod val="50000"/>
                  </a:srgbClr>
                </a:solidFill>
                <a:effectLst/>
                <a:uLnTx/>
                <a:uFillTx/>
                <a:latin typeface="Bell MT" panose="02020503060305020303" pitchFamily="18" charset="0"/>
                <a:ea typeface="+mn-ea"/>
                <a:cs typeface="+mn-cs"/>
              </a:rPr>
              <a:t> using Machine Learning</a:t>
            </a:r>
            <a:r>
              <a:rPr lang="en-US" dirty="0">
                <a:solidFill>
                  <a:schemeClr val="tx1">
                    <a:lumMod val="85000"/>
                    <a:lumOff val="15000"/>
                  </a:schemeClr>
                </a:solidFill>
                <a:latin typeface="Bell MT" panose="02020503060305020303" pitchFamily="18" charset="0"/>
              </a:rPr>
              <a:t> </a:t>
            </a:r>
            <a:endParaRPr lang="en-US" sz="2400" dirty="0">
              <a:solidFill>
                <a:schemeClr val="tx1">
                  <a:lumMod val="85000"/>
                  <a:lumOff val="15000"/>
                </a:schemeClr>
              </a:solidFill>
              <a:latin typeface="Bell MT" panose="02020503060305020303" pitchFamily="18"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AE79-1599-C48D-81F1-5A846CEAE4A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37AEA31-A0CA-571B-CF56-8A65F10B3A41}"/>
              </a:ext>
            </a:extLst>
          </p:cNvPr>
          <p:cNvPicPr>
            <a:picLocks noGrp="1" noChangeAspect="1"/>
          </p:cNvPicPr>
          <p:nvPr>
            <p:ph idx="1"/>
          </p:nvPr>
        </p:nvPicPr>
        <p:blipFill>
          <a:blip r:embed="rId2"/>
          <a:stretch>
            <a:fillRect/>
          </a:stretch>
        </p:blipFill>
        <p:spPr>
          <a:xfrm>
            <a:off x="1129553" y="690283"/>
            <a:ext cx="9117106" cy="5387788"/>
          </a:xfrm>
        </p:spPr>
      </p:pic>
    </p:spTree>
    <p:extLst>
      <p:ext uri="{BB962C8B-B14F-4D97-AF65-F5344CB8AC3E}">
        <p14:creationId xmlns:p14="http://schemas.microsoft.com/office/powerpoint/2010/main" val="15867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9702-E5D6-AB70-0784-290B44828668}"/>
              </a:ext>
            </a:extLst>
          </p:cNvPr>
          <p:cNvSpPr>
            <a:spLocks noGrp="1"/>
          </p:cNvSpPr>
          <p:nvPr>
            <p:ph type="title"/>
          </p:nvPr>
        </p:nvSpPr>
        <p:spPr/>
        <p:txBody>
          <a:bodyPr/>
          <a:lstStyle/>
          <a:p>
            <a:r>
              <a:rPr lang="en-US" b="1" dirty="0">
                <a:latin typeface="Bell MT" panose="02020503060305020303" pitchFamily="18" charset="0"/>
              </a:rPr>
              <a:t>Agenda</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12AEAD59-DF80-90FF-A9CF-03AECB2D987E}"/>
              </a:ext>
            </a:extLst>
          </p:cNvPr>
          <p:cNvSpPr>
            <a:spLocks noGrp="1"/>
          </p:cNvSpPr>
          <p:nvPr>
            <p:ph idx="1"/>
          </p:nvPr>
        </p:nvSpPr>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Problem Title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Problem </a:t>
            </a:r>
            <a:r>
              <a:rPr lang="en-US" sz="2800" dirty="0">
                <a:latin typeface="Times New Roman" panose="02020603050405020304" pitchFamily="18" charset="0"/>
                <a:cs typeface="Times New Roman" panose="02020603050405020304" pitchFamily="18" charset="0"/>
              </a:rPr>
              <a:t>Statement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Abstract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Solution</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Impact on society</a:t>
            </a:r>
          </a:p>
        </p:txBody>
      </p:sp>
    </p:spTree>
    <p:extLst>
      <p:ext uri="{BB962C8B-B14F-4D97-AF65-F5344CB8AC3E}">
        <p14:creationId xmlns:p14="http://schemas.microsoft.com/office/powerpoint/2010/main" val="91380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b="1" dirty="0">
                <a:latin typeface="Bell MT" panose="02020503060305020303" pitchFamily="18" charset="0"/>
              </a:rPr>
              <a:t>Problem Statement</a:t>
            </a:r>
          </a:p>
        </p:txBody>
      </p:sp>
      <p:sp>
        <p:nvSpPr>
          <p:cNvPr id="4" name="Content Placeholder 3">
            <a:extLst>
              <a:ext uri="{FF2B5EF4-FFF2-40B4-BE49-F238E27FC236}">
                <a16:creationId xmlns:a16="http://schemas.microsoft.com/office/drawing/2014/main" id="{4CE85799-7298-48C1-39D8-964869FFD3C8}"/>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goal of this project is early detection and lifestyle changes or surveillance, to reduce the risk of disease, or to detect it early enough to treat it most effectively.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A058FC-3033-B960-7F99-34438919DC46}"/>
              </a:ext>
            </a:extLst>
          </p:cNvPr>
          <p:cNvSpPr>
            <a:spLocks noGrp="1"/>
          </p:cNvSpPr>
          <p:nvPr>
            <p:ph type="title"/>
          </p:nvPr>
        </p:nvSpPr>
        <p:spPr/>
        <p:txBody>
          <a:bodyPr/>
          <a:lstStyle/>
          <a:p>
            <a:r>
              <a:rPr lang="en-US" b="1" dirty="0">
                <a:latin typeface="Bell MT" panose="02020503060305020303" pitchFamily="18" charset="0"/>
              </a:rPr>
              <a:t>Abstract</a:t>
            </a:r>
            <a:endParaRPr lang="en-IN" b="1" dirty="0">
              <a:latin typeface="Bell MT" panose="02020503060305020303" pitchFamily="18" charset="0"/>
            </a:endParaRPr>
          </a:p>
        </p:txBody>
      </p:sp>
      <p:sp>
        <p:nvSpPr>
          <p:cNvPr id="7" name="Content Placeholder 6">
            <a:extLst>
              <a:ext uri="{FF2B5EF4-FFF2-40B4-BE49-F238E27FC236}">
                <a16:creationId xmlns:a16="http://schemas.microsoft.com/office/drawing/2014/main" id="{46D7419B-127B-923F-DA50-A0E5E8416FAD}"/>
              </a:ext>
            </a:extLst>
          </p:cNvPr>
          <p:cNvSpPr>
            <a:spLocks noGrp="1"/>
          </p:cNvSpPr>
          <p:nvPr>
            <p:ph idx="1"/>
          </p:nvPr>
        </p:nvSpPr>
        <p:spPr/>
        <p: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 healthcare domain is one of the </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prominent research fields in the current scenario with the rapid improvement of technology and data. It is difficult to handle the huge amount of data of the patients. It is easier to handle this data through Big Data Analytics. There are a lot of procedures for the treatment of multiple diseases across the world. Machine Learning is an emerging approach that helps in prediction, Diagnosis of a disease. This project depicts the prediction of disease based on symptoms using machine learning. Machine Learning algorithm Random Forest are employed on the dataset and predict the disease. We also store the predicted disease and the symptoms on the database. Its implementation is done through the python programming language. We will predict the disease based on the accuracy of the algorithm. The accuracy of an algorithm is determined by the performance on the given dataset.</a:t>
            </a:r>
          </a:p>
          <a:p>
            <a:endParaRPr lang="en-IN" dirty="0"/>
          </a:p>
        </p:txBody>
      </p:sp>
    </p:spTree>
    <p:extLst>
      <p:ext uri="{BB962C8B-B14F-4D97-AF65-F5344CB8AC3E}">
        <p14:creationId xmlns:p14="http://schemas.microsoft.com/office/powerpoint/2010/main" val="12897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08E-1C94-4B85-7D03-71C7BA0143B9}"/>
              </a:ext>
            </a:extLst>
          </p:cNvPr>
          <p:cNvSpPr>
            <a:spLocks noGrp="1"/>
          </p:cNvSpPr>
          <p:nvPr>
            <p:ph type="title"/>
          </p:nvPr>
        </p:nvSpPr>
        <p:spPr/>
        <p:txBody>
          <a:bodyPr/>
          <a:lstStyle/>
          <a:p>
            <a:r>
              <a:rPr lang="en-US" b="1" dirty="0">
                <a:latin typeface="Bell MT" panose="02020503060305020303" pitchFamily="18" charset="0"/>
              </a:rPr>
              <a:t>Solution</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EB213462-29E4-0567-6802-A4DBDB2998DD}"/>
              </a:ext>
            </a:extLst>
          </p:cNvPr>
          <p:cNvSpPr>
            <a:spLocks noGrp="1"/>
          </p:cNvSpPr>
          <p:nvPr>
            <p:ph idx="1"/>
          </p:nvPr>
        </p:nvSpPr>
        <p:spPr>
          <a:xfrm>
            <a:off x="1156446" y="2108201"/>
            <a:ext cx="9999233" cy="3760891"/>
          </a:xfrm>
        </p:spPr>
        <p:txBody>
          <a:bodyPr>
            <a:normAutofit lnSpcReduction="10000"/>
          </a:bodyPr>
          <a:lstStyle/>
          <a:p>
            <a:pPr algn="just">
              <a:buFont typeface="Wingdings" panose="05000000000000000000" pitchFamily="2" charset="2"/>
              <a:buChar char="Ø"/>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There are a lot of procedures for the treatment of multiple diseases across the world. Machine     Learning is an emerging approach that helps in prediction, Diagnosis of a disease. </a:t>
            </a:r>
          </a:p>
          <a:p>
            <a:pPr algn="just">
              <a:buFont typeface="Wingdings" panose="05000000000000000000" pitchFamily="2" charset="2"/>
              <a:buChar char="Ø"/>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This project depicts the prediction of disease based on symptoms using machine learning.</a:t>
            </a:r>
          </a:p>
          <a:p>
            <a:pPr algn="just">
              <a:buFont typeface="Wingdings" panose="05000000000000000000" pitchFamily="2" charset="2"/>
              <a:buChar char="Ø"/>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Machine Learning algorithm Random Forest are employed on the dataset and predict the disease. </a:t>
            </a:r>
          </a:p>
          <a:p>
            <a:pPr algn="just">
              <a:buFont typeface="Wingdings" panose="05000000000000000000" pitchFamily="2" charset="2"/>
              <a:buChar char="Ø"/>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We also store the predicted disease and the symptoms on the database. Its implementation is done through the python programming language. </a:t>
            </a:r>
          </a:p>
          <a:p>
            <a:pPr algn="just">
              <a:buFont typeface="Wingdings" panose="05000000000000000000" pitchFamily="2" charset="2"/>
              <a:buChar char="Ø"/>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We will predict the disease based on the accuracy of the algorithm. The accuracy of an algorithm is determined by the performance on the given dataset</a:t>
            </a:r>
            <a:endParaRPr lang="en-IN" dirty="0"/>
          </a:p>
        </p:txBody>
      </p:sp>
    </p:spTree>
    <p:extLst>
      <p:ext uri="{BB962C8B-B14F-4D97-AF65-F5344CB8AC3E}">
        <p14:creationId xmlns:p14="http://schemas.microsoft.com/office/powerpoint/2010/main" val="30388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03E-6367-1F81-0D4A-1A20075EB70A}"/>
              </a:ext>
            </a:extLst>
          </p:cNvPr>
          <p:cNvSpPr>
            <a:spLocks noGrp="1"/>
          </p:cNvSpPr>
          <p:nvPr>
            <p:ph type="title"/>
          </p:nvPr>
        </p:nvSpPr>
        <p:spPr/>
        <p:txBody>
          <a:bodyPr/>
          <a:lstStyle/>
          <a:p>
            <a:r>
              <a:rPr lang="en-US" b="1" dirty="0">
                <a:latin typeface="Bell MT" panose="02020503060305020303" pitchFamily="18" charset="0"/>
              </a:rPr>
              <a:t>Impact on Society</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97746C12-309F-8327-9B6C-45E6C3BBAB31}"/>
              </a:ext>
            </a:extLst>
          </p:cNvPr>
          <p:cNvSpPr>
            <a:spLocks noGrp="1"/>
          </p:cNvSpPr>
          <p:nvPr>
            <p:ph idx="1"/>
          </p:nvPr>
        </p:nvSpPr>
        <p:spPr/>
        <p:txBody>
          <a:bodyPr>
            <a:normAutofit/>
          </a:bodyPr>
          <a:lstStyle/>
          <a:p>
            <a:endParaRPr lang="en-US" sz="2000" dirty="0"/>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economic costs of infectious diseases especially such as HIV/AIDS and malaria are significant. Their increasing toll on productivity owing to deaths and chronic debilitating illnesses, reduced profitability and decreased foreign investment, has had a serious effect on the economic growth of some poor countries.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earlier detection of disease may lead to more cures or longer survival. This possibility has led to public health programs which recommend populations to have periodic screening examinations for detecting specific chronic diseases, for example, cancer, diabetes, cardiovascular disease and so 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23140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{F0C55A57-7C9E-4F20-8396-C31440A2F123}tf33845126_win32</Template>
  <TotalTime>54</TotalTime>
  <Words>438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Bell MT</vt:lpstr>
      <vt:lpstr>Bookman Old Style</vt:lpstr>
      <vt:lpstr>Calibri</vt:lpstr>
      <vt:lpstr>Franklin Gothic Book</vt:lpstr>
      <vt:lpstr>Times New Roman</vt:lpstr>
      <vt:lpstr>Wingdings</vt:lpstr>
      <vt:lpstr>1_RetrospectVTI</vt:lpstr>
      <vt:lpstr>Disease Prediction Based on Symptoms </vt:lpstr>
      <vt:lpstr>PowerPoint Presentation</vt:lpstr>
      <vt:lpstr>Agenda</vt:lpstr>
      <vt:lpstr>Problem Statement</vt:lpstr>
      <vt:lpstr>Abstract</vt:lpstr>
      <vt:lpstr>Solution</vt:lpstr>
      <vt:lpstr>Impact on Society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Based on Symptoms</dc:title>
  <dc:creator>Dhatri Kowthavarapu</dc:creator>
  <cp:lastModifiedBy>Dhatri Kowthavarapu</cp:lastModifiedBy>
  <cp:revision>2</cp:revision>
  <dcterms:created xsi:type="dcterms:W3CDTF">2022-08-25T17:26:37Z</dcterms:created>
  <dcterms:modified xsi:type="dcterms:W3CDTF">2022-08-25T18:21:09Z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