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3" r:id="rId4"/>
    <p:sldId id="291" r:id="rId5"/>
    <p:sldId id="266" r:id="rId6"/>
    <p:sldId id="267" r:id="rId7"/>
    <p:sldId id="268" r:id="rId8"/>
    <p:sldId id="269" r:id="rId9"/>
    <p:sldId id="270" r:id="rId10"/>
    <p:sldId id="271" r:id="rId11"/>
    <p:sldId id="272" r:id="rId12"/>
    <p:sldId id="273" r:id="rId13"/>
    <p:sldId id="278" r:id="rId14"/>
    <p:sldId id="279" r:id="rId15"/>
    <p:sldId id="281" r:id="rId16"/>
    <p:sldId id="275" r:id="rId17"/>
    <p:sldId id="280" r:id="rId18"/>
    <p:sldId id="283" r:id="rId19"/>
    <p:sldId id="274" r:id="rId20"/>
    <p:sldId id="286" r:id="rId21"/>
    <p:sldId id="287" r:id="rId22"/>
    <p:sldId id="288" r:id="rId23"/>
    <p:sldId id="289" r:id="rId24"/>
    <p:sldId id="290" r:id="rId25"/>
    <p:sldId id="285" r:id="rId26"/>
    <p:sldId id="292" r:id="rId27"/>
    <p:sldId id="293" r:id="rId28"/>
    <p:sldId id="276" r:id="rId29"/>
    <p:sldId id="282"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091E63-0CCE-47F4-9719-F80AB9E36B1F}" type="datetimeFigureOut">
              <a:rPr lang="en-IN" smtClean="0"/>
              <a:t>11-01-2022</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5C1D8C3-5554-4D1C-9EBC-BB7D5389F679}"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091E63-0CCE-47F4-9719-F80AB9E36B1F}" type="datetimeFigureOut">
              <a:rPr lang="en-IN" smtClean="0"/>
              <a:t>11-01-2022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5C1D8C3-5554-4D1C-9EBC-BB7D5389F679}"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091E63-0CCE-47F4-9719-F80AB9E36B1F}" type="datetimeFigureOut">
              <a:rPr lang="en-IN" smtClean="0"/>
              <a:t>11-01-2022</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5C1D8C3-5554-4D1C-9EBC-BB7D5389F679}"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091E63-0CCE-47F4-9719-F80AB9E36B1F}" type="datetimeFigureOut">
              <a:rPr lang="en-IN" smtClean="0"/>
              <a:t>11-01-2022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5C1D8C3-5554-4D1C-9EBC-BB7D5389F679}" type="slidenum">
              <a:rPr lang="en-IN" smtClean="0"/>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091E63-0CCE-47F4-9719-F80AB9E36B1F}" type="datetimeFigureOut">
              <a:rPr lang="en-IN" smtClean="0"/>
              <a:t>11-01-2022</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5C1D8C3-5554-4D1C-9EBC-BB7D5389F679}"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091E63-0CCE-47F4-9719-F80AB9E36B1F}" type="datetimeFigureOut">
              <a:rPr lang="en-IN" smtClean="0"/>
              <a:t>11-01-2022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5C1D8C3-5554-4D1C-9EBC-BB7D5389F679}"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091E63-0CCE-47F4-9719-F80AB9E36B1F}" type="datetimeFigureOut">
              <a:rPr lang="en-IN" smtClean="0"/>
              <a:t>11-01-2022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5C1D8C3-5554-4D1C-9EBC-BB7D5389F679}"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091E63-0CCE-47F4-9719-F80AB9E36B1F}" type="datetimeFigureOut">
              <a:rPr lang="en-IN" smtClean="0"/>
              <a:t>11-01-2022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5C1D8C3-5554-4D1C-9EBC-BB7D5389F679}"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091E63-0CCE-47F4-9719-F80AB9E36B1F}" type="datetimeFigureOut">
              <a:rPr lang="en-IN" smtClean="0"/>
              <a:t>11-01-2022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5C1D8C3-5554-4D1C-9EBC-BB7D5389F679}"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091E63-0CCE-47F4-9719-F80AB9E36B1F}" type="datetimeFigureOut">
              <a:rPr lang="en-IN" smtClean="0"/>
              <a:t>11-01-2022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5C1D8C3-5554-4D1C-9EBC-BB7D5389F679}"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091E63-0CCE-47F4-9719-F80AB9E36B1F}" type="datetimeFigureOut">
              <a:rPr lang="en-IN" smtClean="0"/>
              <a:t>11-01-2022</a:t>
            </a:fld>
            <a:endParaRPr lang="en-IN"/>
          </a:p>
        </p:txBody>
      </p:sp>
      <p:sp>
        <p:nvSpPr>
          <p:cNvPr id="6" name="Footer Placeholder 5"/>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5C1D8C3-5554-4D1C-9EBC-BB7D5389F679}"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091E63-0CCE-47F4-9719-F80AB9E36B1F}" type="datetimeFigureOut">
              <a:rPr lang="en-IN" smtClean="0"/>
              <a:t>11-01-2022</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5C1D8C3-5554-4D1C-9EBC-BB7D5389F679}"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091E63-0CCE-47F4-9719-F80AB9E36B1F}" type="datetimeFigureOut">
              <a:rPr lang="en-IN" smtClean="0"/>
              <a:t>11-01-2022</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5C1D8C3-5554-4D1C-9EBC-BB7D5389F679}"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091E63-0CCE-47F4-9719-F80AB9E36B1F}" type="datetimeFigureOut">
              <a:rPr lang="en-IN" smtClean="0"/>
              <a:t>11-01-2022</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5C1D8C3-5554-4D1C-9EBC-BB7D5389F679}"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091E63-0CCE-47F4-9719-F80AB9E36B1F}" type="datetimeFigureOut">
              <a:rPr lang="en-IN" smtClean="0"/>
              <a:t>11-01-2022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5C1D8C3-5554-4D1C-9EBC-BB7D5389F679}"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091E63-0CCE-47F4-9719-F80AB9E36B1F}" type="datetimeFigureOut">
              <a:rPr lang="en-IN" smtClean="0"/>
              <a:t>11-01-2022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5C1D8C3-5554-4D1C-9EBC-BB7D5389F679}"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2091E63-0CCE-47F4-9719-F80AB9E36B1F}" type="datetimeFigureOut">
              <a:rPr lang="en-IN" smtClean="0"/>
              <a:t>11-01-2022</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5C1D8C3-5554-4D1C-9EBC-BB7D5389F679}"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1527992"/>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4329343" y="1527993"/>
            <a:ext cx="4474189" cy="706755"/>
          </a:xfrm>
          <a:prstGeom prst="rect">
            <a:avLst/>
          </a:prstGeom>
          <a:noFill/>
        </p:spPr>
        <p:txBody>
          <a:bodyPr wrap="square" rtlCol="0">
            <a:spAutoFit/>
          </a:bodyPr>
          <a:lstStyle/>
          <a:p>
            <a:r>
              <a:rPr lang="en-US" altLang="en-IN" sz="4000" b="1" u="sng" dirty="0">
                <a:solidFill>
                  <a:schemeClr val="accent3">
                    <a:lumMod val="50000"/>
                  </a:schemeClr>
                </a:solidFill>
                <a:latin typeface="Bell MT" panose="02020503060305020303" pitchFamily="18" charset="0"/>
              </a:rPr>
              <a:t>MINI</a:t>
            </a:r>
            <a:r>
              <a:rPr lang="en-IN" sz="4000" b="1" u="sng" dirty="0">
                <a:solidFill>
                  <a:schemeClr val="accent3">
                    <a:lumMod val="50000"/>
                  </a:schemeClr>
                </a:solidFill>
                <a:latin typeface="Bell MT" panose="02020503060305020303" pitchFamily="18" charset="0"/>
              </a:rPr>
              <a:t>  PROJECT</a:t>
            </a:r>
          </a:p>
        </p:txBody>
      </p:sp>
      <p:sp>
        <p:nvSpPr>
          <p:cNvPr id="7" name="TextBox 6"/>
          <p:cNvSpPr txBox="1"/>
          <p:nvPr/>
        </p:nvSpPr>
        <p:spPr>
          <a:xfrm>
            <a:off x="1191260" y="2386965"/>
            <a:ext cx="10243820" cy="1446550"/>
          </a:xfrm>
          <a:prstGeom prst="rect">
            <a:avLst/>
          </a:prstGeom>
          <a:noFill/>
        </p:spPr>
        <p:txBody>
          <a:bodyPr wrap="square" rtlCol="0">
            <a:spAutoFit/>
          </a:bodyPr>
          <a:lstStyle/>
          <a:p>
            <a:pPr algn="ctr"/>
            <a:r>
              <a:rPr lang="en-US" altLang="en-IN" sz="4400" b="1" dirty="0">
                <a:solidFill>
                  <a:schemeClr val="accent3">
                    <a:lumMod val="50000"/>
                  </a:schemeClr>
                </a:solidFill>
                <a:latin typeface="Bell MT" panose="02020503060305020303" pitchFamily="18" charset="0"/>
              </a:rPr>
              <a:t>Disease Prediction Based on </a:t>
            </a:r>
          </a:p>
          <a:p>
            <a:pPr algn="ctr"/>
            <a:r>
              <a:rPr lang="en-US" altLang="en-IN" sz="4400" b="1" dirty="0">
                <a:solidFill>
                  <a:schemeClr val="accent3">
                    <a:lumMod val="50000"/>
                  </a:schemeClr>
                </a:solidFill>
                <a:latin typeface="Bell MT" panose="02020503060305020303" pitchFamily="18" charset="0"/>
              </a:rPr>
              <a:t>Symptoms</a:t>
            </a:r>
          </a:p>
        </p:txBody>
      </p:sp>
      <p:sp>
        <p:nvSpPr>
          <p:cNvPr id="8" name="Rectangle 7"/>
          <p:cNvSpPr/>
          <p:nvPr/>
        </p:nvSpPr>
        <p:spPr>
          <a:xfrm>
            <a:off x="1031240" y="2386965"/>
            <a:ext cx="10564495" cy="1489075"/>
          </a:xfrm>
          <a:prstGeom prst="rect">
            <a:avLst/>
          </a:prstGeom>
          <a:noFill/>
          <a:ln w="5715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3">
                  <a:lumMod val="50000"/>
                </a:schemeClr>
              </a:solidFill>
            </a:endParaRPr>
          </a:p>
        </p:txBody>
      </p:sp>
      <p:sp>
        <p:nvSpPr>
          <p:cNvPr id="9" name="TextBox 8"/>
          <p:cNvSpPr txBox="1"/>
          <p:nvPr/>
        </p:nvSpPr>
        <p:spPr>
          <a:xfrm>
            <a:off x="2324615" y="3917888"/>
            <a:ext cx="7889132" cy="521970"/>
          </a:xfrm>
          <a:prstGeom prst="rect">
            <a:avLst/>
          </a:prstGeom>
          <a:noFill/>
        </p:spPr>
        <p:txBody>
          <a:bodyPr wrap="square" rtlCol="0">
            <a:spAutoFit/>
          </a:bodyPr>
          <a:lstStyle/>
          <a:p>
            <a:pPr algn="ctr"/>
            <a:r>
              <a:rPr lang="en-IN" sz="2800" b="1" dirty="0">
                <a:solidFill>
                  <a:schemeClr val="accent3">
                    <a:lumMod val="50000"/>
                  </a:schemeClr>
                </a:solidFill>
                <a:latin typeface="Bell MT" panose="02020503060305020303" pitchFamily="18" charset="0"/>
              </a:rPr>
              <a:t>I</a:t>
            </a:r>
            <a:r>
              <a:rPr lang="en-US" altLang="en-IN" sz="2800" b="1" dirty="0">
                <a:solidFill>
                  <a:schemeClr val="accent3">
                    <a:lumMod val="50000"/>
                  </a:schemeClr>
                </a:solidFill>
                <a:latin typeface="Bell MT" panose="02020503060305020303" pitchFamily="18" charset="0"/>
              </a:rPr>
              <a:t>V</a:t>
            </a:r>
            <a:r>
              <a:rPr lang="en-IN" sz="2800" b="1" dirty="0">
                <a:solidFill>
                  <a:schemeClr val="accent3">
                    <a:lumMod val="50000"/>
                  </a:schemeClr>
                </a:solidFill>
                <a:latin typeface="Bell MT" panose="02020503060305020303" pitchFamily="18" charset="0"/>
              </a:rPr>
              <a:t>/IV B.Tech  CSE-III</a:t>
            </a:r>
          </a:p>
        </p:txBody>
      </p:sp>
      <p:sp>
        <p:nvSpPr>
          <p:cNvPr id="10" name="TextBox 9"/>
          <p:cNvSpPr txBox="1"/>
          <p:nvPr/>
        </p:nvSpPr>
        <p:spPr>
          <a:xfrm>
            <a:off x="2051363" y="5145109"/>
            <a:ext cx="8648700" cy="1383665"/>
          </a:xfrm>
          <a:prstGeom prst="rect">
            <a:avLst/>
          </a:prstGeom>
          <a:noFill/>
        </p:spPr>
        <p:txBody>
          <a:bodyPr wrap="square" rtlCol="0">
            <a:spAutoFit/>
          </a:bodyPr>
          <a:lstStyle/>
          <a:p>
            <a:pPr algn="ctr"/>
            <a:r>
              <a:rPr lang="en-IN" sz="2000" b="1" dirty="0">
                <a:solidFill>
                  <a:schemeClr val="accent3">
                    <a:lumMod val="50000"/>
                  </a:schemeClr>
                </a:solidFill>
              </a:rPr>
              <a:t>		</a:t>
            </a:r>
            <a:r>
              <a:rPr lang="en-IN" sz="2400" b="1" u="sng" dirty="0">
                <a:solidFill>
                  <a:schemeClr val="accent3">
                    <a:lumMod val="50000"/>
                  </a:schemeClr>
                </a:solidFill>
              </a:rPr>
              <a:t>Team Members:</a:t>
            </a:r>
            <a:endParaRPr lang="en-IN" sz="2000" b="1" u="sng" dirty="0">
              <a:solidFill>
                <a:schemeClr val="accent3">
                  <a:lumMod val="50000"/>
                </a:schemeClr>
              </a:solidFill>
            </a:endParaRPr>
          </a:p>
          <a:p>
            <a:pPr marL="2628900" lvl="5" indent="-342900" algn="l">
              <a:buAutoNum type="arabicPeriod"/>
            </a:pPr>
            <a:r>
              <a:rPr lang="en-US" altLang="en-IN" sz="2000" b="1" dirty="0">
                <a:solidFill>
                  <a:schemeClr val="accent3">
                    <a:lumMod val="50000"/>
                  </a:schemeClr>
                </a:solidFill>
              </a:rPr>
              <a:t>K. </a:t>
            </a:r>
            <a:r>
              <a:rPr lang="en-IN" altLang="en-IN" sz="2000" b="1" dirty="0">
                <a:solidFill>
                  <a:schemeClr val="accent3">
                    <a:lumMod val="50000"/>
                  </a:schemeClr>
                </a:solidFill>
              </a:rPr>
              <a:t>Sai Kumar</a:t>
            </a:r>
            <a:r>
              <a:rPr lang="en-IN" sz="2000" b="1" dirty="0">
                <a:solidFill>
                  <a:schemeClr val="accent3">
                    <a:lumMod val="50000"/>
                  </a:schemeClr>
                </a:solidFill>
              </a:rPr>
              <a:t>(188W1A0</a:t>
            </a:r>
            <a:r>
              <a:rPr lang="en-US" altLang="en-IN" sz="2000" b="1" dirty="0">
                <a:solidFill>
                  <a:schemeClr val="accent3">
                    <a:lumMod val="50000"/>
                  </a:schemeClr>
                </a:solidFill>
              </a:rPr>
              <a:t>5E2</a:t>
            </a:r>
            <a:r>
              <a:rPr lang="en-IN" sz="2000" b="1" dirty="0">
                <a:solidFill>
                  <a:schemeClr val="accent3">
                    <a:lumMod val="50000"/>
                  </a:schemeClr>
                </a:solidFill>
              </a:rPr>
              <a:t>)</a:t>
            </a:r>
          </a:p>
          <a:p>
            <a:pPr marL="2628900" lvl="5" indent="-342900" algn="l">
              <a:buAutoNum type="arabicPeriod"/>
            </a:pPr>
            <a:r>
              <a:rPr lang="en-IN" sz="2000" b="1" dirty="0">
                <a:solidFill>
                  <a:schemeClr val="accent3">
                    <a:lumMod val="50000"/>
                  </a:schemeClr>
                </a:solidFill>
              </a:rPr>
              <a:t>M. Sai Sathya (188W1A05E6)</a:t>
            </a:r>
          </a:p>
          <a:p>
            <a:pPr marL="2628900" lvl="5" indent="-342900" algn="l">
              <a:buAutoNum type="arabicPeriod"/>
            </a:pPr>
            <a:r>
              <a:rPr lang="en-US" altLang="en-IN" sz="2000" b="1" dirty="0">
                <a:solidFill>
                  <a:schemeClr val="accent3">
                    <a:lumMod val="50000"/>
                  </a:schemeClr>
                </a:solidFill>
              </a:rPr>
              <a:t>A.</a:t>
            </a:r>
            <a:r>
              <a:rPr lang="en-IN" altLang="en-IN" sz="2000" b="1" dirty="0">
                <a:solidFill>
                  <a:schemeClr val="accent3">
                    <a:lumMod val="50000"/>
                  </a:schemeClr>
                </a:solidFill>
              </a:rPr>
              <a:t> Nadeem</a:t>
            </a:r>
            <a:r>
              <a:rPr lang="en-IN" sz="2000" b="1" dirty="0">
                <a:solidFill>
                  <a:schemeClr val="accent3">
                    <a:lumMod val="50000"/>
                  </a:schemeClr>
                </a:solidFill>
              </a:rPr>
              <a:t>(188W1A05</a:t>
            </a:r>
            <a:r>
              <a:rPr lang="en-US" sz="2000" b="1" dirty="0">
                <a:solidFill>
                  <a:schemeClr val="accent3">
                    <a:lumMod val="50000"/>
                  </a:schemeClr>
                </a:solidFill>
              </a:rPr>
              <a:t>B9</a:t>
            </a:r>
            <a:r>
              <a:rPr lang="en-IN" sz="2000" b="1" dirty="0">
                <a:solidFill>
                  <a:schemeClr val="accent3">
                    <a:lumMod val="50000"/>
                  </a:schemeClr>
                </a:solidFill>
              </a:rPr>
              <a:t>)</a:t>
            </a:r>
          </a:p>
        </p:txBody>
      </p:sp>
      <p:sp>
        <p:nvSpPr>
          <p:cNvPr id="11" name="TextBox 10"/>
          <p:cNvSpPr txBox="1"/>
          <p:nvPr/>
        </p:nvSpPr>
        <p:spPr>
          <a:xfrm>
            <a:off x="4061565" y="4445901"/>
            <a:ext cx="5009744" cy="707886"/>
          </a:xfrm>
          <a:prstGeom prst="rect">
            <a:avLst/>
          </a:prstGeom>
          <a:noFill/>
        </p:spPr>
        <p:txBody>
          <a:bodyPr wrap="square" rtlCol="0">
            <a:spAutoFit/>
          </a:bodyPr>
          <a:lstStyle/>
          <a:p>
            <a:r>
              <a:rPr lang="en-IN" sz="2000" b="1" u="sng" dirty="0">
                <a:solidFill>
                  <a:schemeClr val="accent3">
                    <a:lumMod val="50000"/>
                  </a:schemeClr>
                </a:solidFill>
              </a:rPr>
              <a:t>Project Guide:</a:t>
            </a:r>
            <a:r>
              <a:rPr lang="en-IN" sz="2000" b="1" dirty="0">
                <a:solidFill>
                  <a:schemeClr val="accent3">
                    <a:lumMod val="50000"/>
                  </a:schemeClr>
                </a:solidFill>
              </a:rPr>
              <a:t> Sri S. Rajesh</a:t>
            </a:r>
          </a:p>
          <a:p>
            <a:r>
              <a:rPr lang="en-IN" sz="2000" b="1" dirty="0">
                <a:solidFill>
                  <a:schemeClr val="accent3">
                    <a:lumMod val="50000"/>
                  </a:schemeClr>
                </a:solidFill>
              </a:rPr>
              <a:t>				Assistant Professor</a:t>
            </a:r>
            <a:endParaRPr lang="en-US" altLang="en-IN" sz="2000" b="1" dirty="0">
              <a:solidFill>
                <a:schemeClr val="accent3">
                  <a:lumMod val="5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96D27C-3F87-4BEA-A55B-801B09AD4EF8}"/>
              </a:ext>
            </a:extLst>
          </p:cNvPr>
          <p:cNvSpPr>
            <a:spLocks noGrp="1"/>
          </p:cNvSpPr>
          <p:nvPr>
            <p:ph idx="1"/>
          </p:nvPr>
        </p:nvSpPr>
        <p:spPr>
          <a:xfrm>
            <a:off x="1155032" y="1187116"/>
            <a:ext cx="10349580" cy="5438273"/>
          </a:xfrm>
        </p:spPr>
        <p:txBody>
          <a:bodyPr>
            <a:noAutofit/>
          </a:bodyPr>
          <a:lstStyle/>
          <a:p>
            <a:pPr marL="0" indent="0">
              <a:buNone/>
            </a:pPr>
            <a:r>
              <a:rPr lang="en-IN" sz="2000" b="1" dirty="0">
                <a:latin typeface="Times New Roman" panose="02020603050405020304" pitchFamily="18" charset="0"/>
                <a:cs typeface="Times New Roman" panose="02020603050405020304" pitchFamily="18" charset="0"/>
              </a:rPr>
              <a:t>6.Study of Machine Learning Algorithms for Special </a:t>
            </a:r>
            <a:r>
              <a:rPr lang="en-IN" sz="2000" b="1" dirty="0" err="1">
                <a:latin typeface="Times New Roman" panose="02020603050405020304" pitchFamily="18" charset="0"/>
                <a:cs typeface="Times New Roman" panose="02020603050405020304" pitchFamily="18" charset="0"/>
              </a:rPr>
              <a:t>Disese</a:t>
            </a:r>
            <a:r>
              <a:rPr lang="en-IN" sz="2000" b="1" dirty="0">
                <a:latin typeface="Times New Roman" panose="02020603050405020304" pitchFamily="18" charset="0"/>
                <a:cs typeface="Times New Roman" panose="02020603050405020304" pitchFamily="18" charset="0"/>
              </a:rPr>
              <a:t> prediction using Principal of Component Analysis</a:t>
            </a:r>
          </a:p>
          <a:p>
            <a:pPr marL="0" indent="0">
              <a:buNone/>
            </a:pPr>
            <a:r>
              <a:rPr lang="en-IN" sz="2000" b="1" dirty="0">
                <a:latin typeface="Times New Roman" panose="02020603050405020304" pitchFamily="18" charset="0"/>
                <a:cs typeface="Times New Roman" panose="02020603050405020304" pitchFamily="18" charset="0"/>
              </a:rPr>
              <a:t>Methodology:</a:t>
            </a:r>
          </a:p>
          <a:p>
            <a:pPr marL="0" indent="0" algn="just">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Dhomse</a:t>
            </a:r>
            <a:r>
              <a:rPr lang="en-IN" sz="2000" dirty="0">
                <a:latin typeface="Times New Roman" panose="02020603050405020304" pitchFamily="18" charset="0"/>
                <a:cs typeface="Times New Roman" panose="02020603050405020304" pitchFamily="18" charset="0"/>
              </a:rPr>
              <a:t> Kanchana, </a:t>
            </a:r>
            <a:r>
              <a:rPr lang="en-IN" sz="2000" dirty="0" err="1">
                <a:latin typeface="Times New Roman" panose="02020603050405020304" pitchFamily="18" charset="0"/>
                <a:cs typeface="Times New Roman" panose="02020603050405020304" pitchFamily="18" charset="0"/>
              </a:rPr>
              <a:t>Mahale</a:t>
            </a:r>
            <a:r>
              <a:rPr lang="en-IN" sz="2000" dirty="0">
                <a:latin typeface="Times New Roman" panose="02020603050405020304" pitchFamily="18" charset="0"/>
                <a:cs typeface="Times New Roman" panose="02020603050405020304" pitchFamily="18" charset="0"/>
              </a:rPr>
              <a:t> Kishore, describes mainly about the PCA that has done to find the minimum number of attributes required to enhance the precision of various supervised learning algorithms.</a:t>
            </a:r>
            <a:r>
              <a:rPr lang="en-US" sz="2000" dirty="0">
                <a:latin typeface="Times New Roman" panose="02020603050405020304" pitchFamily="18" charset="0"/>
                <a:cs typeface="Times New Roman" panose="02020603050405020304" pitchFamily="18" charset="0"/>
              </a:rPr>
              <a:t> They have studied about the supervised machine learning algorithms to predict heart disease. They have also discussed about variety of algorithm approaches for diabetic disease prediction.</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Advantages:</a:t>
            </a:r>
            <a:endParaRPr lang="en-IN" sz="20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They have reduced the attributes that require for the heart disease prediction.</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They have used WEKA data mining technique  to analyse the algorithm accuracy.</a:t>
            </a:r>
          </a:p>
          <a:p>
            <a:pPr marL="0" indent="0">
              <a:buNone/>
            </a:pPr>
            <a:r>
              <a:rPr lang="en-IN" sz="2000" dirty="0">
                <a:latin typeface="Times New Roman" panose="02020603050405020304" pitchFamily="18" charset="0"/>
                <a:cs typeface="Times New Roman" panose="02020603050405020304" pitchFamily="18" charset="0"/>
              </a:rPr>
              <a:t>Disadvantages:</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Time taken to build this model is more</a:t>
            </a:r>
          </a:p>
        </p:txBody>
      </p:sp>
    </p:spTree>
    <p:extLst>
      <p:ext uri="{BB962C8B-B14F-4D97-AF65-F5344CB8AC3E}">
        <p14:creationId xmlns:p14="http://schemas.microsoft.com/office/powerpoint/2010/main" val="1986350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3612D4-A13F-44E7-BAA2-ED0C1AEF911C}"/>
              </a:ext>
            </a:extLst>
          </p:cNvPr>
          <p:cNvSpPr>
            <a:spLocks noGrp="1"/>
          </p:cNvSpPr>
          <p:nvPr>
            <p:ph idx="1"/>
          </p:nvPr>
        </p:nvSpPr>
        <p:spPr>
          <a:xfrm>
            <a:off x="1074821" y="1315453"/>
            <a:ext cx="10429791" cy="5021179"/>
          </a:xfrm>
        </p:spPr>
        <p:txBody>
          <a:bodyPr>
            <a:normAutofit/>
          </a:bodyPr>
          <a:lstStyle/>
          <a:p>
            <a:pPr marL="0" indent="0">
              <a:buNone/>
            </a:pPr>
            <a:r>
              <a:rPr lang="en-IN" sz="2000" b="1" dirty="0">
                <a:latin typeface="Times New Roman" panose="02020603050405020304" pitchFamily="18" charset="0"/>
                <a:cs typeface="Times New Roman" panose="02020603050405020304" pitchFamily="18" charset="0"/>
              </a:rPr>
              <a:t>7.Disease Prediction using Machine Learning</a:t>
            </a:r>
          </a:p>
          <a:p>
            <a:pPr marL="0" indent="0">
              <a:buNone/>
            </a:pPr>
            <a:r>
              <a:rPr lang="en-IN" sz="2000" b="1" dirty="0">
                <a:latin typeface="Times New Roman" panose="02020603050405020304" pitchFamily="18" charset="0"/>
                <a:cs typeface="Times New Roman" panose="02020603050405020304" pitchFamily="18" charset="0"/>
              </a:rPr>
              <a:t>Methodology:</a:t>
            </a:r>
          </a:p>
          <a:p>
            <a:pPr marL="0" indent="0" algn="just">
              <a:buNone/>
            </a:pPr>
            <a:r>
              <a:rPr lang="en-IN" sz="2000" dirty="0">
                <a:latin typeface="Times New Roman" panose="02020603050405020304" pitchFamily="18" charset="0"/>
                <a:cs typeface="Times New Roman" panose="02020603050405020304" pitchFamily="18" charset="0"/>
              </a:rPr>
              <a:t>	Sai Akhil, </a:t>
            </a:r>
            <a:r>
              <a:rPr lang="en-IN" sz="2000" dirty="0" err="1">
                <a:latin typeface="Times New Roman" panose="02020603050405020304" pitchFamily="18" charset="0"/>
                <a:cs typeface="Times New Roman" panose="02020603050405020304" pitchFamily="18" charset="0"/>
              </a:rPr>
              <a:t>Suhesh</a:t>
            </a:r>
            <a:r>
              <a:rPr lang="en-IN" sz="2000" dirty="0">
                <a:latin typeface="Times New Roman" panose="02020603050405020304" pitchFamily="18" charset="0"/>
                <a:cs typeface="Times New Roman" panose="02020603050405020304" pitchFamily="18" charset="0"/>
              </a:rPr>
              <a:t>, Sirisha, Bhavana, proposed a model to analyse the patient datasets by using linear regression algorithm. They have collected the data from the people who are suffered from various diseases. The model also predicts the sub diseases.</a:t>
            </a: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r>
              <a:rPr lang="en-IN" sz="2000" b="1" dirty="0">
                <a:latin typeface="Times New Roman" panose="02020603050405020304" pitchFamily="18" charset="0"/>
                <a:cs typeface="Times New Roman" panose="02020603050405020304" pitchFamily="18" charset="0"/>
              </a:rPr>
              <a:t>Advantages:</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Included more Symptoms for disease prediction. </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complexity of the algorithm is less</a:t>
            </a:r>
          </a:p>
          <a:p>
            <a:pPr marL="0" indent="0">
              <a:buNone/>
            </a:pPr>
            <a:r>
              <a:rPr lang="en-IN" sz="2000" b="1" dirty="0">
                <a:latin typeface="Times New Roman" panose="02020603050405020304" pitchFamily="18" charset="0"/>
                <a:cs typeface="Times New Roman" panose="02020603050405020304" pitchFamily="18" charset="0"/>
              </a:rPr>
              <a:t>Disadvantage:</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Accuracy is less.</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Dataset pre-processing is not done properly</a:t>
            </a:r>
          </a:p>
        </p:txBody>
      </p:sp>
    </p:spTree>
    <p:extLst>
      <p:ext uri="{BB962C8B-B14F-4D97-AF65-F5344CB8AC3E}">
        <p14:creationId xmlns:p14="http://schemas.microsoft.com/office/powerpoint/2010/main" val="1857271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3744F8-70AA-46FA-8986-80E5D8D1F129}"/>
              </a:ext>
            </a:extLst>
          </p:cNvPr>
          <p:cNvSpPr>
            <a:spLocks noGrp="1"/>
          </p:cNvSpPr>
          <p:nvPr>
            <p:ph idx="1"/>
          </p:nvPr>
        </p:nvSpPr>
        <p:spPr>
          <a:xfrm>
            <a:off x="1171074" y="1267325"/>
            <a:ext cx="10475494" cy="4989095"/>
          </a:xfrm>
        </p:spPr>
        <p:txBody>
          <a:bodyPr>
            <a:noAutofit/>
          </a:bodyPr>
          <a:lstStyle/>
          <a:p>
            <a:pPr marL="0" indent="0">
              <a:buNone/>
            </a:pPr>
            <a:r>
              <a:rPr lang="en-IN" sz="2000" b="1" dirty="0">
                <a:latin typeface="Times New Roman" panose="02020603050405020304" pitchFamily="18" charset="0"/>
                <a:cs typeface="Times New Roman" panose="02020603050405020304" pitchFamily="18" charset="0"/>
              </a:rPr>
              <a:t>8.Application of Big Data Analytics in Healthcare System to Predict COPD</a:t>
            </a:r>
          </a:p>
          <a:p>
            <a:pPr marL="0" indent="0">
              <a:buNone/>
            </a:pPr>
            <a:r>
              <a:rPr lang="en-IN" sz="2000" b="1" dirty="0">
                <a:latin typeface="Times New Roman" panose="02020603050405020304" pitchFamily="18" charset="0"/>
                <a:cs typeface="Times New Roman" panose="02020603050405020304" pitchFamily="18" charset="0"/>
              </a:rPr>
              <a:t>Methodology:</a:t>
            </a:r>
          </a:p>
          <a:p>
            <a:pPr marL="0" indent="0" algn="just">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Shaila</a:t>
            </a:r>
            <a:r>
              <a:rPr lang="en-IN" sz="2000" dirty="0">
                <a:latin typeface="Times New Roman" panose="02020603050405020304" pitchFamily="18" charset="0"/>
                <a:cs typeface="Times New Roman" panose="02020603050405020304" pitchFamily="18" charset="0"/>
              </a:rPr>
              <a:t> H </a:t>
            </a:r>
            <a:r>
              <a:rPr lang="en-IN" sz="2000" dirty="0" err="1">
                <a:latin typeface="Times New Roman" panose="02020603050405020304" pitchFamily="18" charset="0"/>
                <a:cs typeface="Times New Roman" panose="02020603050405020304" pitchFamily="18" charset="0"/>
              </a:rPr>
              <a:t>Koppad</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Anuoamma</a:t>
            </a:r>
            <a:r>
              <a:rPr lang="en-IN" sz="2000" dirty="0">
                <a:latin typeface="Times New Roman" panose="02020603050405020304" pitchFamily="18" charset="0"/>
                <a:cs typeface="Times New Roman" panose="02020603050405020304" pitchFamily="18" charset="0"/>
              </a:rPr>
              <a:t> Kumar, describes about the Data mining application of big data, and also proposed a model for Chronic Obstructive Pulmonary Disease(COPD) prediction using Decision Tree technique. </a:t>
            </a:r>
            <a:r>
              <a:rPr lang="en-US" sz="2000" dirty="0">
                <a:latin typeface="Times New Roman" panose="02020603050405020304" pitchFamily="18" charset="0"/>
                <a:cs typeface="Times New Roman" panose="02020603050405020304" pitchFamily="18" charset="0"/>
              </a:rPr>
              <a:t>They have considered the centralized clinical data repository contains patient’s details with reference to unique </a:t>
            </a:r>
            <a:r>
              <a:rPr lang="en-US" sz="2000" dirty="0" err="1">
                <a:latin typeface="Times New Roman" panose="02020603050405020304" pitchFamily="18" charset="0"/>
                <a:cs typeface="Times New Roman" panose="02020603050405020304" pitchFamily="18" charset="0"/>
              </a:rPr>
              <a:t>aadhaar</a:t>
            </a:r>
            <a:r>
              <a:rPr lang="en-US" sz="2000" dirty="0">
                <a:latin typeface="Times New Roman" panose="02020603050405020304" pitchFamily="18" charset="0"/>
                <a:cs typeface="Times New Roman" panose="02020603050405020304" pitchFamily="18" charset="0"/>
              </a:rPr>
              <a:t> number, which helps to know about the treatments taken by the each patient in different hospitals and doctor treated.</a:t>
            </a: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r>
              <a:rPr lang="en-IN" sz="2000" b="1" dirty="0">
                <a:latin typeface="Times New Roman" panose="02020603050405020304" pitchFamily="18" charset="0"/>
                <a:cs typeface="Times New Roman" panose="02020603050405020304" pitchFamily="18" charset="0"/>
              </a:rPr>
              <a:t>Advantages:</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They have used the Indian e-health System through “Aadhaar”.</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Accuracy for this model is more than 90%</a:t>
            </a:r>
          </a:p>
          <a:p>
            <a:pPr marL="0" indent="0">
              <a:buNone/>
            </a:pPr>
            <a:r>
              <a:rPr lang="en-US" sz="2000" b="1" dirty="0">
                <a:latin typeface="Times New Roman" panose="02020603050405020304" pitchFamily="18" charset="0"/>
                <a:cs typeface="Times New Roman" panose="02020603050405020304" pitchFamily="18" charset="0"/>
              </a:rPr>
              <a:t>Disadvantages:</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Time taken to build this model is more.</a:t>
            </a:r>
          </a:p>
        </p:txBody>
      </p:sp>
    </p:spTree>
    <p:extLst>
      <p:ext uri="{BB962C8B-B14F-4D97-AF65-F5344CB8AC3E}">
        <p14:creationId xmlns:p14="http://schemas.microsoft.com/office/powerpoint/2010/main" val="2158681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3CFF8C-5AD7-4A88-ADAC-AB462657D238}"/>
              </a:ext>
            </a:extLst>
          </p:cNvPr>
          <p:cNvSpPr>
            <a:spLocks noGrp="1"/>
          </p:cNvSpPr>
          <p:nvPr>
            <p:ph idx="1"/>
          </p:nvPr>
        </p:nvSpPr>
        <p:spPr>
          <a:xfrm>
            <a:off x="1604211" y="834189"/>
            <a:ext cx="10395284" cy="5630780"/>
          </a:xfrm>
        </p:spPr>
        <p:txBody>
          <a:bodyPr>
            <a:normAutofit/>
          </a:bodyPr>
          <a:lstStyle/>
          <a:p>
            <a:pPr marL="0" indent="0">
              <a:buNone/>
            </a:pPr>
            <a:r>
              <a:rPr lang="en-US" sz="2000" b="1" dirty="0">
                <a:solidFill>
                  <a:schemeClr val="tx1"/>
                </a:solidFill>
                <a:latin typeface="Times New Roman" panose="02020603050405020304" pitchFamily="18" charset="0"/>
                <a:cs typeface="Times New Roman" panose="02020603050405020304" pitchFamily="18" charset="0"/>
              </a:rPr>
              <a:t>Hardware Requirements:</a:t>
            </a:r>
          </a:p>
          <a:p>
            <a:pPr marL="0" indent="0">
              <a:buNone/>
            </a:pPr>
            <a:r>
              <a:rPr lang="en-US" sz="2000" dirty="0">
                <a:solidFill>
                  <a:schemeClr val="tx1"/>
                </a:solidFill>
                <a:latin typeface="Times New Roman" panose="02020603050405020304" pitchFamily="18" charset="0"/>
                <a:cs typeface="Times New Roman" panose="02020603050405020304" pitchFamily="18" charset="0"/>
              </a:rPr>
              <a:t>System      :Intel Core i3,i5,i7</a:t>
            </a:r>
          </a:p>
          <a:p>
            <a:pPr marL="0" indent="0">
              <a:buNone/>
            </a:pPr>
            <a:r>
              <a:rPr lang="en-US" sz="2000" dirty="0">
                <a:solidFill>
                  <a:schemeClr val="tx1"/>
                </a:solidFill>
                <a:latin typeface="Times New Roman" panose="02020603050405020304" pitchFamily="18" charset="0"/>
                <a:cs typeface="Times New Roman" panose="02020603050405020304" pitchFamily="18" charset="0"/>
              </a:rPr>
              <a:t>RAM         :512Mb or above</a:t>
            </a:r>
          </a:p>
          <a:p>
            <a:pPr marL="0" indent="0">
              <a:buNone/>
            </a:pPr>
            <a:r>
              <a:rPr lang="en-US" sz="2000" dirty="0">
                <a:solidFill>
                  <a:schemeClr val="tx1"/>
                </a:solidFill>
                <a:latin typeface="Times New Roman" panose="02020603050405020304" pitchFamily="18" charset="0"/>
                <a:cs typeface="Times New Roman" panose="02020603050405020304" pitchFamily="18" charset="0"/>
              </a:rPr>
              <a:t>Hard Disk  :10GB or above</a:t>
            </a:r>
          </a:p>
          <a:p>
            <a:pPr marL="0" indent="0">
              <a:buNone/>
            </a:pPr>
            <a:endParaRPr lang="en-US" sz="2000" dirty="0">
              <a:solidFill>
                <a:schemeClr val="tx1"/>
              </a:solidFill>
              <a:latin typeface="Times New Roman" panose="02020603050405020304" pitchFamily="18" charset="0"/>
              <a:cs typeface="Times New Roman" panose="02020603050405020304" pitchFamily="18" charset="0"/>
            </a:endParaRPr>
          </a:p>
          <a:p>
            <a:pPr marL="0" indent="0">
              <a:buNone/>
            </a:pPr>
            <a:r>
              <a:rPr lang="en-US" sz="2000" b="1" dirty="0">
                <a:solidFill>
                  <a:schemeClr val="tx1"/>
                </a:solidFill>
                <a:latin typeface="Times New Roman" panose="02020603050405020304" pitchFamily="18" charset="0"/>
                <a:cs typeface="Times New Roman" panose="02020603050405020304" pitchFamily="18" charset="0"/>
              </a:rPr>
              <a:t>Software Requirements:</a:t>
            </a:r>
          </a:p>
          <a:p>
            <a:pPr marL="0" indent="0">
              <a:buNone/>
            </a:pPr>
            <a:r>
              <a:rPr lang="en-US" sz="2000" dirty="0">
                <a:solidFill>
                  <a:schemeClr val="tx1"/>
                </a:solidFill>
                <a:latin typeface="Times New Roman" panose="02020603050405020304" pitchFamily="18" charset="0"/>
                <a:cs typeface="Times New Roman" panose="02020603050405020304" pitchFamily="18" charset="0"/>
              </a:rPr>
              <a:t>Operating System   :Windows 7,10 or Higher Versions</a:t>
            </a:r>
          </a:p>
          <a:p>
            <a:pPr marL="0" indent="0">
              <a:buNone/>
            </a:pPr>
            <a:r>
              <a:rPr lang="en-US" sz="2000" dirty="0">
                <a:solidFill>
                  <a:schemeClr val="tx1"/>
                </a:solidFill>
                <a:latin typeface="Times New Roman" panose="02020603050405020304" pitchFamily="18" charset="0"/>
                <a:cs typeface="Times New Roman" panose="02020603050405020304" pitchFamily="18" charset="0"/>
              </a:rPr>
              <a:t>Platform                  :Jupiter Notebook</a:t>
            </a:r>
          </a:p>
          <a:p>
            <a:pPr marL="0" indent="0">
              <a:buNone/>
            </a:pPr>
            <a:r>
              <a:rPr lang="en-US" sz="2000" dirty="0">
                <a:solidFill>
                  <a:schemeClr val="tx1"/>
                </a:solidFill>
                <a:latin typeface="Times New Roman" panose="02020603050405020304" pitchFamily="18" charset="0"/>
                <a:cs typeface="Times New Roman" panose="02020603050405020304" pitchFamily="18" charset="0"/>
              </a:rPr>
              <a:t>Front End                :Python </a:t>
            </a:r>
            <a:r>
              <a:rPr lang="en-US" sz="2000" dirty="0" err="1">
                <a:solidFill>
                  <a:schemeClr val="tx1"/>
                </a:solidFill>
                <a:latin typeface="Times New Roman" panose="02020603050405020304" pitchFamily="18" charset="0"/>
                <a:cs typeface="Times New Roman" panose="02020603050405020304" pitchFamily="18" charset="0"/>
              </a:rPr>
              <a:t>Tkinter</a:t>
            </a:r>
            <a:endParaRPr lang="en-US" sz="2000" dirty="0">
              <a:solidFill>
                <a:schemeClr val="tx1"/>
              </a:solidFill>
              <a:latin typeface="Times New Roman" panose="02020603050405020304" pitchFamily="18" charset="0"/>
              <a:cs typeface="Times New Roman" panose="02020603050405020304" pitchFamily="18" charset="0"/>
            </a:endParaRPr>
          </a:p>
          <a:p>
            <a:pPr marL="0" indent="0">
              <a:buNone/>
            </a:pPr>
            <a:r>
              <a:rPr lang="en-US" sz="2000" dirty="0">
                <a:solidFill>
                  <a:schemeClr val="tx1"/>
                </a:solidFill>
                <a:latin typeface="Times New Roman" panose="02020603050405020304" pitchFamily="18" charset="0"/>
                <a:cs typeface="Times New Roman" panose="02020603050405020304" pitchFamily="18" charset="0"/>
              </a:rPr>
              <a:t>Back End                 :Python and Files</a:t>
            </a:r>
          </a:p>
        </p:txBody>
      </p:sp>
    </p:spTree>
    <p:extLst>
      <p:ext uri="{BB962C8B-B14F-4D97-AF65-F5344CB8AC3E}">
        <p14:creationId xmlns:p14="http://schemas.microsoft.com/office/powerpoint/2010/main" val="527898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E4933-3A4E-4BC9-A81A-8F1C6E967130}"/>
              </a:ext>
            </a:extLst>
          </p:cNvPr>
          <p:cNvSpPr>
            <a:spLocks noGrp="1"/>
          </p:cNvSpPr>
          <p:nvPr>
            <p:ph type="title"/>
          </p:nvPr>
        </p:nvSpPr>
        <p:spPr>
          <a:xfrm>
            <a:off x="1640157" y="792786"/>
            <a:ext cx="1964178" cy="441210"/>
          </a:xfrm>
        </p:spPr>
        <p:txBody>
          <a:bodyPr>
            <a:normAutofit fontScale="90000"/>
          </a:bodyPr>
          <a:lstStyle/>
          <a:p>
            <a:r>
              <a:rPr lang="en-IN" sz="2400" b="1" u="sng" dirty="0">
                <a:solidFill>
                  <a:schemeClr val="tx1"/>
                </a:solidFill>
                <a:latin typeface="Times New Roman" panose="02020603050405020304" pitchFamily="18" charset="0"/>
                <a:cs typeface="Times New Roman" panose="02020603050405020304" pitchFamily="18" charset="0"/>
              </a:rPr>
              <a:t>DATASET</a:t>
            </a:r>
          </a:p>
        </p:txBody>
      </p:sp>
      <p:sp>
        <p:nvSpPr>
          <p:cNvPr id="3" name="Content Placeholder 2">
            <a:extLst>
              <a:ext uri="{FF2B5EF4-FFF2-40B4-BE49-F238E27FC236}">
                <a16:creationId xmlns:a16="http://schemas.microsoft.com/office/drawing/2014/main" id="{49BEEAE0-86B5-403C-81FE-89847FF9D573}"/>
              </a:ext>
            </a:extLst>
          </p:cNvPr>
          <p:cNvSpPr>
            <a:spLocks noGrp="1"/>
          </p:cNvSpPr>
          <p:nvPr>
            <p:ph idx="1"/>
          </p:nvPr>
        </p:nvSpPr>
        <p:spPr>
          <a:xfrm>
            <a:off x="1638300" y="1352364"/>
            <a:ext cx="8915400" cy="2900040"/>
          </a:xfrm>
        </p:spPr>
        <p:txBody>
          <a:bodyPr>
            <a:noAutofit/>
          </a:bodyPr>
          <a:lstStyle/>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This proposed system includes data collection and understanding the data to study the patterns and trends which helps in prediction and evaluating the results.</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We are taking two datasets Training dataset and testing dataset</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dataset contains the 133 attributes In which 132 attributes represents the symptoms and the other one is the disease(output).</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user enters the five symptoms to predict the disease.</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datasets is in the form of .csv(comma separated values) files.</a:t>
            </a:r>
          </a:p>
        </p:txBody>
      </p:sp>
    </p:spTree>
    <p:extLst>
      <p:ext uri="{BB962C8B-B14F-4D97-AF65-F5344CB8AC3E}">
        <p14:creationId xmlns:p14="http://schemas.microsoft.com/office/powerpoint/2010/main" val="16679810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66B87-30EA-47FF-BCA9-D70F9A9A9277}"/>
              </a:ext>
            </a:extLst>
          </p:cNvPr>
          <p:cNvSpPr>
            <a:spLocks noGrp="1"/>
          </p:cNvSpPr>
          <p:nvPr>
            <p:ph type="title"/>
          </p:nvPr>
        </p:nvSpPr>
        <p:spPr>
          <a:xfrm>
            <a:off x="1640156" y="668388"/>
            <a:ext cx="8911687" cy="609996"/>
          </a:xfrm>
        </p:spPr>
        <p:txBody>
          <a:bodyPr>
            <a:noAutofit/>
          </a:bodyPr>
          <a:lstStyle/>
          <a:p>
            <a:pPr algn="ctr"/>
            <a:r>
              <a:rPr lang="en-IN" b="1" dirty="0">
                <a:solidFill>
                  <a:schemeClr val="tx1"/>
                </a:solidFill>
                <a:latin typeface="Times New Roman" panose="02020603050405020304" pitchFamily="18" charset="0"/>
                <a:cs typeface="Times New Roman" panose="02020603050405020304" pitchFamily="18" charset="0"/>
              </a:rPr>
              <a:t>Use case</a:t>
            </a:r>
          </a:p>
        </p:txBody>
      </p:sp>
      <p:pic>
        <p:nvPicPr>
          <p:cNvPr id="5" name="Content Placeholder 4">
            <a:extLst>
              <a:ext uri="{FF2B5EF4-FFF2-40B4-BE49-F238E27FC236}">
                <a16:creationId xmlns:a16="http://schemas.microsoft.com/office/drawing/2014/main" id="{0ABA170E-BAAD-4BBB-A939-FEE27224E0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8693" y="1216130"/>
            <a:ext cx="9296401" cy="4719449"/>
          </a:xfrm>
        </p:spPr>
      </p:pic>
      <p:sp>
        <p:nvSpPr>
          <p:cNvPr id="3" name="Rectangle 2">
            <a:extLst>
              <a:ext uri="{FF2B5EF4-FFF2-40B4-BE49-F238E27FC236}">
                <a16:creationId xmlns:a16="http://schemas.microsoft.com/office/drawing/2014/main" id="{28751CF4-0B40-435B-A818-AFC901738923}"/>
              </a:ext>
            </a:extLst>
          </p:cNvPr>
          <p:cNvSpPr/>
          <p:nvPr/>
        </p:nvSpPr>
        <p:spPr>
          <a:xfrm>
            <a:off x="4696287" y="1278384"/>
            <a:ext cx="2654424" cy="46571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24163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4DA1F-CA16-4CEB-A4D4-A408E39C9CFE}"/>
              </a:ext>
            </a:extLst>
          </p:cNvPr>
          <p:cNvSpPr>
            <a:spLocks noGrp="1"/>
          </p:cNvSpPr>
          <p:nvPr>
            <p:ph type="title"/>
          </p:nvPr>
        </p:nvSpPr>
        <p:spPr>
          <a:xfrm>
            <a:off x="2140163" y="712887"/>
            <a:ext cx="8911687" cy="725296"/>
          </a:xfrm>
        </p:spPr>
        <p:txBody>
          <a:bodyPr/>
          <a:lstStyle/>
          <a:p>
            <a:pPr algn="ctr"/>
            <a:r>
              <a:rPr lang="en-IN" b="1" dirty="0">
                <a:solidFill>
                  <a:schemeClr val="tx1"/>
                </a:solidFill>
                <a:latin typeface="Times New Roman" panose="02020603050405020304" pitchFamily="18" charset="0"/>
                <a:cs typeface="Times New Roman" panose="02020603050405020304" pitchFamily="18" charset="0"/>
              </a:rPr>
              <a:t>Class Diagram</a:t>
            </a:r>
          </a:p>
        </p:txBody>
      </p:sp>
      <p:pic>
        <p:nvPicPr>
          <p:cNvPr id="5" name="Content Placeholder 4">
            <a:extLst>
              <a:ext uri="{FF2B5EF4-FFF2-40B4-BE49-F238E27FC236}">
                <a16:creationId xmlns:a16="http://schemas.microsoft.com/office/drawing/2014/main" id="{6E46B9C0-F5CB-4A21-95B5-9AB05C3C7BA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140163" y="1861872"/>
            <a:ext cx="8406063" cy="4283241"/>
          </a:xfrm>
        </p:spPr>
      </p:pic>
    </p:spTree>
    <p:extLst>
      <p:ext uri="{BB962C8B-B14F-4D97-AF65-F5344CB8AC3E}">
        <p14:creationId xmlns:p14="http://schemas.microsoft.com/office/powerpoint/2010/main" val="21745107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1AC8A-685E-4999-8666-6C7C3BC487DC}"/>
              </a:ext>
            </a:extLst>
          </p:cNvPr>
          <p:cNvSpPr>
            <a:spLocks noGrp="1"/>
          </p:cNvSpPr>
          <p:nvPr>
            <p:ph type="title"/>
          </p:nvPr>
        </p:nvSpPr>
        <p:spPr>
          <a:xfrm>
            <a:off x="3681596" y="857781"/>
            <a:ext cx="4828807" cy="512232"/>
          </a:xfrm>
        </p:spPr>
        <p:txBody>
          <a:bodyPr>
            <a:noAutofit/>
          </a:bodyPr>
          <a:lstStyle/>
          <a:p>
            <a:pPr algn="ctr"/>
            <a:r>
              <a:rPr lang="en-US" sz="3200" b="1" dirty="0">
                <a:solidFill>
                  <a:schemeClr val="tx1"/>
                </a:solidFill>
                <a:latin typeface="Times New Roman" panose="02020603050405020304" pitchFamily="18" charset="0"/>
                <a:cs typeface="Times New Roman" panose="02020603050405020304" pitchFamily="18" charset="0"/>
              </a:rPr>
              <a:t>Sequence Diagram</a:t>
            </a:r>
            <a:endParaRPr lang="en-IN" sz="3200" b="1" dirty="0">
              <a:solidFill>
                <a:schemeClr val="tx1"/>
              </a:solidFill>
              <a:latin typeface="Times New Roman" panose="02020603050405020304" pitchFamily="18" charset="0"/>
              <a:cs typeface="Times New Roman" panose="02020603050405020304" pitchFamily="18" charset="0"/>
            </a:endParaRPr>
          </a:p>
        </p:txBody>
      </p:sp>
      <p:pic>
        <p:nvPicPr>
          <p:cNvPr id="4" name="Content Placeholder 5">
            <a:extLst>
              <a:ext uri="{FF2B5EF4-FFF2-40B4-BE49-F238E27FC236}">
                <a16:creationId xmlns:a16="http://schemas.microsoft.com/office/drawing/2014/main" id="{16AC799D-0FE3-4CF4-8CD7-18C1CAB6B255}"/>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165684" y="1835233"/>
            <a:ext cx="8454190" cy="4421187"/>
          </a:xfrm>
          <a:prstGeom prst="rect">
            <a:avLst/>
          </a:prstGeom>
          <a:noFill/>
          <a:ln w="9525">
            <a:noFill/>
          </a:ln>
        </p:spPr>
      </p:pic>
    </p:spTree>
    <p:extLst>
      <p:ext uri="{BB962C8B-B14F-4D97-AF65-F5344CB8AC3E}">
        <p14:creationId xmlns:p14="http://schemas.microsoft.com/office/powerpoint/2010/main" val="40235192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C494E-E0B0-4789-97B0-394B26F29D2C}"/>
              </a:ext>
            </a:extLst>
          </p:cNvPr>
          <p:cNvSpPr>
            <a:spLocks noGrp="1"/>
          </p:cNvSpPr>
          <p:nvPr>
            <p:ph type="title"/>
          </p:nvPr>
        </p:nvSpPr>
        <p:spPr>
          <a:xfrm>
            <a:off x="1287263" y="624110"/>
            <a:ext cx="10217350" cy="723427"/>
          </a:xfrm>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METHODOLOGY</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F663F7D-C0FA-4EB9-BE56-71D10AEB6F7E}"/>
              </a:ext>
            </a:extLst>
          </p:cNvPr>
          <p:cNvSpPr>
            <a:spLocks noGrp="1"/>
          </p:cNvSpPr>
          <p:nvPr>
            <p:ph idx="1"/>
          </p:nvPr>
        </p:nvSpPr>
        <p:spPr>
          <a:xfrm>
            <a:off x="1020932" y="1233996"/>
            <a:ext cx="10972800" cy="5433134"/>
          </a:xfrm>
        </p:spPr>
        <p:txBody>
          <a:bodyPr>
            <a:normAutofit/>
          </a:bodyPr>
          <a:lstStyle/>
          <a:p>
            <a:pPr marL="0" indent="0" algn="just">
              <a:lnSpc>
                <a:spcPct val="150000"/>
              </a:lnSpc>
              <a:buNone/>
            </a:pPr>
            <a:r>
              <a:rPr lang="en-US" sz="1800" dirty="0">
                <a:solidFill>
                  <a:schemeClr val="tx1"/>
                </a:solidFill>
                <a:effectLst/>
                <a:latin typeface="Times New Roman" panose="02020603050405020304" pitchFamily="18" charset="0"/>
                <a:ea typeface="Calibri" panose="020F0502020204030204" pitchFamily="34" charset="0"/>
              </a:rPr>
              <a:t>	The project Disease Prediction based on symptoms is developed to overcome general disease in earlier stages as we all know in competitive environment of economic development the mankind has involved so much that he/she is not concerned about health according to research there are 40% peoples how ignores about general disease which leads to harmful disease later. The Project "Disease Prediction based on symptoms" is implemented using python completely. Even the interface of this project is done using python's library interface called </a:t>
            </a:r>
            <a:r>
              <a:rPr lang="en-US" sz="1800" dirty="0" err="1">
                <a:solidFill>
                  <a:schemeClr val="tx1"/>
                </a:solidFill>
                <a:effectLst/>
                <a:latin typeface="Times New Roman" panose="02020603050405020304" pitchFamily="18" charset="0"/>
                <a:ea typeface="Calibri" panose="020F0502020204030204" pitchFamily="34" charset="0"/>
              </a:rPr>
              <a:t>Tkinter</a:t>
            </a:r>
            <a:r>
              <a:rPr lang="en-US" sz="1800" dirty="0">
                <a:solidFill>
                  <a:schemeClr val="tx1"/>
                </a:solidFill>
                <a:effectLst/>
                <a:latin typeface="Times New Roman" panose="02020603050405020304" pitchFamily="18" charset="0"/>
                <a:ea typeface="Calibri" panose="020F0502020204030204" pitchFamily="34" charset="0"/>
              </a:rPr>
              <a:t>. Here first the user needs to enter the name and select the symptoms from the given drop-down menu, The user must enter the name and </a:t>
            </a:r>
            <a:r>
              <a:rPr lang="en-US" sz="1800" dirty="0" err="1">
                <a:solidFill>
                  <a:schemeClr val="tx1"/>
                </a:solidFill>
                <a:effectLst/>
                <a:latin typeface="Times New Roman" panose="02020603050405020304" pitchFamily="18" charset="0"/>
                <a:ea typeface="Calibri" panose="020F0502020204030204" pitchFamily="34" charset="0"/>
              </a:rPr>
              <a:t>atleast</a:t>
            </a:r>
            <a:r>
              <a:rPr lang="en-US" sz="1800" dirty="0">
                <a:solidFill>
                  <a:schemeClr val="tx1"/>
                </a:solidFill>
                <a:effectLst/>
                <a:latin typeface="Times New Roman" panose="02020603050405020304" pitchFamily="18" charset="0"/>
                <a:ea typeface="Calibri" panose="020F0502020204030204" pitchFamily="34" charset="0"/>
              </a:rPr>
              <a:t> two symptoms to predict the disease, for more accurate result the user needs to enter all the given symptoms, then the system will provide the accurate result. If the user </a:t>
            </a:r>
            <a:r>
              <a:rPr lang="en-US" sz="1800" dirty="0" err="1">
                <a:solidFill>
                  <a:schemeClr val="tx1"/>
                </a:solidFill>
                <a:effectLst/>
                <a:latin typeface="Times New Roman" panose="02020603050405020304" pitchFamily="18" charset="0"/>
                <a:ea typeface="Calibri" panose="020F0502020204030204" pitchFamily="34" charset="0"/>
              </a:rPr>
              <a:t>doesnot</a:t>
            </a:r>
            <a:r>
              <a:rPr lang="en-US" sz="1800" dirty="0">
                <a:solidFill>
                  <a:schemeClr val="tx1"/>
                </a:solidFill>
                <a:effectLst/>
                <a:latin typeface="Times New Roman" panose="02020603050405020304" pitchFamily="18" charset="0"/>
                <a:ea typeface="Calibri" panose="020F0502020204030204" pitchFamily="34" charset="0"/>
              </a:rPr>
              <a:t> enter the name or </a:t>
            </a:r>
            <a:r>
              <a:rPr lang="en-US" sz="1800" dirty="0" err="1">
                <a:solidFill>
                  <a:schemeClr val="tx1"/>
                </a:solidFill>
                <a:effectLst/>
                <a:latin typeface="Times New Roman" panose="02020603050405020304" pitchFamily="18" charset="0"/>
                <a:ea typeface="Calibri" panose="020F0502020204030204" pitchFamily="34" charset="0"/>
              </a:rPr>
              <a:t>atleast</a:t>
            </a:r>
            <a:r>
              <a:rPr lang="en-US" sz="1800" dirty="0">
                <a:solidFill>
                  <a:schemeClr val="tx1"/>
                </a:solidFill>
                <a:effectLst/>
                <a:latin typeface="Times New Roman" panose="02020603050405020304" pitchFamily="18" charset="0"/>
                <a:ea typeface="Calibri" panose="020F0502020204030204" pitchFamily="34" charset="0"/>
              </a:rPr>
              <a:t> two symptoms the system shows an prompt window showing the corresponding message. This prediction is basically done with the help of Random Forest algorithm. When the user enters all the symptoms then he/she needs to press the prediction button. The Reset Inputs is used to reset all the inputs given by the user. Exit System button is used to close the system.</a:t>
            </a:r>
            <a:endPar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524918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DF43C-2612-4AD0-B1A1-0B56461E9373}"/>
              </a:ext>
            </a:extLst>
          </p:cNvPr>
          <p:cNvSpPr>
            <a:spLocks noGrp="1"/>
          </p:cNvSpPr>
          <p:nvPr>
            <p:ph type="title"/>
          </p:nvPr>
        </p:nvSpPr>
        <p:spPr>
          <a:xfrm>
            <a:off x="2192785" y="665825"/>
            <a:ext cx="7995043" cy="758496"/>
          </a:xfrm>
        </p:spPr>
        <p:txBody>
          <a:bodyPr/>
          <a:lstStyle/>
          <a:p>
            <a:pPr algn="ctr"/>
            <a:r>
              <a:rPr lang="en-US" b="1" u="sng" dirty="0">
                <a:solidFill>
                  <a:schemeClr val="tx1"/>
                </a:solidFill>
                <a:latin typeface="Times New Roman" panose="02020603050405020304" pitchFamily="18" charset="0"/>
                <a:cs typeface="Times New Roman" panose="02020603050405020304" pitchFamily="18" charset="0"/>
              </a:rPr>
              <a:t>Architecture</a:t>
            </a:r>
            <a:endParaRPr lang="en-IN" b="1" u="sng" dirty="0">
              <a:solidFill>
                <a:schemeClr val="tx1"/>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A5C054D4-26F5-4895-8C1C-63C2CE19EEBC}"/>
              </a:ext>
            </a:extLst>
          </p:cNvPr>
          <p:cNvPicPr>
            <a:picLocks noChangeAspect="1"/>
          </p:cNvPicPr>
          <p:nvPr/>
        </p:nvPicPr>
        <p:blipFill>
          <a:blip r:embed="rId2"/>
          <a:stretch>
            <a:fillRect/>
          </a:stretch>
        </p:blipFill>
        <p:spPr>
          <a:xfrm>
            <a:off x="1127464" y="1424321"/>
            <a:ext cx="10360438" cy="4704297"/>
          </a:xfrm>
          <a:prstGeom prst="rect">
            <a:avLst/>
          </a:prstGeom>
        </p:spPr>
      </p:pic>
    </p:spTree>
    <p:extLst>
      <p:ext uri="{BB962C8B-B14F-4D97-AF65-F5344CB8AC3E}">
        <p14:creationId xmlns:p14="http://schemas.microsoft.com/office/powerpoint/2010/main" val="1229106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37370" y="369651"/>
            <a:ext cx="5875507" cy="646331"/>
          </a:xfrm>
          <a:prstGeom prst="rect">
            <a:avLst/>
          </a:prstGeom>
          <a:noFill/>
        </p:spPr>
        <p:txBody>
          <a:bodyPr wrap="square" rtlCol="0">
            <a:spAutoFit/>
          </a:bodyPr>
          <a:lstStyle/>
          <a:p>
            <a:r>
              <a:rPr lang="en-IN" sz="3600" b="1" dirty="0">
                <a:solidFill>
                  <a:schemeClr val="accent3">
                    <a:lumMod val="50000"/>
                  </a:schemeClr>
                </a:solidFill>
              </a:rPr>
              <a:t>ABSTRACT</a:t>
            </a:r>
            <a:endParaRPr lang="en-IN" b="1" dirty="0">
              <a:solidFill>
                <a:schemeClr val="accent3">
                  <a:lumMod val="50000"/>
                </a:schemeClr>
              </a:solidFill>
            </a:endParaRPr>
          </a:p>
        </p:txBody>
      </p:sp>
      <p:sp>
        <p:nvSpPr>
          <p:cNvPr id="3" name="TextBox 2"/>
          <p:cNvSpPr txBox="1"/>
          <p:nvPr/>
        </p:nvSpPr>
        <p:spPr>
          <a:xfrm>
            <a:off x="778212" y="1380731"/>
            <a:ext cx="11157625" cy="4494564"/>
          </a:xfrm>
          <a:prstGeom prst="rect">
            <a:avLst/>
          </a:prstGeom>
          <a:noFill/>
        </p:spPr>
        <p:txBody>
          <a:bodyPr wrap="square" rtlCol="0">
            <a:spAutoFit/>
          </a:bodyPr>
          <a:lstStyle/>
          <a:p>
            <a:pPr algn="just"/>
            <a:r>
              <a:rPr lang="en-US" altLang="en-IN" sz="2000" dirty="0">
                <a:solidFill>
                  <a:srgbClr val="0E101A"/>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healthcare domain is one of the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prominent research fields in the current scenario with the rapid improvement of technology and data. It is difficult to handle the huge amount of data of the patients. It is easier to handle this data through Big Data Analytics. There are a lot of procedures for the treatment of multiple diseases across the world. Machine Learning is an emerging approach that helps in prediction, Diagnosis of a disease. This project depicts the prediction of disease based on symptoms using machine learning. Machine Learning algorithm Random Forest are employed on the dataset and predict the disease. We also store the predicted disease and the symptoms on the database. Its implementation is done through the python programming language. We will predict the disease based on the accuracy of the algorithm. The accuracy of an algorithm is determined by the performance on the given dataset.</a:t>
            </a:r>
          </a:p>
          <a:p>
            <a:pPr algn="just"/>
            <a:endParaRPr lang="en-IN" sz="2000" dirty="0">
              <a:solidFill>
                <a:srgbClr val="0E101A"/>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IN" sz="2000" b="1" dirty="0">
                <a:solidFill>
                  <a:srgbClr val="0E101A"/>
                </a:solidFill>
                <a:effectLst/>
                <a:latin typeface="Times New Roman" panose="02020603050405020304" pitchFamily="18" charset="0"/>
                <a:ea typeface="Times New Roman" panose="02020603050405020304" pitchFamily="18" charset="0"/>
                <a:cs typeface="Times New Roman" panose="02020603050405020304" pitchFamily="18" charset="0"/>
              </a:rPr>
              <a:t>Keywords:</a:t>
            </a:r>
            <a:r>
              <a:rPr lang="en-IN" sz="2000" dirty="0">
                <a:solidFill>
                  <a:srgbClr val="0E101A"/>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Big data analytics, Random Forest, Diagnosis of disease, Prediction, Machine Learning Algorithm, Database</a:t>
            </a:r>
            <a:r>
              <a:rPr lang="en-IN" dirty="0">
                <a:latin typeface="Times New Roman" panose="02020603050405020304" pitchFamily="18" charset="0"/>
                <a:ea typeface="Calibri" panose="020F0502020204030204" pitchFamily="34" charset="0"/>
                <a:cs typeface="Times New Roman" panose="02020603050405020304" pitchFamily="18" charset="0"/>
              </a:rPr>
              <a:t>.</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p>
          <a:p>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619B5-98DE-4F39-8DD3-7FD267B1D0CF}"/>
              </a:ext>
            </a:extLst>
          </p:cNvPr>
          <p:cNvSpPr>
            <a:spLocks noGrp="1"/>
          </p:cNvSpPr>
          <p:nvPr>
            <p:ph type="title"/>
          </p:nvPr>
        </p:nvSpPr>
        <p:spPr>
          <a:xfrm>
            <a:off x="1267327" y="624110"/>
            <a:ext cx="10237286" cy="787595"/>
          </a:xfrm>
        </p:spPr>
        <p:txBody>
          <a:bodyPr/>
          <a:lstStyle/>
          <a:p>
            <a:pPr algn="ctr"/>
            <a:r>
              <a:rPr lang="en-IN" b="1" dirty="0">
                <a:solidFill>
                  <a:schemeClr val="tx1"/>
                </a:solidFill>
                <a:latin typeface="Times New Roman" panose="02020603050405020304" pitchFamily="18" charset="0"/>
                <a:cs typeface="Times New Roman" panose="02020603050405020304" pitchFamily="18" charset="0"/>
              </a:rPr>
              <a:t>MODULES</a:t>
            </a:r>
          </a:p>
        </p:txBody>
      </p:sp>
      <p:sp>
        <p:nvSpPr>
          <p:cNvPr id="3" name="Content Placeholder 2">
            <a:extLst>
              <a:ext uri="{FF2B5EF4-FFF2-40B4-BE49-F238E27FC236}">
                <a16:creationId xmlns:a16="http://schemas.microsoft.com/office/drawing/2014/main" id="{B483B3A0-B88C-49BE-B93A-65BC9EF81B1A}"/>
              </a:ext>
            </a:extLst>
          </p:cNvPr>
          <p:cNvSpPr>
            <a:spLocks noGrp="1"/>
          </p:cNvSpPr>
          <p:nvPr>
            <p:ph idx="1"/>
          </p:nvPr>
        </p:nvSpPr>
        <p:spPr>
          <a:xfrm>
            <a:off x="1267326" y="1411705"/>
            <a:ext cx="10237286" cy="4822185"/>
          </a:xfrm>
        </p:spPr>
        <p:txBody>
          <a:bodyPr>
            <a:normAutofit/>
          </a:bodyPr>
          <a:lstStyle/>
          <a:p>
            <a:pPr marL="0" indent="0" algn="just">
              <a:lnSpc>
                <a:spcPct val="150000"/>
              </a:lnSpc>
              <a:buNone/>
            </a:pPr>
            <a:r>
              <a:rPr lang="en-IN" sz="2400" b="1" dirty="0">
                <a:solidFill>
                  <a:schemeClr val="tx1"/>
                </a:solidFill>
                <a:latin typeface="Times New Roman" panose="02020603050405020304" pitchFamily="18" charset="0"/>
                <a:cs typeface="Times New Roman" panose="02020603050405020304" pitchFamily="18" charset="0"/>
              </a:rPr>
              <a:t>MODULE 1</a:t>
            </a:r>
          </a:p>
          <a:p>
            <a:pPr marL="0" indent="0" algn="just">
              <a:lnSpc>
                <a:spcPct val="150000"/>
              </a:lnSpc>
              <a:buNone/>
            </a:pPr>
            <a:r>
              <a:rPr lang="en-IN" sz="2400" dirty="0">
                <a:solidFill>
                  <a:schemeClr val="tx1"/>
                </a:solidFill>
                <a:latin typeface="Times New Roman" panose="02020603050405020304" pitchFamily="18" charset="0"/>
                <a:cs typeface="Times New Roman" panose="02020603050405020304" pitchFamily="18" charset="0"/>
              </a:rPr>
              <a:t>Dataset Collection</a:t>
            </a:r>
          </a:p>
          <a:p>
            <a:pPr marL="0" indent="0" algn="just">
              <a:lnSpc>
                <a:spcPct val="150000"/>
              </a:lnSpc>
              <a:buNone/>
            </a:pPr>
            <a:r>
              <a:rPr lang="en-IN" sz="2400" b="1" dirty="0">
                <a:solidFill>
                  <a:schemeClr val="tx1"/>
                </a:solidFill>
                <a:latin typeface="Times New Roman" panose="02020603050405020304" pitchFamily="18" charset="0"/>
                <a:cs typeface="Times New Roman" panose="02020603050405020304" pitchFamily="18" charset="0"/>
              </a:rPr>
              <a:t>MODULE 2</a:t>
            </a:r>
          </a:p>
          <a:p>
            <a:pPr marL="0" indent="0" algn="just">
              <a:lnSpc>
                <a:spcPct val="150000"/>
              </a:lnSpc>
              <a:buNone/>
            </a:pPr>
            <a:r>
              <a:rPr lang="en-IN" sz="2400" dirty="0">
                <a:solidFill>
                  <a:schemeClr val="tx1"/>
                </a:solidFill>
                <a:latin typeface="Times New Roman" panose="02020603050405020304" pitchFamily="18" charset="0"/>
                <a:cs typeface="Times New Roman" panose="02020603050405020304" pitchFamily="18" charset="0"/>
              </a:rPr>
              <a:t>Model Creation(Random Forest Algorithm)</a:t>
            </a:r>
          </a:p>
          <a:p>
            <a:pPr marL="0" indent="0" algn="just">
              <a:lnSpc>
                <a:spcPct val="150000"/>
              </a:lnSpc>
              <a:buNone/>
            </a:pPr>
            <a:r>
              <a:rPr lang="en-IN" sz="2400" b="1" dirty="0">
                <a:solidFill>
                  <a:schemeClr val="tx1"/>
                </a:solidFill>
                <a:latin typeface="Times New Roman" panose="02020603050405020304" pitchFamily="18" charset="0"/>
                <a:cs typeface="Times New Roman" panose="02020603050405020304" pitchFamily="18" charset="0"/>
              </a:rPr>
              <a:t>MODULE 3</a:t>
            </a:r>
          </a:p>
          <a:p>
            <a:pPr marL="0" indent="0" algn="just">
              <a:lnSpc>
                <a:spcPct val="150000"/>
              </a:lnSpc>
              <a:buNone/>
            </a:pPr>
            <a:r>
              <a:rPr lang="en-IN" sz="2400" dirty="0">
                <a:solidFill>
                  <a:schemeClr val="tx1"/>
                </a:solidFill>
                <a:latin typeface="Times New Roman" panose="02020603050405020304" pitchFamily="18" charset="0"/>
                <a:cs typeface="Times New Roman" panose="02020603050405020304" pitchFamily="18" charset="0"/>
              </a:rPr>
              <a:t>User Interface and Database Creation</a:t>
            </a:r>
          </a:p>
        </p:txBody>
      </p:sp>
    </p:spTree>
    <p:extLst>
      <p:ext uri="{BB962C8B-B14F-4D97-AF65-F5344CB8AC3E}">
        <p14:creationId xmlns:p14="http://schemas.microsoft.com/office/powerpoint/2010/main" val="23100780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51EB9-E9D5-4DD4-97DA-8A2766031AAE}"/>
              </a:ext>
            </a:extLst>
          </p:cNvPr>
          <p:cNvSpPr>
            <a:spLocks noGrp="1"/>
          </p:cNvSpPr>
          <p:nvPr>
            <p:ph type="title"/>
          </p:nvPr>
        </p:nvSpPr>
        <p:spPr>
          <a:xfrm>
            <a:off x="1572125" y="739514"/>
            <a:ext cx="9932487" cy="543853"/>
          </a:xfrm>
        </p:spPr>
        <p:txBody>
          <a:bodyPr>
            <a:normAutofit/>
          </a:bodyPr>
          <a:lstStyle/>
          <a:p>
            <a:r>
              <a:rPr lang="en-IN" sz="2800" b="1" dirty="0">
                <a:solidFill>
                  <a:schemeClr val="tx1"/>
                </a:solidFill>
                <a:latin typeface="Times New Roman" panose="02020603050405020304" pitchFamily="18" charset="0"/>
                <a:cs typeface="Times New Roman" panose="02020603050405020304" pitchFamily="18" charset="0"/>
              </a:rPr>
              <a:t>Dataset Collection</a:t>
            </a:r>
          </a:p>
        </p:txBody>
      </p:sp>
      <p:sp>
        <p:nvSpPr>
          <p:cNvPr id="3" name="Content Placeholder 2">
            <a:extLst>
              <a:ext uri="{FF2B5EF4-FFF2-40B4-BE49-F238E27FC236}">
                <a16:creationId xmlns:a16="http://schemas.microsoft.com/office/drawing/2014/main" id="{30141A5D-7203-4D7B-838A-841FAB924C1C}"/>
              </a:ext>
            </a:extLst>
          </p:cNvPr>
          <p:cNvSpPr>
            <a:spLocks noGrp="1"/>
          </p:cNvSpPr>
          <p:nvPr>
            <p:ph idx="1"/>
          </p:nvPr>
        </p:nvSpPr>
        <p:spPr>
          <a:xfrm>
            <a:off x="1267326" y="1283368"/>
            <a:ext cx="10379242" cy="4950522"/>
          </a:xfrm>
        </p:spPr>
        <p:txBody>
          <a:bodyPr/>
          <a:lstStyle/>
          <a:p>
            <a:pPr marL="0" indent="0">
              <a:lnSpc>
                <a:spcPct val="150000"/>
              </a:lnSpc>
              <a:buNone/>
            </a:pPr>
            <a:r>
              <a:rPr lang="en-US" sz="1800" dirty="0">
                <a:solidFill>
                  <a:schemeClr val="tx1"/>
                </a:solidFill>
                <a:effectLst/>
                <a:latin typeface="Times New Roman" panose="02020603050405020304" pitchFamily="18" charset="0"/>
                <a:ea typeface="Calibri" panose="020F0502020204030204" pitchFamily="34" charset="0"/>
              </a:rPr>
              <a:t>The dataset contains 133 attributes. In which 132 are symptoms and the remaining one attribute is diseases. The dataset is in the binary format. Covert the diseases into the numeric form by replacing each disease with the number.</a:t>
            </a:r>
            <a:endParaRPr lang="en-IN" dirty="0">
              <a:solidFill>
                <a:schemeClr val="tx1"/>
              </a:solidFill>
            </a:endParaRPr>
          </a:p>
        </p:txBody>
      </p:sp>
      <p:pic>
        <p:nvPicPr>
          <p:cNvPr id="5" name="Picture 4">
            <a:extLst>
              <a:ext uri="{FF2B5EF4-FFF2-40B4-BE49-F238E27FC236}">
                <a16:creationId xmlns:a16="http://schemas.microsoft.com/office/drawing/2014/main" id="{1FBCFBE3-CA74-4A95-BFDB-087294C6E1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2441" y="2777943"/>
            <a:ext cx="9529011" cy="3340542"/>
          </a:xfrm>
          <a:prstGeom prst="rect">
            <a:avLst/>
          </a:prstGeom>
        </p:spPr>
      </p:pic>
    </p:spTree>
    <p:extLst>
      <p:ext uri="{BB962C8B-B14F-4D97-AF65-F5344CB8AC3E}">
        <p14:creationId xmlns:p14="http://schemas.microsoft.com/office/powerpoint/2010/main" val="36795008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F11EB-F42B-4E26-BD4D-BDFEDFCA0684}"/>
              </a:ext>
            </a:extLst>
          </p:cNvPr>
          <p:cNvSpPr>
            <a:spLocks noGrp="1"/>
          </p:cNvSpPr>
          <p:nvPr>
            <p:ph type="title"/>
          </p:nvPr>
        </p:nvSpPr>
        <p:spPr>
          <a:xfrm>
            <a:off x="1491915" y="737937"/>
            <a:ext cx="10012697" cy="561474"/>
          </a:xfrm>
        </p:spPr>
        <p:txBody>
          <a:bodyPr>
            <a:normAutofit/>
          </a:bodyPr>
          <a:lstStyle/>
          <a:p>
            <a:r>
              <a:rPr lang="en-IN" sz="2800" b="1" dirty="0">
                <a:solidFill>
                  <a:schemeClr val="tx1"/>
                </a:solidFill>
                <a:latin typeface="Times New Roman" panose="02020603050405020304" pitchFamily="18" charset="0"/>
                <a:cs typeface="Times New Roman" panose="02020603050405020304" pitchFamily="18" charset="0"/>
              </a:rPr>
              <a:t>Model Creation (Random Forest Algorithm)</a:t>
            </a:r>
          </a:p>
        </p:txBody>
      </p:sp>
      <p:sp>
        <p:nvSpPr>
          <p:cNvPr id="3" name="Content Placeholder 2">
            <a:extLst>
              <a:ext uri="{FF2B5EF4-FFF2-40B4-BE49-F238E27FC236}">
                <a16:creationId xmlns:a16="http://schemas.microsoft.com/office/drawing/2014/main" id="{14DE11F7-7E6F-477B-A037-A7F25D6226DE}"/>
              </a:ext>
            </a:extLst>
          </p:cNvPr>
          <p:cNvSpPr>
            <a:spLocks noGrp="1"/>
          </p:cNvSpPr>
          <p:nvPr>
            <p:ph idx="1"/>
          </p:nvPr>
        </p:nvSpPr>
        <p:spPr>
          <a:xfrm>
            <a:off x="1283367" y="1475874"/>
            <a:ext cx="10411327" cy="4758016"/>
          </a:xfrm>
        </p:spPr>
        <p:txBody>
          <a:bodyPr/>
          <a:lstStyle/>
          <a:p>
            <a:pPr marL="0" indent="0" algn="just">
              <a:lnSpc>
                <a:spcPct val="150000"/>
              </a:lnSpc>
              <a:buNone/>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An ensemble learning method for classification, regression and other tasks that operates by constructing a multitude of decision trees at training time.</a:t>
            </a:r>
          </a:p>
          <a:p>
            <a:pPr marL="0" indent="0" algn="just">
              <a:lnSpc>
                <a:spcPct val="150000"/>
              </a:lnSpc>
              <a:buNone/>
            </a:pPr>
            <a:endParaRPr lang="en-IN" sz="1800" dirty="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p>
            <a:pPr marL="0" indent="0" algn="just">
              <a:lnSpc>
                <a:spcPct val="150000"/>
              </a:lnSpc>
              <a:buNone/>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Working of Random Forest Algorithm</a:t>
            </a:r>
            <a:endParaRPr lang="en-IN" sz="1800" dirty="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p>
            <a:pPr algn="just">
              <a:lnSpc>
                <a:spcPct val="150000"/>
              </a:lnSpc>
              <a:buFont typeface="Wingdings" panose="05000000000000000000" pitchFamily="2" charset="2"/>
              <a:buChar char="Ø"/>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Step1 - First, start with the selection of random samples from a given dataset.</a:t>
            </a:r>
            <a:endParaRPr lang="en-IN" sz="1800" dirty="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p>
            <a:pPr algn="just">
              <a:lnSpc>
                <a:spcPct val="150000"/>
              </a:lnSpc>
              <a:buFont typeface="Wingdings" panose="05000000000000000000" pitchFamily="2" charset="2"/>
              <a:buChar char="Ø"/>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Step2 - Next, this algorithm will construct a decision tree for every sample. Then it will get the prediction result from every decision tree.</a:t>
            </a:r>
            <a:endParaRPr lang="en-IN" sz="1800" dirty="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p>
            <a:pPr algn="just">
              <a:lnSpc>
                <a:spcPct val="150000"/>
              </a:lnSpc>
              <a:buFont typeface="Wingdings" panose="05000000000000000000" pitchFamily="2" charset="2"/>
              <a:buChar char="Ø"/>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Step3 – In this step, voting will be performed for every predicted result.</a:t>
            </a:r>
            <a:endParaRPr lang="en-IN" sz="1800" dirty="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p>
            <a:pPr>
              <a:buFont typeface="Wingdings" panose="05000000000000000000" pitchFamily="2" charset="2"/>
              <a:buChar char="Ø"/>
            </a:pPr>
            <a:r>
              <a:rPr lang="en-US" sz="1800" dirty="0">
                <a:solidFill>
                  <a:schemeClr val="tx1"/>
                </a:solidFill>
                <a:effectLst/>
                <a:latin typeface="Times New Roman" panose="02020603050405020304" pitchFamily="18" charset="0"/>
                <a:ea typeface="Calibri" panose="020F0502020204030204" pitchFamily="34" charset="0"/>
              </a:rPr>
              <a:t>Step4 – At last, select the most voted prediction result as the final prediction result. </a:t>
            </a:r>
            <a:endParaRPr lang="en-IN" dirty="0">
              <a:solidFill>
                <a:schemeClr val="tx1"/>
              </a:solidFill>
            </a:endParaRPr>
          </a:p>
        </p:txBody>
      </p:sp>
    </p:spTree>
    <p:extLst>
      <p:ext uri="{BB962C8B-B14F-4D97-AF65-F5344CB8AC3E}">
        <p14:creationId xmlns:p14="http://schemas.microsoft.com/office/powerpoint/2010/main" val="30131965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B85C6E7-80EE-4DE6-B074-3361420E93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16505" y="939688"/>
            <a:ext cx="9785684" cy="5293003"/>
          </a:xfrm>
        </p:spPr>
      </p:pic>
    </p:spTree>
    <p:extLst>
      <p:ext uri="{BB962C8B-B14F-4D97-AF65-F5344CB8AC3E}">
        <p14:creationId xmlns:p14="http://schemas.microsoft.com/office/powerpoint/2010/main" val="27307256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8406C-B08B-48AC-9CBA-18FFA3FB84EA}"/>
              </a:ext>
            </a:extLst>
          </p:cNvPr>
          <p:cNvSpPr>
            <a:spLocks noGrp="1"/>
          </p:cNvSpPr>
          <p:nvPr>
            <p:ph type="title"/>
          </p:nvPr>
        </p:nvSpPr>
        <p:spPr>
          <a:xfrm>
            <a:off x="1556085" y="770021"/>
            <a:ext cx="9948528" cy="593558"/>
          </a:xfrm>
        </p:spPr>
        <p:txBody>
          <a:bodyPr>
            <a:normAutofit/>
          </a:bodyPr>
          <a:lstStyle/>
          <a:p>
            <a:r>
              <a:rPr lang="en-IN" sz="2800" b="1" dirty="0">
                <a:solidFill>
                  <a:schemeClr val="tx1"/>
                </a:solidFill>
              </a:rPr>
              <a:t>User Interface and Database Creation</a:t>
            </a:r>
          </a:p>
        </p:txBody>
      </p:sp>
      <p:sp>
        <p:nvSpPr>
          <p:cNvPr id="3" name="Content Placeholder 2">
            <a:extLst>
              <a:ext uri="{FF2B5EF4-FFF2-40B4-BE49-F238E27FC236}">
                <a16:creationId xmlns:a16="http://schemas.microsoft.com/office/drawing/2014/main" id="{33181064-9138-49CF-8CDD-77EEFB2C5651}"/>
              </a:ext>
            </a:extLst>
          </p:cNvPr>
          <p:cNvSpPr>
            <a:spLocks noGrp="1"/>
          </p:cNvSpPr>
          <p:nvPr>
            <p:ph idx="1"/>
          </p:nvPr>
        </p:nvSpPr>
        <p:spPr>
          <a:xfrm>
            <a:off x="1363579" y="1491916"/>
            <a:ext cx="10347158" cy="4741974"/>
          </a:xfrm>
        </p:spPr>
        <p:txBody>
          <a:bodyPr/>
          <a:lstStyle/>
          <a:p>
            <a:pPr marL="0" indent="0" algn="just">
              <a:lnSpc>
                <a:spcPct val="150000"/>
              </a:lnSpc>
              <a:buNone/>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Graphical User Interface (GUI) is nothing but a desktop app that provides you with an interface that helps you to interact with the computers and enriches your experience of giving a command (command-line input) to your code. They are used to perform different tasks in desktops, laptops, and other electronic devices, etc. It is mainly used as an interface between the user and the system. </a:t>
            </a:r>
            <a:endParaRPr lang="en-IN" sz="1800" dirty="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p>
            <a:pPr marL="0" indent="0" algn="just">
              <a:lnSpc>
                <a:spcPct val="150000"/>
              </a:lnSpc>
              <a:buNone/>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The framework that is used for GUI creation is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Tkinter</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It is famous for it’s simplicity and graphical user interface. It is open-source and available under the Python License. It comes with pre-installed Python3.</a:t>
            </a:r>
            <a:endParaRPr lang="en-IN" sz="1800" dirty="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p>
            <a:pPr marL="0" indent="0" algn="just">
              <a:lnSpc>
                <a:spcPct val="150000"/>
              </a:lnSpc>
              <a:buNone/>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The predicted values will be stored in the database. We can create, access or drop the table in the database by importing the sqlite3 module in the python code. The database contains one table which contains seven columns.</a:t>
            </a:r>
            <a:endParaRPr lang="en-IN" sz="1800" dirty="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187871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33308-FB2A-4C1F-A4C0-2C20D9D53657}"/>
              </a:ext>
            </a:extLst>
          </p:cNvPr>
          <p:cNvSpPr>
            <a:spLocks noGrp="1"/>
          </p:cNvSpPr>
          <p:nvPr>
            <p:ph type="title"/>
          </p:nvPr>
        </p:nvSpPr>
        <p:spPr>
          <a:xfrm>
            <a:off x="2592925" y="624110"/>
            <a:ext cx="8911687" cy="707385"/>
          </a:xfrm>
        </p:spPr>
        <p:txBody>
          <a:bodyPr/>
          <a:lstStyle/>
          <a:p>
            <a:pPr algn="ctr"/>
            <a:r>
              <a:rPr lang="en-IN" b="1" dirty="0">
                <a:solidFill>
                  <a:schemeClr val="tx1"/>
                </a:solidFill>
                <a:latin typeface="Times New Roman" panose="02020603050405020304" pitchFamily="18" charset="0"/>
                <a:cs typeface="Times New Roman" panose="02020603050405020304" pitchFamily="18" charset="0"/>
              </a:rPr>
              <a:t>Output/Result</a:t>
            </a:r>
          </a:p>
        </p:txBody>
      </p:sp>
      <p:pic>
        <p:nvPicPr>
          <p:cNvPr id="7" name="Content Placeholder 6">
            <a:extLst>
              <a:ext uri="{FF2B5EF4-FFF2-40B4-BE49-F238E27FC236}">
                <a16:creationId xmlns:a16="http://schemas.microsoft.com/office/drawing/2014/main" id="{F5E80F01-0080-406B-A8D6-A6856A3E56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2629" y="2111113"/>
            <a:ext cx="9784928" cy="4122777"/>
          </a:xfrm>
        </p:spPr>
      </p:pic>
      <p:sp>
        <p:nvSpPr>
          <p:cNvPr id="4" name="Title 1">
            <a:extLst>
              <a:ext uri="{FF2B5EF4-FFF2-40B4-BE49-F238E27FC236}">
                <a16:creationId xmlns:a16="http://schemas.microsoft.com/office/drawing/2014/main" id="{1377A865-32E1-4E8D-9667-7DD030290497}"/>
              </a:ext>
            </a:extLst>
          </p:cNvPr>
          <p:cNvSpPr txBox="1">
            <a:spLocks/>
          </p:cNvSpPr>
          <p:nvPr/>
        </p:nvSpPr>
        <p:spPr>
          <a:xfrm>
            <a:off x="1640156" y="1475874"/>
            <a:ext cx="8911687" cy="51334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buFont typeface="Wingdings" panose="05000000000000000000" pitchFamily="2" charset="2"/>
              <a:buChar char="v"/>
            </a:pPr>
            <a:r>
              <a:rPr lang="en-IN" sz="2400" b="1" dirty="0">
                <a:solidFill>
                  <a:schemeClr val="tx1"/>
                </a:solidFill>
                <a:latin typeface="Times New Roman" panose="02020603050405020304" pitchFamily="18" charset="0"/>
                <a:cs typeface="Times New Roman" panose="02020603050405020304" pitchFamily="18" charset="0"/>
              </a:rPr>
              <a:t>GUI Screen</a:t>
            </a:r>
          </a:p>
        </p:txBody>
      </p:sp>
    </p:spTree>
    <p:extLst>
      <p:ext uri="{BB962C8B-B14F-4D97-AF65-F5344CB8AC3E}">
        <p14:creationId xmlns:p14="http://schemas.microsoft.com/office/powerpoint/2010/main" val="8757101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DC8E4-19B6-4C4B-A7EB-CBC5C8C1961B}"/>
              </a:ext>
            </a:extLst>
          </p:cNvPr>
          <p:cNvSpPr>
            <a:spLocks noGrp="1"/>
          </p:cNvSpPr>
          <p:nvPr>
            <p:ph type="title"/>
          </p:nvPr>
        </p:nvSpPr>
        <p:spPr>
          <a:xfrm>
            <a:off x="1267696" y="1233710"/>
            <a:ext cx="8911687" cy="514879"/>
          </a:xfrm>
        </p:spPr>
        <p:txBody>
          <a:bodyPr>
            <a:normAutofit/>
          </a:bodyPr>
          <a:lstStyle/>
          <a:p>
            <a:pPr marL="342900" indent="-342900">
              <a:buFont typeface="Wingdings" panose="05000000000000000000" pitchFamily="2" charset="2"/>
              <a:buChar char="v"/>
            </a:pPr>
            <a:r>
              <a:rPr lang="en-IN" sz="2400" b="1" dirty="0">
                <a:solidFill>
                  <a:schemeClr val="tx1"/>
                </a:solidFill>
                <a:latin typeface="Times New Roman" panose="02020603050405020304" pitchFamily="18" charset="0"/>
                <a:cs typeface="Times New Roman" panose="02020603050405020304" pitchFamily="18" charset="0"/>
              </a:rPr>
              <a:t>Error Detection</a:t>
            </a:r>
          </a:p>
        </p:txBody>
      </p:sp>
      <p:pic>
        <p:nvPicPr>
          <p:cNvPr id="5" name="Content Placeholder 4">
            <a:extLst>
              <a:ext uri="{FF2B5EF4-FFF2-40B4-BE49-F238E27FC236}">
                <a16:creationId xmlns:a16="http://schemas.microsoft.com/office/drawing/2014/main" id="{44DD37D5-635B-4CA0-91AB-67720EB8A6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1267696" y="1748589"/>
            <a:ext cx="10236916" cy="4315327"/>
          </a:xfrm>
          <a:prstGeom prst="rect">
            <a:avLst/>
          </a:prstGeom>
          <a:noFill/>
          <a:ln>
            <a:noFill/>
          </a:ln>
        </p:spPr>
      </p:pic>
    </p:spTree>
    <p:extLst>
      <p:ext uri="{BB962C8B-B14F-4D97-AF65-F5344CB8AC3E}">
        <p14:creationId xmlns:p14="http://schemas.microsoft.com/office/powerpoint/2010/main" val="28461500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E9EA0-694D-4E70-86FB-D05B14617673}"/>
              </a:ext>
            </a:extLst>
          </p:cNvPr>
          <p:cNvSpPr>
            <a:spLocks noGrp="1"/>
          </p:cNvSpPr>
          <p:nvPr>
            <p:ph type="title"/>
          </p:nvPr>
        </p:nvSpPr>
        <p:spPr>
          <a:xfrm>
            <a:off x="1363580" y="1250073"/>
            <a:ext cx="8911687" cy="466753"/>
          </a:xfrm>
        </p:spPr>
        <p:txBody>
          <a:bodyPr>
            <a:normAutofit/>
          </a:bodyPr>
          <a:lstStyle/>
          <a:p>
            <a:pPr marL="285750" indent="-285750">
              <a:buFont typeface="Wingdings" panose="05000000000000000000" pitchFamily="2" charset="2"/>
              <a:buChar char="v"/>
            </a:pPr>
            <a:r>
              <a:rPr lang="en-US" sz="2400" b="1" dirty="0">
                <a:solidFill>
                  <a:schemeClr val="tx1"/>
                </a:solidFill>
                <a:effectLst/>
                <a:latin typeface="Times New Roman" panose="02020603050405020304" pitchFamily="18" charset="0"/>
                <a:ea typeface="Calibri" panose="020F0502020204030204" pitchFamily="34" charset="0"/>
                <a:cs typeface="Arial" panose="020B0604020202020204" pitchFamily="34" charset="0"/>
              </a:rPr>
              <a:t>Predicted disease for the input symptoms</a:t>
            </a:r>
            <a:endParaRPr lang="en-IN" sz="2400" dirty="0">
              <a:solidFill>
                <a:schemeClr val="tx1"/>
              </a:solidFill>
            </a:endParaRPr>
          </a:p>
        </p:txBody>
      </p:sp>
      <p:pic>
        <p:nvPicPr>
          <p:cNvPr id="4" name="Content Placeholder 3">
            <a:extLst>
              <a:ext uri="{FF2B5EF4-FFF2-40B4-BE49-F238E27FC236}">
                <a16:creationId xmlns:a16="http://schemas.microsoft.com/office/drawing/2014/main" id="{E599BF66-CA4F-40BD-9D4B-E1794C39B771}"/>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1363580" y="1716826"/>
            <a:ext cx="10637452" cy="4517063"/>
          </a:xfrm>
          <a:prstGeom prst="rect">
            <a:avLst/>
          </a:prstGeom>
          <a:noFill/>
          <a:ln>
            <a:noFill/>
          </a:ln>
        </p:spPr>
      </p:pic>
    </p:spTree>
    <p:extLst>
      <p:ext uri="{BB962C8B-B14F-4D97-AF65-F5344CB8AC3E}">
        <p14:creationId xmlns:p14="http://schemas.microsoft.com/office/powerpoint/2010/main" val="131217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59457-A077-42FB-9655-2717745AE402}"/>
              </a:ext>
            </a:extLst>
          </p:cNvPr>
          <p:cNvSpPr>
            <a:spLocks noGrp="1"/>
          </p:cNvSpPr>
          <p:nvPr>
            <p:ph type="title"/>
          </p:nvPr>
        </p:nvSpPr>
        <p:spPr>
          <a:xfrm>
            <a:off x="3586579" y="783908"/>
            <a:ext cx="5538818" cy="654274"/>
          </a:xfrm>
        </p:spPr>
        <p:txBody>
          <a:bodyPr/>
          <a:lstStyle/>
          <a:p>
            <a:pPr algn="ctr"/>
            <a:r>
              <a:rPr lang="en-IN" b="1" u="sng" dirty="0">
                <a:solidFill>
                  <a:schemeClr val="tx1"/>
                </a:solidFill>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6430FDD4-FEDF-43BB-A94E-D5FBBDBA0831}"/>
              </a:ext>
            </a:extLst>
          </p:cNvPr>
          <p:cNvSpPr>
            <a:spLocks noGrp="1"/>
          </p:cNvSpPr>
          <p:nvPr>
            <p:ph idx="1"/>
          </p:nvPr>
        </p:nvSpPr>
        <p:spPr>
          <a:xfrm>
            <a:off x="1207363" y="1500326"/>
            <a:ext cx="10297249" cy="4948600"/>
          </a:xfrm>
        </p:spPr>
        <p:txBody>
          <a:bodyPr>
            <a:normAutofit/>
          </a:bodyPr>
          <a:lstStyle/>
          <a:p>
            <a:pPr marL="0" indent="0" algn="just">
              <a:buNone/>
            </a:pPr>
            <a:r>
              <a:rPr lang="en-IN" dirty="0">
                <a:solidFill>
                  <a:srgbClr val="333333"/>
                </a:solidFill>
                <a:latin typeface="Times New Roman" panose="02020603050405020304" pitchFamily="18" charset="0"/>
                <a:cs typeface="Times New Roman" panose="02020603050405020304" pitchFamily="18" charset="0"/>
              </a:rPr>
              <a:t>[1]</a:t>
            </a:r>
            <a:r>
              <a:rPr lang="en-IN" b="0" i="0" dirty="0">
                <a:solidFill>
                  <a:srgbClr val="333333"/>
                </a:solidFill>
                <a:effectLst/>
                <a:latin typeface="Times New Roman" panose="02020603050405020304" pitchFamily="18" charset="0"/>
                <a:cs typeface="Times New Roman" panose="02020603050405020304" pitchFamily="18" charset="0"/>
              </a:rPr>
              <a:t> Min Chen, </a:t>
            </a:r>
            <a:r>
              <a:rPr lang="en-IN" b="0" i="0" dirty="0" err="1">
                <a:solidFill>
                  <a:srgbClr val="333333"/>
                </a:solidFill>
                <a:effectLst/>
                <a:latin typeface="Times New Roman" panose="02020603050405020304" pitchFamily="18" charset="0"/>
                <a:cs typeface="Times New Roman" panose="02020603050405020304" pitchFamily="18" charset="0"/>
              </a:rPr>
              <a:t>Yixue</a:t>
            </a:r>
            <a:r>
              <a:rPr lang="en-IN" b="0" i="0" dirty="0">
                <a:solidFill>
                  <a:srgbClr val="333333"/>
                </a:solidFill>
                <a:effectLst/>
                <a:latin typeface="Times New Roman" panose="02020603050405020304" pitchFamily="18" charset="0"/>
                <a:cs typeface="Times New Roman" panose="02020603050405020304" pitchFamily="18" charset="0"/>
              </a:rPr>
              <a:t> Hao, Kai Hwang, Fellow, IEEE, Lu Wang, and Lin Wang (2016) </a:t>
            </a:r>
            <a:r>
              <a:rPr lang="en-US" b="0" i="0" dirty="0">
                <a:solidFill>
                  <a:srgbClr val="333333"/>
                </a:solidFill>
                <a:effectLst/>
                <a:latin typeface="Times New Roman" panose="02020603050405020304" pitchFamily="18" charset="0"/>
                <a:cs typeface="Times New Roman" panose="02020603050405020304" pitchFamily="18" charset="0"/>
              </a:rPr>
              <a:t>Disease Prediction by Machine Learning over Big Data from Healthcare Communities</a:t>
            </a:r>
            <a:r>
              <a:rPr lang="en-IN" b="0" i="0" dirty="0">
                <a:solidFill>
                  <a:srgbClr val="333333"/>
                </a:solidFill>
                <a:effectLst/>
                <a:latin typeface="Times New Roman" panose="02020603050405020304" pitchFamily="18" charset="0"/>
                <a:cs typeface="Times New Roman" panose="02020603050405020304" pitchFamily="18" charset="0"/>
              </a:rPr>
              <a:t>.</a:t>
            </a:r>
            <a:br>
              <a:rPr lang="en-IN" dirty="0">
                <a:latin typeface="Times New Roman" panose="02020603050405020304" pitchFamily="18" charset="0"/>
                <a:cs typeface="Times New Roman" panose="02020603050405020304" pitchFamily="18" charset="0"/>
              </a:rPr>
            </a:br>
            <a:r>
              <a:rPr lang="en-IN" dirty="0">
                <a:solidFill>
                  <a:srgbClr val="333333"/>
                </a:solidFill>
                <a:latin typeface="Times New Roman" panose="02020603050405020304" pitchFamily="18" charset="0"/>
                <a:cs typeface="Times New Roman" panose="02020603050405020304" pitchFamily="18" charset="0"/>
              </a:rPr>
              <a:t>[2]</a:t>
            </a:r>
            <a:r>
              <a:rPr lang="en-US" b="0" i="0" dirty="0">
                <a:solidFill>
                  <a:srgbClr val="333333"/>
                </a:solidFill>
                <a:effectLst/>
                <a:latin typeface="Times New Roman" panose="02020603050405020304" pitchFamily="18" charset="0"/>
                <a:cs typeface="Times New Roman" panose="02020603050405020304" pitchFamily="18" charset="0"/>
              </a:rPr>
              <a:t> S Radhika, S </a:t>
            </a:r>
            <a:r>
              <a:rPr lang="en-US" b="0" i="0" dirty="0" err="1">
                <a:solidFill>
                  <a:srgbClr val="333333"/>
                </a:solidFill>
                <a:effectLst/>
                <a:latin typeface="Times New Roman" panose="02020603050405020304" pitchFamily="18" charset="0"/>
                <a:cs typeface="Times New Roman" panose="02020603050405020304" pitchFamily="18" charset="0"/>
              </a:rPr>
              <a:t>Ramiya</a:t>
            </a:r>
            <a:r>
              <a:rPr lang="en-US" b="0" i="0" dirty="0">
                <a:solidFill>
                  <a:srgbClr val="333333"/>
                </a:solidFill>
                <a:effectLst/>
                <a:latin typeface="Times New Roman" panose="02020603050405020304" pitchFamily="18" charset="0"/>
                <a:cs typeface="Times New Roman" panose="02020603050405020304" pitchFamily="18" charset="0"/>
              </a:rPr>
              <a:t> Shree, V </a:t>
            </a:r>
            <a:r>
              <a:rPr lang="en-US" b="0" i="0" dirty="0" err="1">
                <a:solidFill>
                  <a:srgbClr val="333333"/>
                </a:solidFill>
                <a:effectLst/>
                <a:latin typeface="Times New Roman" panose="02020603050405020304" pitchFamily="18" charset="0"/>
                <a:cs typeface="Times New Roman" panose="02020603050405020304" pitchFamily="18" charset="0"/>
              </a:rPr>
              <a:t>Rukhmani</a:t>
            </a:r>
            <a:r>
              <a:rPr lang="en-US" b="0" i="0" dirty="0">
                <a:solidFill>
                  <a:srgbClr val="333333"/>
                </a:solidFill>
                <a:effectLst/>
                <a:latin typeface="Times New Roman" panose="02020603050405020304" pitchFamily="18" charset="0"/>
                <a:cs typeface="Times New Roman" panose="02020603050405020304" pitchFamily="18" charset="0"/>
              </a:rPr>
              <a:t> </a:t>
            </a:r>
            <a:r>
              <a:rPr lang="en-US" b="0" i="0" dirty="0" err="1">
                <a:solidFill>
                  <a:srgbClr val="333333"/>
                </a:solidFill>
                <a:effectLst/>
                <a:latin typeface="Times New Roman" panose="02020603050405020304" pitchFamily="18" charset="0"/>
                <a:cs typeface="Times New Roman" panose="02020603050405020304" pitchFamily="18" charset="0"/>
              </a:rPr>
              <a:t>Divyadharsini</a:t>
            </a:r>
            <a:r>
              <a:rPr lang="en-US" b="0" i="0" dirty="0">
                <a:solidFill>
                  <a:srgbClr val="333333"/>
                </a:solidFill>
                <a:effectLst/>
                <a:latin typeface="Times New Roman" panose="02020603050405020304" pitchFamily="18" charset="0"/>
                <a:cs typeface="Times New Roman" panose="02020603050405020304" pitchFamily="18" charset="0"/>
              </a:rPr>
              <a:t>, A </a:t>
            </a:r>
            <a:r>
              <a:rPr lang="en-US" b="0" i="0" dirty="0" err="1">
                <a:solidFill>
                  <a:srgbClr val="333333"/>
                </a:solidFill>
                <a:effectLst/>
                <a:latin typeface="Times New Roman" panose="02020603050405020304" pitchFamily="18" charset="0"/>
                <a:cs typeface="Times New Roman" panose="02020603050405020304" pitchFamily="18" charset="0"/>
              </a:rPr>
              <a:t>Ranjitha</a:t>
            </a:r>
            <a:r>
              <a:rPr lang="en-US" b="0" i="0" dirty="0">
                <a:solidFill>
                  <a:srgbClr val="333333"/>
                </a:solidFill>
                <a:effectLst/>
                <a:latin typeface="Times New Roman" panose="02020603050405020304" pitchFamily="18" charset="0"/>
                <a:cs typeface="Times New Roman" panose="02020603050405020304" pitchFamily="18" charset="0"/>
              </a:rPr>
              <a:t>(2020) Symptoms Based Disease Prediction Using Decision Tree and Electronic Health Record Analysis.</a:t>
            </a:r>
          </a:p>
          <a:p>
            <a:pPr marL="0" indent="0" algn="just">
              <a:buNone/>
            </a:pPr>
            <a:r>
              <a:rPr lang="en-IN" dirty="0">
                <a:latin typeface="Times New Roman" panose="02020603050405020304" pitchFamily="18" charset="0"/>
                <a:cs typeface="Times New Roman" panose="02020603050405020304" pitchFamily="18" charset="0"/>
              </a:rPr>
              <a:t>[3]</a:t>
            </a:r>
            <a:r>
              <a:rPr lang="en-US" b="0" i="0" dirty="0">
                <a:solidFill>
                  <a:srgbClr val="333333"/>
                </a:solidFill>
                <a:effectLst/>
                <a:latin typeface="Times New Roman" panose="02020603050405020304" pitchFamily="18" charset="0"/>
                <a:cs typeface="Times New Roman" panose="02020603050405020304" pitchFamily="18" charset="0"/>
              </a:rPr>
              <a:t> Dhiraj </a:t>
            </a:r>
            <a:r>
              <a:rPr lang="en-US" b="0" i="0" dirty="0" err="1">
                <a:solidFill>
                  <a:srgbClr val="333333"/>
                </a:solidFill>
                <a:effectLst/>
                <a:latin typeface="Times New Roman" panose="02020603050405020304" pitchFamily="18" charset="0"/>
                <a:cs typeface="Times New Roman" panose="02020603050405020304" pitchFamily="18" charset="0"/>
              </a:rPr>
              <a:t>Dahiwade</a:t>
            </a:r>
            <a:r>
              <a:rPr lang="en-US" b="0" i="0" dirty="0">
                <a:solidFill>
                  <a:srgbClr val="333333"/>
                </a:solidFill>
                <a:effectLst/>
                <a:latin typeface="Times New Roman" panose="02020603050405020304" pitchFamily="18" charset="0"/>
                <a:cs typeface="Times New Roman" panose="02020603050405020304" pitchFamily="18" charset="0"/>
              </a:rPr>
              <a:t>, Prof. Gajanan </a:t>
            </a:r>
            <a:r>
              <a:rPr lang="en-US" b="0" i="0" dirty="0" err="1">
                <a:solidFill>
                  <a:srgbClr val="333333"/>
                </a:solidFill>
                <a:effectLst/>
                <a:latin typeface="Times New Roman" panose="02020603050405020304" pitchFamily="18" charset="0"/>
                <a:cs typeface="Times New Roman" panose="02020603050405020304" pitchFamily="18" charset="0"/>
              </a:rPr>
              <a:t>Patle</a:t>
            </a:r>
            <a:r>
              <a:rPr lang="en-US" b="0" i="0" dirty="0">
                <a:solidFill>
                  <a:srgbClr val="333333"/>
                </a:solidFill>
                <a:effectLst/>
                <a:latin typeface="Times New Roman" panose="02020603050405020304" pitchFamily="18" charset="0"/>
                <a:cs typeface="Times New Roman" panose="02020603050405020304" pitchFamily="18" charset="0"/>
              </a:rPr>
              <a:t>, Prof. </a:t>
            </a:r>
            <a:r>
              <a:rPr lang="en-US" b="0" i="0" dirty="0" err="1">
                <a:solidFill>
                  <a:srgbClr val="333333"/>
                </a:solidFill>
                <a:effectLst/>
                <a:latin typeface="Times New Roman" panose="02020603050405020304" pitchFamily="18" charset="0"/>
                <a:cs typeface="Times New Roman" panose="02020603050405020304" pitchFamily="18" charset="0"/>
              </a:rPr>
              <a:t>Ektaa</a:t>
            </a:r>
            <a:r>
              <a:rPr lang="en-US" b="0" i="0" dirty="0">
                <a:solidFill>
                  <a:srgbClr val="333333"/>
                </a:solidFill>
                <a:effectLst/>
                <a:latin typeface="Times New Roman" panose="02020603050405020304" pitchFamily="18" charset="0"/>
                <a:cs typeface="Times New Roman" panose="02020603050405020304" pitchFamily="18" charset="0"/>
              </a:rPr>
              <a:t> </a:t>
            </a:r>
            <a:r>
              <a:rPr lang="en-US" b="0" i="0" dirty="0" err="1">
                <a:solidFill>
                  <a:srgbClr val="333333"/>
                </a:solidFill>
                <a:effectLst/>
                <a:latin typeface="Times New Roman" panose="02020603050405020304" pitchFamily="18" charset="0"/>
                <a:cs typeface="Times New Roman" panose="02020603050405020304" pitchFamily="18" charset="0"/>
              </a:rPr>
              <a:t>Meshram</a:t>
            </a:r>
            <a:r>
              <a:rPr lang="en-US" b="0" i="0" dirty="0">
                <a:solidFill>
                  <a:srgbClr val="333333"/>
                </a:solidFill>
                <a:effectLst/>
                <a:latin typeface="Times New Roman" panose="02020603050405020304" pitchFamily="18" charset="0"/>
                <a:cs typeface="Times New Roman" panose="02020603050405020304" pitchFamily="18" charset="0"/>
              </a:rPr>
              <a:t> (2019) Designing Disease Prediction Model Using Machine Learning Approach.</a:t>
            </a:r>
          </a:p>
          <a:p>
            <a:pPr marL="0" indent="0" algn="just">
              <a:buNone/>
            </a:pPr>
            <a:r>
              <a:rPr lang="en-IN" dirty="0">
                <a:solidFill>
                  <a:srgbClr val="333333"/>
                </a:solidFill>
                <a:latin typeface="Times New Roman" panose="02020603050405020304" pitchFamily="18" charset="0"/>
                <a:cs typeface="Times New Roman" panose="02020603050405020304" pitchFamily="18" charset="0"/>
              </a:rPr>
              <a:t>[4]</a:t>
            </a:r>
            <a:r>
              <a:rPr lang="en-US" b="0" i="0" dirty="0">
                <a:solidFill>
                  <a:srgbClr val="333333"/>
                </a:solidFill>
                <a:effectLst/>
                <a:latin typeface="Times New Roman" panose="02020603050405020304" pitchFamily="18" charset="0"/>
                <a:cs typeface="Times New Roman" panose="02020603050405020304" pitchFamily="18" charset="0"/>
              </a:rPr>
              <a:t> </a:t>
            </a:r>
            <a:r>
              <a:rPr lang="en-US" b="0" i="0" dirty="0" err="1">
                <a:solidFill>
                  <a:srgbClr val="333333"/>
                </a:solidFill>
                <a:effectLst/>
                <a:latin typeface="Times New Roman" panose="02020603050405020304" pitchFamily="18" charset="0"/>
                <a:cs typeface="Times New Roman" panose="02020603050405020304" pitchFamily="18" charset="0"/>
              </a:rPr>
              <a:t>Pahulpreet</a:t>
            </a:r>
            <a:r>
              <a:rPr lang="en-US" b="0" i="0" dirty="0">
                <a:solidFill>
                  <a:srgbClr val="333333"/>
                </a:solidFill>
                <a:effectLst/>
                <a:latin typeface="Times New Roman" panose="02020603050405020304" pitchFamily="18" charset="0"/>
                <a:cs typeface="Times New Roman" panose="02020603050405020304" pitchFamily="18" charset="0"/>
              </a:rPr>
              <a:t> Singh Kohli, </a:t>
            </a:r>
            <a:r>
              <a:rPr lang="en-US" b="0" i="0" dirty="0" err="1">
                <a:solidFill>
                  <a:srgbClr val="333333"/>
                </a:solidFill>
                <a:effectLst/>
                <a:latin typeface="Times New Roman" panose="02020603050405020304" pitchFamily="18" charset="0"/>
                <a:cs typeface="Times New Roman" panose="02020603050405020304" pitchFamily="18" charset="0"/>
              </a:rPr>
              <a:t>Shriya</a:t>
            </a:r>
            <a:r>
              <a:rPr lang="en-US" b="0" i="0" dirty="0">
                <a:solidFill>
                  <a:srgbClr val="333333"/>
                </a:solidFill>
                <a:effectLst/>
                <a:latin typeface="Times New Roman" panose="02020603050405020304" pitchFamily="18" charset="0"/>
                <a:cs typeface="Times New Roman" panose="02020603050405020304" pitchFamily="18" charset="0"/>
              </a:rPr>
              <a:t> Arora (2018) Application of Machine Learning in Disease Prediction.</a:t>
            </a:r>
          </a:p>
          <a:p>
            <a:pPr marL="0" indent="0" algn="just">
              <a:buNone/>
            </a:pPr>
            <a:r>
              <a:rPr lang="en-US" dirty="0">
                <a:solidFill>
                  <a:srgbClr val="333333"/>
                </a:solidFill>
                <a:latin typeface="Times New Roman" panose="02020603050405020304" pitchFamily="18" charset="0"/>
                <a:cs typeface="Times New Roman" panose="02020603050405020304" pitchFamily="18" charset="0"/>
              </a:rPr>
              <a:t>[5] </a:t>
            </a:r>
            <a:r>
              <a:rPr lang="en-US" dirty="0" err="1">
                <a:solidFill>
                  <a:srgbClr val="333333"/>
                </a:solidFill>
                <a:latin typeface="Times New Roman" panose="02020603050405020304" pitchFamily="18" charset="0"/>
                <a:cs typeface="Times New Roman" panose="02020603050405020304" pitchFamily="18" charset="0"/>
              </a:rPr>
              <a:t>Tarigoppula</a:t>
            </a:r>
            <a:r>
              <a:rPr lang="en-US" dirty="0">
                <a:solidFill>
                  <a:srgbClr val="333333"/>
                </a:solidFill>
                <a:latin typeface="Times New Roman" panose="02020603050405020304" pitchFamily="18" charset="0"/>
                <a:cs typeface="Times New Roman" panose="02020603050405020304" pitchFamily="18" charset="0"/>
              </a:rPr>
              <a:t> V.S Sriram, M. </a:t>
            </a:r>
            <a:r>
              <a:rPr lang="en-US" dirty="0" err="1">
                <a:solidFill>
                  <a:srgbClr val="333333"/>
                </a:solidFill>
                <a:latin typeface="Times New Roman" panose="02020603050405020304" pitchFamily="18" charset="0"/>
                <a:cs typeface="Times New Roman" panose="02020603050405020304" pitchFamily="18" charset="0"/>
              </a:rPr>
              <a:t>Venkateswara</a:t>
            </a:r>
            <a:r>
              <a:rPr lang="en-US" dirty="0">
                <a:solidFill>
                  <a:srgbClr val="333333"/>
                </a:solidFill>
                <a:latin typeface="Times New Roman" panose="02020603050405020304" pitchFamily="18" charset="0"/>
                <a:cs typeface="Times New Roman" panose="02020603050405020304" pitchFamily="18" charset="0"/>
              </a:rPr>
              <a:t> Rao, G V Satya Narayana, DSVGK </a:t>
            </a:r>
            <a:r>
              <a:rPr lang="en-US" dirty="0" err="1">
                <a:solidFill>
                  <a:srgbClr val="333333"/>
                </a:solidFill>
                <a:latin typeface="Times New Roman" panose="02020603050405020304" pitchFamily="18" charset="0"/>
                <a:cs typeface="Times New Roman" panose="02020603050405020304" pitchFamily="18" charset="0"/>
              </a:rPr>
              <a:t>Kaladhar</a:t>
            </a:r>
            <a:r>
              <a:rPr lang="en-US" dirty="0">
                <a:solidFill>
                  <a:srgbClr val="333333"/>
                </a:solidFill>
                <a:latin typeface="Times New Roman" panose="02020603050405020304" pitchFamily="18" charset="0"/>
                <a:cs typeface="Times New Roman" panose="02020603050405020304" pitchFamily="18" charset="0"/>
              </a:rPr>
              <a:t>, T Pandu Ranga Vital (2013) Intelligent Parkinson Disease Prediction Using Machine Learning Algorithms.</a:t>
            </a:r>
          </a:p>
          <a:p>
            <a:pPr marL="0" indent="0" algn="just">
              <a:buNone/>
            </a:pPr>
            <a:r>
              <a:rPr lang="en-IN" dirty="0">
                <a:solidFill>
                  <a:srgbClr val="333333"/>
                </a:solidFill>
                <a:latin typeface="Times New Roman" panose="02020603050405020304" pitchFamily="18" charset="0"/>
                <a:cs typeface="Times New Roman" panose="02020603050405020304" pitchFamily="18" charset="0"/>
              </a:rPr>
              <a:t>[6]</a:t>
            </a:r>
            <a:r>
              <a:rPr lang="en-IN" b="0" i="0" dirty="0">
                <a:solidFill>
                  <a:srgbClr val="333333"/>
                </a:solidFill>
                <a:effectLst/>
                <a:latin typeface="Times New Roman" panose="02020603050405020304" pitchFamily="18" charset="0"/>
                <a:cs typeface="Times New Roman" panose="02020603050405020304" pitchFamily="18" charset="0"/>
              </a:rPr>
              <a:t> </a:t>
            </a:r>
            <a:r>
              <a:rPr lang="en-IN" b="0" i="0" dirty="0" err="1">
                <a:solidFill>
                  <a:srgbClr val="333333"/>
                </a:solidFill>
                <a:effectLst/>
                <a:latin typeface="Times New Roman" panose="02020603050405020304" pitchFamily="18" charset="0"/>
                <a:cs typeface="Times New Roman" panose="02020603050405020304" pitchFamily="18" charset="0"/>
              </a:rPr>
              <a:t>DhomseKanchan</a:t>
            </a:r>
            <a:r>
              <a:rPr lang="en-IN" b="0" i="0" dirty="0">
                <a:solidFill>
                  <a:srgbClr val="333333"/>
                </a:solidFill>
                <a:effectLst/>
                <a:latin typeface="Times New Roman" panose="02020603050405020304" pitchFamily="18" charset="0"/>
                <a:cs typeface="Times New Roman" panose="02020603050405020304" pitchFamily="18" charset="0"/>
              </a:rPr>
              <a:t> B, </a:t>
            </a:r>
            <a:r>
              <a:rPr lang="en-IN" b="0" i="0" dirty="0" err="1">
                <a:solidFill>
                  <a:srgbClr val="333333"/>
                </a:solidFill>
                <a:effectLst/>
                <a:latin typeface="Times New Roman" panose="02020603050405020304" pitchFamily="18" charset="0"/>
                <a:cs typeface="Times New Roman" panose="02020603050405020304" pitchFamily="18" charset="0"/>
              </a:rPr>
              <a:t>MahaleKishor</a:t>
            </a:r>
            <a:r>
              <a:rPr lang="en-IN" b="0" i="0" dirty="0">
                <a:solidFill>
                  <a:srgbClr val="333333"/>
                </a:solidFill>
                <a:effectLst/>
                <a:latin typeface="Times New Roman" panose="02020603050405020304" pitchFamily="18" charset="0"/>
                <a:cs typeface="Times New Roman" panose="02020603050405020304" pitchFamily="18" charset="0"/>
              </a:rPr>
              <a:t> M (2016) Study of machine learning algorithms for special disease prediction using principal component analysis. </a:t>
            </a:r>
            <a:endParaRPr lang="en-US" b="0" i="0" dirty="0">
              <a:solidFill>
                <a:srgbClr val="333333"/>
              </a:solidFill>
              <a:effectLst/>
              <a:latin typeface="Times New Roman" panose="02020603050405020304" pitchFamily="18" charset="0"/>
              <a:cs typeface="Times New Roman" panose="02020603050405020304" pitchFamily="18" charset="0"/>
            </a:endParaRPr>
          </a:p>
          <a:p>
            <a:pPr marL="0" indent="0" algn="just">
              <a:buNone/>
            </a:pPr>
            <a:r>
              <a:rPr lang="en-US" dirty="0">
                <a:solidFill>
                  <a:srgbClr val="333333"/>
                </a:solidFill>
                <a:latin typeface="Times New Roman" panose="02020603050405020304" pitchFamily="18" charset="0"/>
                <a:cs typeface="Times New Roman" panose="02020603050405020304" pitchFamily="18" charset="0"/>
              </a:rPr>
              <a:t>[7] </a:t>
            </a:r>
            <a:r>
              <a:rPr lang="en-US" dirty="0" err="1">
                <a:solidFill>
                  <a:srgbClr val="333333"/>
                </a:solidFill>
                <a:latin typeface="Times New Roman" panose="02020603050405020304" pitchFamily="18" charset="0"/>
                <a:cs typeface="Times New Roman" panose="02020603050405020304" pitchFamily="18" charset="0"/>
              </a:rPr>
              <a:t>S.Sai</a:t>
            </a:r>
            <a:r>
              <a:rPr lang="en-US" dirty="0">
                <a:solidFill>
                  <a:srgbClr val="333333"/>
                </a:solidFill>
                <a:latin typeface="Times New Roman" panose="02020603050405020304" pitchFamily="18" charset="0"/>
                <a:cs typeface="Times New Roman" panose="02020603050405020304" pitchFamily="18" charset="0"/>
              </a:rPr>
              <a:t> Kumar, </a:t>
            </a:r>
            <a:r>
              <a:rPr lang="en-US" dirty="0" err="1">
                <a:solidFill>
                  <a:srgbClr val="333333"/>
                </a:solidFill>
                <a:latin typeface="Times New Roman" panose="02020603050405020304" pitchFamily="18" charset="0"/>
                <a:cs typeface="Times New Roman" panose="02020603050405020304" pitchFamily="18" charset="0"/>
              </a:rPr>
              <a:t>B.V.Subba</a:t>
            </a:r>
            <a:r>
              <a:rPr lang="en-US" dirty="0">
                <a:solidFill>
                  <a:srgbClr val="333333"/>
                </a:solidFill>
                <a:latin typeface="Times New Roman" panose="02020603050405020304" pitchFamily="18" charset="0"/>
                <a:cs typeface="Times New Roman" panose="02020603050405020304" pitchFamily="18" charset="0"/>
              </a:rPr>
              <a:t> Rao, </a:t>
            </a:r>
            <a:r>
              <a:rPr lang="en-US" dirty="0" err="1">
                <a:solidFill>
                  <a:srgbClr val="333333"/>
                </a:solidFill>
                <a:latin typeface="Times New Roman" panose="02020603050405020304" pitchFamily="18" charset="0"/>
                <a:cs typeface="Times New Roman" panose="02020603050405020304" pitchFamily="18" charset="0"/>
              </a:rPr>
              <a:t>J.Sirisha</a:t>
            </a:r>
            <a:r>
              <a:rPr lang="en-US" dirty="0">
                <a:solidFill>
                  <a:srgbClr val="333333"/>
                </a:solidFill>
                <a:latin typeface="Times New Roman" panose="02020603050405020304" pitchFamily="18" charset="0"/>
                <a:cs typeface="Times New Roman" panose="02020603050405020304" pitchFamily="18" charset="0"/>
              </a:rPr>
              <a:t>, B. Anusha, A. Sai Akhil, </a:t>
            </a:r>
            <a:r>
              <a:rPr lang="en-US" dirty="0" err="1">
                <a:solidFill>
                  <a:srgbClr val="333333"/>
                </a:solidFill>
                <a:latin typeface="Times New Roman" panose="02020603050405020304" pitchFamily="18" charset="0"/>
                <a:cs typeface="Times New Roman" panose="02020603050405020304" pitchFamily="18" charset="0"/>
              </a:rPr>
              <a:t>K.Venkata</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Suhesh</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K.Bhavana</a:t>
            </a:r>
            <a:r>
              <a:rPr lang="en-US" dirty="0">
                <a:solidFill>
                  <a:srgbClr val="333333"/>
                </a:solidFill>
                <a:latin typeface="Times New Roman" panose="02020603050405020304" pitchFamily="18" charset="0"/>
                <a:cs typeface="Times New Roman" panose="02020603050405020304" pitchFamily="18" charset="0"/>
              </a:rPr>
              <a:t> (2020) Disease Prediction Using Machine Learning.</a:t>
            </a:r>
          </a:p>
          <a:p>
            <a:pPr marL="0" indent="0" algn="just">
              <a:buNone/>
            </a:pPr>
            <a:r>
              <a:rPr lang="en-US" dirty="0">
                <a:solidFill>
                  <a:srgbClr val="333333"/>
                </a:solidFill>
                <a:latin typeface="Times New Roman" panose="02020603050405020304" pitchFamily="18" charset="0"/>
                <a:cs typeface="Times New Roman" panose="02020603050405020304" pitchFamily="18" charset="0"/>
              </a:rPr>
              <a:t>[8]</a:t>
            </a:r>
            <a:r>
              <a:rPr lang="en-US" b="0" i="0" dirty="0">
                <a:solidFill>
                  <a:srgbClr val="333333"/>
                </a:solidFill>
                <a:effectLst/>
                <a:latin typeface="Times New Roman" panose="02020603050405020304" pitchFamily="18" charset="0"/>
                <a:cs typeface="Times New Roman" panose="02020603050405020304" pitchFamily="18" charset="0"/>
              </a:rPr>
              <a:t> </a:t>
            </a:r>
            <a:r>
              <a:rPr lang="en-US" b="0" i="0" dirty="0" err="1">
                <a:solidFill>
                  <a:srgbClr val="333333"/>
                </a:solidFill>
                <a:effectLst/>
                <a:latin typeface="Times New Roman" panose="02020603050405020304" pitchFamily="18" charset="0"/>
                <a:cs typeface="Times New Roman" panose="02020603050405020304" pitchFamily="18" charset="0"/>
              </a:rPr>
              <a:t>Koppad</a:t>
            </a:r>
            <a:r>
              <a:rPr lang="en-US" b="0" i="0" dirty="0">
                <a:solidFill>
                  <a:srgbClr val="333333"/>
                </a:solidFill>
                <a:effectLst/>
                <a:latin typeface="Times New Roman" panose="02020603050405020304" pitchFamily="18" charset="0"/>
                <a:cs typeface="Times New Roman" panose="02020603050405020304" pitchFamily="18" charset="0"/>
              </a:rPr>
              <a:t> SH, Kumar A</a:t>
            </a:r>
            <a:r>
              <a:rPr lang="en-US" b="0" i="0">
                <a:solidFill>
                  <a:srgbClr val="333333"/>
                </a:solidFill>
                <a:effectLst/>
                <a:latin typeface="Times New Roman" panose="02020603050405020304" pitchFamily="18" charset="0"/>
                <a:cs typeface="Times New Roman" panose="02020603050405020304" pitchFamily="18" charset="0"/>
              </a:rPr>
              <a:t>, (2016)Application </a:t>
            </a:r>
            <a:r>
              <a:rPr lang="en-US" b="0" i="0" dirty="0">
                <a:solidFill>
                  <a:srgbClr val="333333"/>
                </a:solidFill>
                <a:effectLst/>
                <a:latin typeface="Times New Roman" panose="02020603050405020304" pitchFamily="18" charset="0"/>
                <a:cs typeface="Times New Roman" panose="02020603050405020304" pitchFamily="18" charset="0"/>
              </a:rPr>
              <a:t>of big data analytics in healthcare system to predict COPD.</a:t>
            </a:r>
            <a:endParaRPr lang="en-US" dirty="0">
              <a:solidFill>
                <a:srgbClr val="33333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18132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w To Write A Thank You Note In Five Easy Steps">
            <a:extLst>
              <a:ext uri="{FF2B5EF4-FFF2-40B4-BE49-F238E27FC236}">
                <a16:creationId xmlns:a16="http://schemas.microsoft.com/office/drawing/2014/main" id="{F6AC4966-1DAB-4A83-9BDF-C13740B668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1864" y="1563502"/>
            <a:ext cx="8340638" cy="4686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4550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75610" y="662794"/>
            <a:ext cx="3509602" cy="1260475"/>
          </a:xfrm>
          <a:prstGeom prst="rect">
            <a:avLst/>
          </a:prstGeom>
          <a:noFill/>
        </p:spPr>
        <p:txBody>
          <a:bodyPr wrap="square" rtlCol="0">
            <a:spAutoFit/>
          </a:bodyPr>
          <a:lstStyle/>
          <a:p>
            <a:r>
              <a:rPr lang="en-IN" sz="3600" b="1" dirty="0">
                <a:solidFill>
                  <a:schemeClr val="accent3">
                    <a:lumMod val="50000"/>
                  </a:schemeClr>
                </a:solidFill>
                <a:latin typeface="Times New Roman" panose="02020603050405020304" pitchFamily="18" charset="0"/>
                <a:cs typeface="Times New Roman" panose="02020603050405020304" pitchFamily="18" charset="0"/>
              </a:rPr>
              <a:t>OBJECTIVE</a:t>
            </a:r>
            <a:endParaRPr lang="en-IN" sz="4000" b="1" dirty="0">
              <a:solidFill>
                <a:schemeClr val="accent3">
                  <a:lumMod val="50000"/>
                </a:schemeClr>
              </a:solidFill>
              <a:latin typeface="Bell MT" panose="02020503060305020303" pitchFamily="18" charset="0"/>
            </a:endParaRPr>
          </a:p>
          <a:p>
            <a:endParaRPr lang="en-IN" sz="4000" dirty="0"/>
          </a:p>
        </p:txBody>
      </p:sp>
      <p:sp>
        <p:nvSpPr>
          <p:cNvPr id="11" name="TextBox 10"/>
          <p:cNvSpPr txBox="1"/>
          <p:nvPr/>
        </p:nvSpPr>
        <p:spPr>
          <a:xfrm>
            <a:off x="1563273" y="1709091"/>
            <a:ext cx="9731829" cy="1154162"/>
          </a:xfrm>
          <a:prstGeom prst="rect">
            <a:avLst/>
          </a:prstGeom>
          <a:noFill/>
        </p:spPr>
        <p:txBody>
          <a:bodyPr wrap="square" rtlCol="0">
            <a:spAutoFit/>
          </a:bodyPr>
          <a:lstStyle/>
          <a:p>
            <a:pPr marL="342900" lvl="0" indent="-342900" algn="just">
              <a:spcAft>
                <a:spcPts val="1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main objective of this project called “Disease Prediction based on Symptoms” is to predict the accurate disease of the patient using all general symptoms.</a:t>
            </a:r>
            <a:endParaRPr lang="en-IN" sz="1800" dirty="0">
              <a:effectLst/>
              <a:latin typeface="Times New Roman" panose="02020603050405020304" pitchFamily="18" charset="0"/>
              <a:ea typeface="Calibri" panose="020F0502020204030204" pitchFamily="34" charset="0"/>
              <a:cs typeface="Arial" panose="020B0604020202020204" pitchFamily="34" charset="0"/>
            </a:endParaRPr>
          </a:p>
          <a:p>
            <a:pPr marL="342900" lvl="0" indent="-342900" algn="just">
              <a:spcAft>
                <a:spcPts val="1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This project provides Graphical user interface for the user to Enter the symptoms.</a:t>
            </a:r>
            <a:endParaRPr lang="en-IN" sz="1800" dirty="0">
              <a:effectLst/>
              <a:latin typeface="Times New Roman" panose="02020603050405020304" pitchFamily="18" charset="0"/>
              <a:ea typeface="Calibri" panose="020F0502020204030204" pitchFamily="34" charset="0"/>
              <a:cs typeface="Arial" panose="020B0604020202020204" pitchFamily="34" charset="0"/>
            </a:endParaRPr>
          </a:p>
        </p:txBody>
      </p:sp>
      <p:sp>
        <p:nvSpPr>
          <p:cNvPr id="5" name="TextBox 4"/>
          <p:cNvSpPr txBox="1"/>
          <p:nvPr/>
        </p:nvSpPr>
        <p:spPr>
          <a:xfrm>
            <a:off x="1563273" y="4192221"/>
            <a:ext cx="9731829" cy="907941"/>
          </a:xfrm>
          <a:prstGeom prst="rect">
            <a:avLst/>
          </a:prstGeom>
          <a:noFill/>
        </p:spPr>
        <p:txBody>
          <a:bodyPr wrap="square" rtlCol="0">
            <a:spAutoFit/>
          </a:bodyPr>
          <a:lstStyle/>
          <a:p>
            <a:pPr marL="342900" lvl="0" indent="-342900" algn="just">
              <a:spcAft>
                <a:spcPts val="1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This project is used to predict the disease at the early stage by using the symptoms.</a:t>
            </a:r>
            <a:endParaRPr lang="en-IN" sz="1800" dirty="0">
              <a:effectLst/>
              <a:latin typeface="Times New Roman" panose="02020603050405020304" pitchFamily="18" charset="0"/>
              <a:ea typeface="Calibri" panose="020F0502020204030204" pitchFamily="34" charset="0"/>
              <a:cs typeface="Arial" panose="020B0604020202020204" pitchFamily="34" charset="0"/>
            </a:endParaRPr>
          </a:p>
          <a:p>
            <a:pPr marL="342900" lvl="0" indent="-342900" algn="just">
              <a:spcAft>
                <a:spcPts val="1800"/>
              </a:spcAft>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This system will predict the most possible disease based on symptoms.</a:t>
            </a:r>
            <a:r>
              <a:rPr lang="en-IN" altLang="en-IN"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5188910" y="3429000"/>
            <a:ext cx="2222543" cy="1261884"/>
          </a:xfrm>
          <a:prstGeom prst="rect">
            <a:avLst/>
          </a:prstGeom>
          <a:noFill/>
        </p:spPr>
        <p:txBody>
          <a:bodyPr wrap="square" rtlCol="0">
            <a:spAutoFit/>
          </a:bodyPr>
          <a:lstStyle/>
          <a:p>
            <a:r>
              <a:rPr lang="en-IN" sz="3600" b="1" dirty="0">
                <a:solidFill>
                  <a:schemeClr val="accent3">
                    <a:lumMod val="50000"/>
                  </a:schemeClr>
                </a:solidFill>
                <a:latin typeface="Times New Roman" panose="02020603050405020304" pitchFamily="18" charset="0"/>
                <a:cs typeface="Times New Roman" panose="02020603050405020304" pitchFamily="18" charset="0"/>
              </a:rPr>
              <a:t>SCOPE</a:t>
            </a:r>
            <a:endParaRPr lang="en-IN" sz="4000" b="1" dirty="0">
              <a:solidFill>
                <a:schemeClr val="accent3">
                  <a:lumMod val="50000"/>
                </a:schemeClr>
              </a:solidFill>
              <a:latin typeface="Bell MT" panose="02020503060305020303" pitchFamily="18" charset="0"/>
            </a:endParaRPr>
          </a:p>
          <a:p>
            <a:endParaRPr lang="en-IN" sz="4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767F7-FD7D-43E0-BDF5-FBC88527D212}"/>
              </a:ext>
            </a:extLst>
          </p:cNvPr>
          <p:cNvSpPr>
            <a:spLocks noGrp="1"/>
          </p:cNvSpPr>
          <p:nvPr>
            <p:ph type="title"/>
          </p:nvPr>
        </p:nvSpPr>
        <p:spPr>
          <a:xfrm>
            <a:off x="1299411" y="624110"/>
            <a:ext cx="10205201" cy="819679"/>
          </a:xfrm>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BASIC CONCEPTS</a:t>
            </a:r>
            <a:endParaRPr lang="en-IN" dirty="0">
              <a:solidFill>
                <a:schemeClr val="tx1"/>
              </a:solidFill>
            </a:endParaRPr>
          </a:p>
        </p:txBody>
      </p:sp>
      <p:sp>
        <p:nvSpPr>
          <p:cNvPr id="3" name="Content Placeholder 2">
            <a:extLst>
              <a:ext uri="{FF2B5EF4-FFF2-40B4-BE49-F238E27FC236}">
                <a16:creationId xmlns:a16="http://schemas.microsoft.com/office/drawing/2014/main" id="{CAB4E7DA-1D5F-4A9C-9911-F984B8AA7FD2}"/>
              </a:ext>
            </a:extLst>
          </p:cNvPr>
          <p:cNvSpPr>
            <a:spLocks noGrp="1"/>
          </p:cNvSpPr>
          <p:nvPr>
            <p:ph idx="1"/>
          </p:nvPr>
        </p:nvSpPr>
        <p:spPr>
          <a:xfrm>
            <a:off x="1299411" y="1443789"/>
            <a:ext cx="10205201" cy="4058653"/>
          </a:xfrm>
        </p:spPr>
        <p:txBody>
          <a:bodyPr/>
          <a:lstStyle/>
          <a:p>
            <a:pPr marL="0" indent="0">
              <a:buNone/>
            </a:pPr>
            <a:r>
              <a:rPr lang="en-IN" b="1" dirty="0"/>
              <a:t>MACHINE LEARNING:</a:t>
            </a:r>
          </a:p>
          <a:p>
            <a:pPr marL="0" indent="0">
              <a:buNone/>
            </a:pPr>
            <a:r>
              <a:rPr lang="en-US" sz="1800" dirty="0">
                <a:latin typeface="Times New Roman" panose="02020603050405020304" pitchFamily="18" charset="0"/>
                <a:cs typeface="Times New Roman" panose="02020603050405020304" pitchFamily="18" charset="0"/>
              </a:rPr>
              <a:t>Machine Learning is the field of study that gives computers the capability to learn without being explicitly programmed. ML is one of the most exciting technologies that one would have ever come across. As it is evident from the name, it gives the computer that makes it more similar to humans: The ability to learn. Machine learning is actively being used today, perhaps in many more places than one would expect.</a:t>
            </a:r>
            <a:endParaRPr lang="en-IN" sz="1800"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sz="1800" b="1" dirty="0">
                <a:latin typeface="Times New Roman" panose="02020603050405020304" pitchFamily="18" charset="0"/>
                <a:cs typeface="Times New Roman" panose="02020603050405020304" pitchFamily="18" charset="0"/>
              </a:rPr>
              <a:t>RANDOM FOREST:</a:t>
            </a:r>
          </a:p>
          <a:p>
            <a:pPr marL="0" indent="0">
              <a:buNone/>
            </a:pPr>
            <a:r>
              <a:rPr lang="en-US" sz="1800" dirty="0">
                <a:latin typeface="Times New Roman" panose="02020603050405020304" pitchFamily="18" charset="0"/>
                <a:cs typeface="Times New Roman" panose="02020603050405020304" pitchFamily="18" charset="0"/>
              </a:rPr>
              <a:t>Random Forest is a popular machine learning algorithm that belongs to the supervised learning technique. It can be used for both Classification and Regression problems in ML. It is based on the concept of ensemble learning, which is a process of combining multiple classifiers to solve a complex problem and to improve the performance of the model.</a:t>
            </a:r>
          </a:p>
        </p:txBody>
      </p:sp>
    </p:spTree>
    <p:extLst>
      <p:ext uri="{BB962C8B-B14F-4D97-AF65-F5344CB8AC3E}">
        <p14:creationId xmlns:p14="http://schemas.microsoft.com/office/powerpoint/2010/main" val="399457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A934B-003C-4640-B553-4E58F70CB85B}"/>
              </a:ext>
            </a:extLst>
          </p:cNvPr>
          <p:cNvSpPr>
            <a:spLocks noGrp="1"/>
          </p:cNvSpPr>
          <p:nvPr>
            <p:ph type="title"/>
          </p:nvPr>
        </p:nvSpPr>
        <p:spPr>
          <a:xfrm>
            <a:off x="2743200" y="689811"/>
            <a:ext cx="7892716" cy="721894"/>
          </a:xfrm>
        </p:spPr>
        <p:txBody>
          <a:bodyPr/>
          <a:lstStyle/>
          <a:p>
            <a:pPr algn="ctr"/>
            <a:r>
              <a:rPr lang="en-IN" b="1" u="sng" dirty="0">
                <a:solidFill>
                  <a:schemeClr val="tx1"/>
                </a:solidFill>
                <a:latin typeface="Times New Roman" panose="02020603050405020304" pitchFamily="18" charset="0"/>
                <a:cs typeface="Times New Roman" panose="02020603050405020304" pitchFamily="18" charset="0"/>
              </a:rPr>
              <a:t>LITERATURE SURVEY</a:t>
            </a:r>
          </a:p>
        </p:txBody>
      </p:sp>
      <p:sp>
        <p:nvSpPr>
          <p:cNvPr id="3" name="Content Placeholder 2">
            <a:extLst>
              <a:ext uri="{FF2B5EF4-FFF2-40B4-BE49-F238E27FC236}">
                <a16:creationId xmlns:a16="http://schemas.microsoft.com/office/drawing/2014/main" id="{D0912AFB-D0A1-499E-A2B3-504143C4CB70}"/>
              </a:ext>
            </a:extLst>
          </p:cNvPr>
          <p:cNvSpPr>
            <a:spLocks noGrp="1"/>
          </p:cNvSpPr>
          <p:nvPr>
            <p:ph idx="1"/>
          </p:nvPr>
        </p:nvSpPr>
        <p:spPr>
          <a:xfrm>
            <a:off x="1556084" y="1556083"/>
            <a:ext cx="9948528" cy="4612105"/>
          </a:xfrm>
        </p:spPr>
        <p:txBody>
          <a:bodyPr>
            <a:normAutofit fontScale="92500" lnSpcReduction="10000"/>
          </a:bodyPr>
          <a:lstStyle/>
          <a:p>
            <a:pPr marL="0" indent="0">
              <a:buNone/>
            </a:pPr>
            <a:r>
              <a:rPr lang="en-IN" sz="2200" b="1" dirty="0">
                <a:solidFill>
                  <a:schemeClr val="tx1"/>
                </a:solidFill>
                <a:latin typeface="Times New Roman" panose="02020603050405020304" pitchFamily="18" charset="0"/>
                <a:cs typeface="Times New Roman" panose="02020603050405020304" pitchFamily="18" charset="0"/>
              </a:rPr>
              <a:t>1.Disease prediction by Machine Learning over Big data from HealthCare Communities</a:t>
            </a:r>
          </a:p>
          <a:p>
            <a:pPr marL="0" indent="0">
              <a:buNone/>
            </a:pPr>
            <a:r>
              <a:rPr lang="en-IN" sz="2000" b="1" dirty="0">
                <a:solidFill>
                  <a:schemeClr val="tx1"/>
                </a:solidFill>
                <a:latin typeface="Times New Roman" panose="02020603050405020304" pitchFamily="18" charset="0"/>
                <a:cs typeface="Times New Roman" panose="02020603050405020304" pitchFamily="18" charset="0"/>
              </a:rPr>
              <a:t>Methodology:</a:t>
            </a:r>
          </a:p>
          <a:p>
            <a:pPr marL="0" indent="0" algn="just">
              <a:buNone/>
            </a:pPr>
            <a:r>
              <a:rPr lang="en-IN" sz="2000" b="1" dirty="0">
                <a:solidFill>
                  <a:schemeClr val="tx1"/>
                </a:solidFill>
                <a:latin typeface="Times New Roman" panose="02020603050405020304" pitchFamily="18" charset="0"/>
                <a:cs typeface="Times New Roman" panose="02020603050405020304" pitchFamily="18" charset="0"/>
              </a:rPr>
              <a:t>	</a:t>
            </a:r>
            <a:r>
              <a:rPr lang="en-IN" sz="2000" dirty="0">
                <a:solidFill>
                  <a:schemeClr val="tx1"/>
                </a:solidFill>
                <a:latin typeface="Times New Roman" panose="02020603050405020304" pitchFamily="18" charset="0"/>
                <a:cs typeface="Times New Roman" panose="02020603050405020304" pitchFamily="18" charset="0"/>
              </a:rPr>
              <a:t>Min Chen, </a:t>
            </a:r>
            <a:r>
              <a:rPr lang="en-IN" sz="2000" dirty="0" err="1">
                <a:solidFill>
                  <a:schemeClr val="tx1"/>
                </a:solidFill>
                <a:latin typeface="Times New Roman" panose="02020603050405020304" pitchFamily="18" charset="0"/>
                <a:cs typeface="Times New Roman" panose="02020603050405020304" pitchFamily="18" charset="0"/>
              </a:rPr>
              <a:t>Yixue</a:t>
            </a:r>
            <a:r>
              <a:rPr lang="en-IN" sz="2000" dirty="0">
                <a:solidFill>
                  <a:schemeClr val="tx1"/>
                </a:solidFill>
                <a:latin typeface="Times New Roman" panose="02020603050405020304" pitchFamily="18" charset="0"/>
                <a:cs typeface="Times New Roman" panose="02020603050405020304" pitchFamily="18" charset="0"/>
              </a:rPr>
              <a:t> Hao, Kai Hwang describes about the prediction of chronic diseases. The data is collected from central </a:t>
            </a:r>
            <a:r>
              <a:rPr lang="en-IN" sz="2000" dirty="0" err="1">
                <a:solidFill>
                  <a:schemeClr val="tx1"/>
                </a:solidFill>
                <a:latin typeface="Times New Roman" panose="02020603050405020304" pitchFamily="18" charset="0"/>
                <a:cs typeface="Times New Roman" panose="02020603050405020304" pitchFamily="18" charset="0"/>
              </a:rPr>
              <a:t>china</a:t>
            </a:r>
            <a:r>
              <a:rPr lang="en-IN" sz="2000" dirty="0">
                <a:solidFill>
                  <a:schemeClr val="tx1"/>
                </a:solidFill>
                <a:latin typeface="Times New Roman" panose="02020603050405020304" pitchFamily="18" charset="0"/>
                <a:cs typeface="Times New Roman" panose="02020603050405020304" pitchFamily="18" charset="0"/>
              </a:rPr>
              <a:t> </a:t>
            </a:r>
            <a:r>
              <a:rPr lang="en-IN" sz="2000" dirty="0" err="1">
                <a:solidFill>
                  <a:schemeClr val="tx1"/>
                </a:solidFill>
                <a:latin typeface="Times New Roman" panose="02020603050405020304" pitchFamily="18" charset="0"/>
                <a:cs typeface="Times New Roman" panose="02020603050405020304" pitchFamily="18" charset="0"/>
              </a:rPr>
              <a:t>froman</a:t>
            </a:r>
            <a:r>
              <a:rPr lang="en-IN" sz="2000" dirty="0">
                <a:solidFill>
                  <a:schemeClr val="tx1"/>
                </a:solidFill>
                <a:latin typeface="Times New Roman" panose="02020603050405020304" pitchFamily="18" charset="0"/>
                <a:cs typeface="Times New Roman" panose="02020603050405020304" pitchFamily="18" charset="0"/>
              </a:rPr>
              <a:t> hospital. To over come the difficulty of in complete data, They use a latent factor model to reconstruct the missing data. They propose a new convolutional neural network based multimodal diseases risk prediction(CNN-MDRP) algorithm. The accuracy is 94.8% with a convergence speed.</a:t>
            </a:r>
          </a:p>
          <a:p>
            <a:pPr marL="0" indent="0">
              <a:buNone/>
            </a:pPr>
            <a:endParaRPr lang="en-IN" sz="2000" b="1" dirty="0">
              <a:solidFill>
                <a:schemeClr val="tx1"/>
              </a:solidFill>
              <a:latin typeface="Times New Roman" panose="02020603050405020304" pitchFamily="18" charset="0"/>
              <a:cs typeface="Times New Roman" panose="02020603050405020304" pitchFamily="18" charset="0"/>
            </a:endParaRPr>
          </a:p>
          <a:p>
            <a:pPr marL="0" indent="0">
              <a:buNone/>
            </a:pPr>
            <a:r>
              <a:rPr lang="en-IN" sz="2000" b="1" dirty="0">
                <a:solidFill>
                  <a:schemeClr val="tx1"/>
                </a:solidFill>
                <a:latin typeface="Times New Roman" panose="02020603050405020304" pitchFamily="18" charset="0"/>
                <a:cs typeface="Times New Roman" panose="02020603050405020304" pitchFamily="18" charset="0"/>
              </a:rPr>
              <a:t>Advantages:</a:t>
            </a:r>
          </a:p>
          <a:p>
            <a:pPr>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Deals with both structured and unstructured data</a:t>
            </a:r>
          </a:p>
          <a:p>
            <a:pPr>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Accuracy is more i.e., 94.8%.</a:t>
            </a:r>
          </a:p>
          <a:p>
            <a:pPr marL="0" indent="0">
              <a:buNone/>
            </a:pPr>
            <a:r>
              <a:rPr lang="en-IN" sz="2000" b="1" dirty="0">
                <a:solidFill>
                  <a:schemeClr val="tx1"/>
                </a:solidFill>
                <a:latin typeface="Times New Roman" panose="02020603050405020304" pitchFamily="18" charset="0"/>
                <a:cs typeface="Times New Roman" panose="02020603050405020304" pitchFamily="18" charset="0"/>
              </a:rPr>
              <a:t>Disadvantages:</a:t>
            </a:r>
          </a:p>
          <a:p>
            <a:pPr>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Predict only one disease</a:t>
            </a:r>
          </a:p>
        </p:txBody>
      </p:sp>
    </p:spTree>
    <p:extLst>
      <p:ext uri="{BB962C8B-B14F-4D97-AF65-F5344CB8AC3E}">
        <p14:creationId xmlns:p14="http://schemas.microsoft.com/office/powerpoint/2010/main" val="2582813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66A132-FA14-4523-B3AD-10D52FA8E4B2}"/>
              </a:ext>
            </a:extLst>
          </p:cNvPr>
          <p:cNvSpPr>
            <a:spLocks noGrp="1"/>
          </p:cNvSpPr>
          <p:nvPr>
            <p:ph idx="1"/>
          </p:nvPr>
        </p:nvSpPr>
        <p:spPr>
          <a:xfrm>
            <a:off x="1056443" y="1171074"/>
            <a:ext cx="10448169" cy="5293894"/>
          </a:xfrm>
        </p:spPr>
        <p:txBody>
          <a:bodyPr>
            <a:normAutofit/>
          </a:bodyPr>
          <a:lstStyle/>
          <a:p>
            <a:pPr marL="0" indent="0">
              <a:buNone/>
            </a:pPr>
            <a:r>
              <a:rPr lang="en-IN" sz="2000" b="1" dirty="0">
                <a:latin typeface="Times New Roman" panose="02020603050405020304" pitchFamily="18" charset="0"/>
                <a:cs typeface="Times New Roman" panose="02020603050405020304" pitchFamily="18" charset="0"/>
              </a:rPr>
              <a:t>2.Symptoms Based Disease Prediction using Decision Tree and electronic health Record analysis:</a:t>
            </a:r>
          </a:p>
          <a:p>
            <a:pPr marL="0" indent="0">
              <a:buNone/>
            </a:pPr>
            <a:r>
              <a:rPr lang="en-IN" sz="2000" b="1" dirty="0">
                <a:latin typeface="Times New Roman" panose="02020603050405020304" pitchFamily="18" charset="0"/>
                <a:cs typeface="Times New Roman" panose="02020603050405020304" pitchFamily="18" charset="0"/>
              </a:rPr>
              <a:t>Methodology:</a:t>
            </a:r>
          </a:p>
          <a:p>
            <a:pPr marL="0" indent="0" algn="just">
              <a:buNone/>
            </a:pPr>
            <a:r>
              <a:rPr lang="en-IN" sz="2000" b="1"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Ranjitha</a:t>
            </a:r>
            <a:r>
              <a:rPr lang="en-IN" sz="2000" dirty="0">
                <a:latin typeface="Times New Roman" panose="02020603050405020304" pitchFamily="18" charset="0"/>
                <a:cs typeface="Times New Roman" panose="02020603050405020304" pitchFamily="18" charset="0"/>
              </a:rPr>
              <a:t>, Radhika, </a:t>
            </a:r>
            <a:r>
              <a:rPr lang="en-IN" sz="2000" dirty="0" err="1">
                <a:latin typeface="Times New Roman" panose="02020603050405020304" pitchFamily="18" charset="0"/>
                <a:cs typeface="Times New Roman" panose="02020603050405020304" pitchFamily="18" charset="0"/>
              </a:rPr>
              <a:t>Ramiya</a:t>
            </a:r>
            <a:r>
              <a:rPr lang="en-IN" sz="2000" dirty="0">
                <a:latin typeface="Times New Roman" panose="02020603050405020304" pitchFamily="18" charset="0"/>
                <a:cs typeface="Times New Roman" panose="02020603050405020304" pitchFamily="18" charset="0"/>
              </a:rPr>
              <a:t> Shree proposed a model that predict disease based on the symptoms . They have used the Decision Tree Classifier. It also detect the patient’s health condition. The dataset contains physiological measurements with 40 instances(Diseases) and 132 attributes(Symptoms).</a:t>
            </a: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r>
              <a:rPr lang="en-IN" sz="2000" b="1" dirty="0">
                <a:latin typeface="Times New Roman" panose="02020603050405020304" pitchFamily="18" charset="0"/>
                <a:cs typeface="Times New Roman" panose="02020603050405020304" pitchFamily="18" charset="0"/>
              </a:rPr>
              <a:t>Advantages:</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Includes more diseases and symptoms</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Uses highly personalised training datasets</a:t>
            </a:r>
          </a:p>
          <a:p>
            <a:pPr marL="0" indent="0">
              <a:buNone/>
            </a:pPr>
            <a:r>
              <a:rPr lang="en-IN" sz="2000" dirty="0">
                <a:latin typeface="Times New Roman" panose="02020603050405020304" pitchFamily="18" charset="0"/>
                <a:cs typeface="Times New Roman" panose="02020603050405020304" pitchFamily="18" charset="0"/>
              </a:rPr>
              <a:t>Disadvantages:</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Difficult to handle the large dataset using this model.</a:t>
            </a: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2409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7E7EF1-9050-435A-ADB2-408AD77E25D3}"/>
              </a:ext>
            </a:extLst>
          </p:cNvPr>
          <p:cNvSpPr>
            <a:spLocks noGrp="1"/>
          </p:cNvSpPr>
          <p:nvPr>
            <p:ph idx="1"/>
          </p:nvPr>
        </p:nvSpPr>
        <p:spPr>
          <a:xfrm>
            <a:off x="1010653" y="1283368"/>
            <a:ext cx="10493959" cy="4627854"/>
          </a:xfrm>
        </p:spPr>
        <p:txBody>
          <a:bodyPr>
            <a:normAutofit lnSpcReduction="10000"/>
          </a:bodyPr>
          <a:lstStyle/>
          <a:p>
            <a:pPr marL="0" indent="0">
              <a:buNone/>
            </a:pPr>
            <a:r>
              <a:rPr lang="en-IN" sz="2000" b="1" dirty="0">
                <a:latin typeface="Times New Roman" panose="02020603050405020304" pitchFamily="18" charset="0"/>
                <a:cs typeface="Times New Roman" panose="02020603050405020304" pitchFamily="18" charset="0"/>
              </a:rPr>
              <a:t>3.Designing Disease Prediction Model Using machine Learning Approach</a:t>
            </a:r>
          </a:p>
          <a:p>
            <a:pPr marL="0" indent="0">
              <a:buNone/>
            </a:pPr>
            <a:r>
              <a:rPr lang="en-IN" sz="2000" b="1" dirty="0">
                <a:latin typeface="Times New Roman" panose="02020603050405020304" pitchFamily="18" charset="0"/>
                <a:cs typeface="Times New Roman" panose="02020603050405020304" pitchFamily="18" charset="0"/>
              </a:rPr>
              <a:t>Methodology:</a:t>
            </a:r>
          </a:p>
          <a:p>
            <a:pPr marL="0" indent="0" algn="just">
              <a:buNone/>
            </a:pPr>
            <a:r>
              <a:rPr lang="en-IN" sz="2000" b="1"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Dhiraj </a:t>
            </a:r>
            <a:r>
              <a:rPr lang="en-IN" sz="2000" dirty="0" err="1">
                <a:latin typeface="Times New Roman" panose="02020603050405020304" pitchFamily="18" charset="0"/>
                <a:cs typeface="Times New Roman" panose="02020603050405020304" pitchFamily="18" charset="0"/>
              </a:rPr>
              <a:t>Dahiwade</a:t>
            </a:r>
            <a:r>
              <a:rPr lang="en-IN" sz="2000" dirty="0">
                <a:latin typeface="Times New Roman" panose="02020603050405020304" pitchFamily="18" charset="0"/>
                <a:cs typeface="Times New Roman" panose="02020603050405020304" pitchFamily="18" charset="0"/>
              </a:rPr>
              <a:t>, Gajanan </a:t>
            </a:r>
            <a:r>
              <a:rPr lang="en-IN" sz="2000" dirty="0" err="1">
                <a:latin typeface="Times New Roman" panose="02020603050405020304" pitchFamily="18" charset="0"/>
                <a:cs typeface="Times New Roman" panose="02020603050405020304" pitchFamily="18" charset="0"/>
              </a:rPr>
              <a:t>Patle</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Ektaa</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Meshram</a:t>
            </a:r>
            <a:r>
              <a:rPr lang="en-IN" sz="2000" dirty="0">
                <a:latin typeface="Times New Roman" panose="02020603050405020304" pitchFamily="18" charset="0"/>
                <a:cs typeface="Times New Roman" panose="02020603050405020304" pitchFamily="18" charset="0"/>
              </a:rPr>
              <a:t> proposed general disease prediction model based on the symptoms of the patient. They collect the information of the symptoms from the early patient care. They have used the k-Nearest Neighbour(KNN) and Convolutional neural network(CNN) algorithms for accurate prediction of disease. The accuracy for this model is 84.5%.</a:t>
            </a:r>
          </a:p>
          <a:p>
            <a:pPr marL="0" indent="0">
              <a:buNone/>
            </a:pPr>
            <a:endParaRPr lang="en-IN" sz="2000" b="1" dirty="0">
              <a:latin typeface="Times New Roman" panose="02020603050405020304" pitchFamily="18" charset="0"/>
              <a:cs typeface="Times New Roman" panose="02020603050405020304" pitchFamily="18" charset="0"/>
            </a:endParaRPr>
          </a:p>
          <a:p>
            <a:pPr marL="0" indent="0">
              <a:buNone/>
            </a:pPr>
            <a:r>
              <a:rPr lang="en-IN" sz="2000" b="1" dirty="0">
                <a:latin typeface="Times New Roman" panose="02020603050405020304" pitchFamily="18" charset="0"/>
                <a:cs typeface="Times New Roman" panose="02020603050405020304" pitchFamily="18" charset="0"/>
              </a:rPr>
              <a:t>Advantages:</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Prediction time is less</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Gives accurate prediction</a:t>
            </a:r>
          </a:p>
          <a:p>
            <a:pPr marL="0" indent="0">
              <a:buNone/>
            </a:pPr>
            <a:r>
              <a:rPr lang="en-IN" sz="2000" b="1" dirty="0">
                <a:latin typeface="Times New Roman" panose="02020603050405020304" pitchFamily="18" charset="0"/>
                <a:cs typeface="Times New Roman" panose="02020603050405020304" pitchFamily="18" charset="0"/>
              </a:rPr>
              <a:t>Disadvantages:</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complexity of algorithm is more</a:t>
            </a:r>
          </a:p>
        </p:txBody>
      </p:sp>
    </p:spTree>
    <p:extLst>
      <p:ext uri="{BB962C8B-B14F-4D97-AF65-F5344CB8AC3E}">
        <p14:creationId xmlns:p14="http://schemas.microsoft.com/office/powerpoint/2010/main" val="2126615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CF77A0-0D11-4132-A89B-974141A51F6E}"/>
              </a:ext>
            </a:extLst>
          </p:cNvPr>
          <p:cNvSpPr>
            <a:spLocks noGrp="1"/>
          </p:cNvSpPr>
          <p:nvPr>
            <p:ph idx="1"/>
          </p:nvPr>
        </p:nvSpPr>
        <p:spPr>
          <a:xfrm>
            <a:off x="1203158" y="1283367"/>
            <a:ext cx="10301454" cy="5422233"/>
          </a:xfrm>
        </p:spPr>
        <p:txBody>
          <a:bodyPr>
            <a:noAutofit/>
          </a:bodyPr>
          <a:lstStyle/>
          <a:p>
            <a:pPr marL="0" indent="0">
              <a:buNone/>
            </a:pPr>
            <a:r>
              <a:rPr lang="en-IN" sz="2000" b="1" dirty="0">
                <a:latin typeface="Times New Roman" panose="02020603050405020304" pitchFamily="18" charset="0"/>
                <a:cs typeface="Times New Roman" panose="02020603050405020304" pitchFamily="18" charset="0"/>
              </a:rPr>
              <a:t>4.Application of Machine Learning in Disease Prediction </a:t>
            </a:r>
          </a:p>
          <a:p>
            <a:pPr marL="0" indent="0">
              <a:buNone/>
            </a:pPr>
            <a:r>
              <a:rPr lang="en-IN" sz="2000" b="1" dirty="0">
                <a:latin typeface="Times New Roman" panose="02020603050405020304" pitchFamily="18" charset="0"/>
                <a:cs typeface="Times New Roman" panose="02020603050405020304" pitchFamily="18" charset="0"/>
              </a:rPr>
              <a:t>Methodology:</a:t>
            </a:r>
          </a:p>
          <a:p>
            <a:pPr marL="0" indent="0" algn="just">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Pahulpreet</a:t>
            </a:r>
            <a:r>
              <a:rPr lang="en-IN" sz="2000" dirty="0">
                <a:latin typeface="Times New Roman" panose="02020603050405020304" pitchFamily="18" charset="0"/>
                <a:cs typeface="Times New Roman" panose="02020603050405020304" pitchFamily="18" charset="0"/>
              </a:rPr>
              <a:t> Singh Kohli, </a:t>
            </a:r>
            <a:r>
              <a:rPr lang="en-IN" sz="2000" dirty="0" err="1">
                <a:latin typeface="Times New Roman" panose="02020603050405020304" pitchFamily="18" charset="0"/>
                <a:cs typeface="Times New Roman" panose="02020603050405020304" pitchFamily="18" charset="0"/>
              </a:rPr>
              <a:t>Shriya</a:t>
            </a:r>
            <a:r>
              <a:rPr lang="en-IN" sz="2000" dirty="0">
                <a:latin typeface="Times New Roman" panose="02020603050405020304" pitchFamily="18" charset="0"/>
                <a:cs typeface="Times New Roman" panose="02020603050405020304" pitchFamily="18" charset="0"/>
              </a:rPr>
              <a:t> Arora describes about disease diagnosis and early detection of fatal disease such as Heart disease, Diabetes, Breast Cancer. They have used different algorithms for different diseases prediction. They have used Algorithms like Logistic Regression, Decision Tree, Random forest. They have achieved  98.57% accuracy in Diabetes prediction.</a:t>
            </a: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r>
              <a:rPr lang="en-IN" sz="2000" b="1" dirty="0">
                <a:latin typeface="Times New Roman" panose="02020603050405020304" pitchFamily="18" charset="0"/>
                <a:cs typeface="Times New Roman" panose="02020603050405020304" pitchFamily="18" charset="0"/>
              </a:rPr>
              <a:t>Advantages:</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Achieved 98% accuracy in Diabetes prediction.</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This model exhibits best accuracy than the existing models</a:t>
            </a:r>
          </a:p>
          <a:p>
            <a:pPr marL="0" indent="0">
              <a:buNone/>
            </a:pPr>
            <a:r>
              <a:rPr lang="en-IN" sz="2000" b="1" dirty="0">
                <a:latin typeface="Times New Roman" panose="02020603050405020304" pitchFamily="18" charset="0"/>
                <a:cs typeface="Times New Roman" panose="02020603050405020304" pitchFamily="18" charset="0"/>
              </a:rPr>
              <a:t>Disadvantages:</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Model is Limited to only three diseases.</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Uses different algorithms for different diseases prediction.</a:t>
            </a:r>
          </a:p>
        </p:txBody>
      </p:sp>
    </p:spTree>
    <p:extLst>
      <p:ext uri="{BB962C8B-B14F-4D97-AF65-F5344CB8AC3E}">
        <p14:creationId xmlns:p14="http://schemas.microsoft.com/office/powerpoint/2010/main" val="895894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7C85C5-32CF-4067-841E-722633FD408F}"/>
              </a:ext>
            </a:extLst>
          </p:cNvPr>
          <p:cNvSpPr>
            <a:spLocks noGrp="1"/>
          </p:cNvSpPr>
          <p:nvPr>
            <p:ph idx="1"/>
          </p:nvPr>
        </p:nvSpPr>
        <p:spPr>
          <a:xfrm>
            <a:off x="1171074" y="1283367"/>
            <a:ext cx="10333538" cy="4957011"/>
          </a:xfrm>
        </p:spPr>
        <p:txBody>
          <a:bodyPr>
            <a:normAutofit/>
          </a:bodyPr>
          <a:lstStyle/>
          <a:p>
            <a:pPr marL="0" indent="0">
              <a:buNone/>
            </a:pPr>
            <a:r>
              <a:rPr lang="en-IN" sz="2000" b="1" dirty="0">
                <a:latin typeface="Times New Roman" panose="02020603050405020304" pitchFamily="18" charset="0"/>
                <a:cs typeface="Times New Roman" panose="02020603050405020304" pitchFamily="18" charset="0"/>
              </a:rPr>
              <a:t>5.Intelligent Parkinson Disease Prediction Using Machine Learning Algorithms</a:t>
            </a:r>
          </a:p>
          <a:p>
            <a:pPr marL="0" indent="0">
              <a:buNone/>
            </a:pPr>
            <a:r>
              <a:rPr lang="en-IN" sz="2000" b="1" dirty="0">
                <a:latin typeface="Times New Roman" panose="02020603050405020304" pitchFamily="18" charset="0"/>
                <a:cs typeface="Times New Roman" panose="02020603050405020304" pitchFamily="18" charset="0"/>
              </a:rPr>
              <a:t>Methodology:</a:t>
            </a:r>
          </a:p>
          <a:p>
            <a:pPr marL="0" indent="0" algn="just">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Kaladhar</a:t>
            </a:r>
            <a:r>
              <a:rPr lang="en-IN" sz="2000" dirty="0">
                <a:latin typeface="Times New Roman" panose="02020603050405020304" pitchFamily="18" charset="0"/>
                <a:cs typeface="Times New Roman" panose="02020603050405020304" pitchFamily="18" charset="0"/>
              </a:rPr>
              <a:t>, Sriram, </a:t>
            </a:r>
            <a:r>
              <a:rPr lang="en-IN" sz="2000" dirty="0" err="1">
                <a:latin typeface="Times New Roman" panose="02020603050405020304" pitchFamily="18" charset="0"/>
                <a:cs typeface="Times New Roman" panose="02020603050405020304" pitchFamily="18" charset="0"/>
              </a:rPr>
              <a:t>Venkateswara</a:t>
            </a:r>
            <a:r>
              <a:rPr lang="en-IN" sz="2000" dirty="0">
                <a:latin typeface="Times New Roman" panose="02020603050405020304" pitchFamily="18" charset="0"/>
                <a:cs typeface="Times New Roman" panose="02020603050405020304" pitchFamily="18" charset="0"/>
              </a:rPr>
              <a:t> Rao, Satya Narayana proposed a model for the Parkinson Disease prediction. They have used the voice dataset for the prediction. They have tested various algorithms like SVM, K-NN, Random Forest. Among these algorithms Random Forest shows good accuracy. The dataset contains the voices of 31 people.</a:t>
            </a: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r>
              <a:rPr lang="en-IN" sz="2000" b="1" dirty="0">
                <a:latin typeface="Times New Roman" panose="02020603050405020304" pitchFamily="18" charset="0"/>
                <a:cs typeface="Times New Roman" panose="02020603050405020304" pitchFamily="18" charset="0"/>
              </a:rPr>
              <a:t>Advantages:</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Uses voice dataset which gives accurate prediction.</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Achieved 90% accuracy through Random Forest Algorithm.</a:t>
            </a:r>
          </a:p>
          <a:p>
            <a:pPr marL="0" indent="0">
              <a:buNone/>
            </a:pPr>
            <a:r>
              <a:rPr lang="en-IN" sz="2000" b="1" dirty="0">
                <a:latin typeface="Times New Roman" panose="02020603050405020304" pitchFamily="18" charset="0"/>
                <a:cs typeface="Times New Roman" panose="02020603050405020304" pitchFamily="18" charset="0"/>
              </a:rPr>
              <a:t>Disadvantages:</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Handling the voice dataset is difficult.</a:t>
            </a:r>
          </a:p>
        </p:txBody>
      </p:sp>
    </p:spTree>
    <p:extLst>
      <p:ext uri="{BB962C8B-B14F-4D97-AF65-F5344CB8AC3E}">
        <p14:creationId xmlns:p14="http://schemas.microsoft.com/office/powerpoint/2010/main" val="339136156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TM02892315[[fn=Wisp]]</Template>
  <TotalTime>780</TotalTime>
  <Words>2268</Words>
  <Application>Microsoft Office PowerPoint</Application>
  <PresentationFormat>Widescreen</PresentationFormat>
  <Paragraphs>157</Paragraphs>
  <Slides>29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Bell MT</vt:lpstr>
      <vt:lpstr>Century Gothic</vt:lpstr>
      <vt:lpstr>Symbol</vt:lpstr>
      <vt:lpstr>Times New Roman</vt:lpstr>
      <vt:lpstr>Wingdings</vt:lpstr>
      <vt:lpstr>Wingdings 3</vt:lpstr>
      <vt:lpstr>Wisp</vt:lpstr>
      <vt:lpstr>PowerPoint Presentation</vt:lpstr>
      <vt:lpstr>PowerPoint Presentation</vt:lpstr>
      <vt:lpstr>PowerPoint Presentation</vt:lpstr>
      <vt:lpstr>BASIC CONCEPTS</vt:lpstr>
      <vt:lpstr>LITERATURE SURVEY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DATASET</vt:lpstr>
      <vt:lpstr>Use case</vt:lpstr>
      <vt:lpstr>Class Diagram</vt:lpstr>
      <vt:lpstr>Sequence Diagram</vt:lpstr>
      <vt:lpstr>METHODOLOGY</vt:lpstr>
      <vt:lpstr>Architecture</vt:lpstr>
      <vt:lpstr>MODULES</vt:lpstr>
      <vt:lpstr>Dataset Collection</vt:lpstr>
      <vt:lpstr>Model Creation (Random Forest Algorithm)</vt:lpstr>
      <vt:lpstr>PowerPoint Presentation</vt:lpstr>
      <vt:lpstr>User Interface and Database Creation</vt:lpstr>
      <vt:lpstr>Output/Result</vt:lpstr>
      <vt:lpstr>Error Detection</vt:lpstr>
      <vt:lpstr>Predicted disease for the input symptoms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CHARANI VEERLA</dc:creator>
  <cp:lastModifiedBy>sai kumar kommineni</cp:lastModifiedBy>
  <cp:revision>70</cp:revision>
  <dcterms:created xsi:type="dcterms:W3CDTF">2021-05-08T15:19:00Z</dcterms:created>
  <dcterms:modified xsi:type="dcterms:W3CDTF">2022-01-11T18:04:15Z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82D1CDDC3DD64335B6D418283DF570AF</vt:lpwstr>
  </property>
  <property fmtid="{D5CDD505-2E9C-101B-9397-08002B2CF9AE}" pid="3" name="KSOProductBuildVer">
    <vt:lpwstr>1033-11.2.0.10323</vt:lpwstr>
  </property>
</Properties>
</file>