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344" r:id="rId3"/>
    <p:sldId id="345" r:id="rId4"/>
    <p:sldId id="346" r:id="rId5"/>
    <p:sldId id="347" r:id="rId6"/>
    <p:sldId id="348" r:id="rId7"/>
    <p:sldId id="349" r:id="rId8"/>
    <p:sldId id="283" r:id="rId9"/>
  </p:sldIdLst>
  <p:sldSz cx="9144000" cy="5143500" type="screen16x9"/>
  <p:notesSz cx="6858000" cy="9144000"/>
  <p:embeddedFontLst>
    <p:embeddedFont>
      <p:font typeface="Lucida Calligraphy" pitchFamily="66" charset="0"/>
      <p:regular r:id="rId11"/>
    </p:embeddedFont>
    <p:embeddedFont>
      <p:font typeface="Calibri" pitchFamily="34" charset="0"/>
      <p:regular r:id="rId12"/>
      <p:bold r:id="rId13"/>
      <p:italic r:id="rId14"/>
      <p:boldItalic r:id="rId15"/>
    </p:embeddedFont>
    <p:embeddedFont>
      <p:font typeface="AR DESTINE" pitchFamily="2" charset="0"/>
      <p:regular r:id="rId16"/>
    </p:embeddedFont>
    <p:embeddedFont>
      <p:font typeface="Nuni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450"/>
    <a:srgbClr val="14024E"/>
  </p:clrMru>
</p:presentationPr>
</file>

<file path=ppt/tableStyles.xml><?xml version="1.0" encoding="utf-8"?>
<a:tblStyleLst xmlns:a="http://schemas.openxmlformats.org/drawingml/2006/main" def="{01F52D2C-1A52-41DE-AD60-22B5EEA0BB55}">
  <a:tblStyle styleId="{01F52D2C-1A52-41DE-AD60-22B5EEA0BB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7919" autoAdjust="0"/>
  </p:normalViewPr>
  <p:slideViewPr>
    <p:cSldViewPr snapToGrid="0">
      <p:cViewPr>
        <p:scale>
          <a:sx n="73" d="100"/>
          <a:sy n="73" d="100"/>
        </p:scale>
        <p:origin x="-992" y="-2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77"/>
        <p:cNvGrpSpPr/>
        <p:nvPr/>
      </p:nvGrpSpPr>
      <p:grpSpPr>
        <a:xfrm>
          <a:off x="0" y="0"/>
          <a:ext cx="0" cy="0"/>
          <a:chOff x="0" y="0"/>
          <a:chExt cx="0" cy="0"/>
        </a:xfrm>
      </p:grpSpPr>
      <p:sp>
        <p:nvSpPr>
          <p:cNvPr id="78" name="Google Shape;78;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2" name="Google Shape;82;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108"/>
        <p:cNvGrpSpPr/>
        <p:nvPr/>
      </p:nvGrpSpPr>
      <p:grpSpPr>
        <a:xfrm>
          <a:off x="0" y="0"/>
          <a:ext cx="0" cy="0"/>
          <a:chOff x="0" y="0"/>
          <a:chExt cx="0" cy="0"/>
        </a:xfrm>
      </p:grpSpPr>
      <p:sp>
        <p:nvSpPr>
          <p:cNvPr id="109" name="Google Shape;109;p1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0"/>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13" name="Google Shape;113;p10"/>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14" name="Google Shape;114;p10"/>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5" name="Google Shape;115;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3"/>
        </a:solidFill>
        <a:effectLst/>
      </p:bgPr>
    </p:bg>
    <p:spTree>
      <p:nvGrpSpPr>
        <p:cNvPr id="1" name="Shape 57"/>
        <p:cNvGrpSpPr/>
        <p:nvPr/>
      </p:nvGrpSpPr>
      <p:grpSpPr>
        <a:xfrm>
          <a:off x="0" y="0"/>
          <a:ext cx="0" cy="0"/>
          <a:chOff x="0" y="0"/>
          <a:chExt cx="0" cy="0"/>
        </a:xfrm>
      </p:grpSpPr>
      <p:sp>
        <p:nvSpPr>
          <p:cNvPr id="58" name="Google Shape;58;p5"/>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 name="Google Shape;59;p5"/>
          <p:cNvGrpSpPr/>
          <p:nvPr/>
        </p:nvGrpSpPr>
        <p:grpSpPr>
          <a:xfrm>
            <a:off x="5594190" y="3961115"/>
            <a:ext cx="2910144" cy="1182340"/>
            <a:chOff x="6917201" y="0"/>
            <a:chExt cx="2227777" cy="863400"/>
          </a:xfrm>
        </p:grpSpPr>
        <p:sp>
          <p:nvSpPr>
            <p:cNvPr id="60" name="Google Shape;60;p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 name="Google Shape;63;p5"/>
          <p:cNvGrpSpPr/>
          <p:nvPr/>
        </p:nvGrpSpPr>
        <p:grpSpPr>
          <a:xfrm>
            <a:off x="199149" y="2"/>
            <a:ext cx="2795413" cy="1083308"/>
            <a:chOff x="6917201" y="0"/>
            <a:chExt cx="2227777" cy="863400"/>
          </a:xfrm>
        </p:grpSpPr>
        <p:sp>
          <p:nvSpPr>
            <p:cNvPr id="64" name="Google Shape;64;p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5"/>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68" name="Google Shape;68;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1"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13"/>
          <p:cNvSpPr txBox="1">
            <a:spLocks noGrp="1"/>
          </p:cNvSpPr>
          <p:nvPr>
            <p:ph type="subTitle" idx="1"/>
          </p:nvPr>
        </p:nvSpPr>
        <p:spPr>
          <a:xfrm>
            <a:off x="3969440" y="4061231"/>
            <a:ext cx="5361300" cy="77695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000" b="1" dirty="0" smtClean="0">
                <a:solidFill>
                  <a:schemeClr val="bg1"/>
                </a:solidFill>
                <a:latin typeface="+mj-lt"/>
                <a:cs typeface="Times New Roman" pitchFamily="18" charset="0"/>
              </a:rPr>
              <a:t>Dhaval Bhailalbhai Patel</a:t>
            </a:r>
          </a:p>
          <a:p>
            <a:pPr marL="0" indent="0"/>
            <a:r>
              <a:rPr lang="en-IN" sz="2000" b="1" dirty="0" smtClean="0">
                <a:solidFill>
                  <a:schemeClr val="bg1"/>
                </a:solidFill>
                <a:latin typeface="+mj-lt"/>
                <a:cs typeface="Times New Roman" pitchFamily="18" charset="0"/>
              </a:rPr>
              <a:t> </a:t>
            </a:r>
            <a:r>
              <a:rPr lang="en-IN" sz="2000" b="1" dirty="0" err="1" smtClean="0">
                <a:solidFill>
                  <a:schemeClr val="bg1"/>
                </a:solidFill>
                <a:latin typeface="+mj-lt"/>
                <a:cs typeface="Times New Roman" pitchFamily="18" charset="0"/>
              </a:rPr>
              <a:t>Nidhi</a:t>
            </a:r>
            <a:r>
              <a:rPr lang="en-IN" sz="2000" b="1" dirty="0" smtClean="0">
                <a:solidFill>
                  <a:schemeClr val="bg1"/>
                </a:solidFill>
                <a:latin typeface="+mj-lt"/>
                <a:cs typeface="Times New Roman" pitchFamily="18" charset="0"/>
              </a:rPr>
              <a:t> </a:t>
            </a:r>
            <a:r>
              <a:rPr lang="en-IN" sz="2000" b="1" dirty="0" err="1" smtClean="0">
                <a:solidFill>
                  <a:schemeClr val="bg1"/>
                </a:solidFill>
                <a:latin typeface="+mj-lt"/>
                <a:cs typeface="Times New Roman" pitchFamily="18" charset="0"/>
              </a:rPr>
              <a:t>Saseendran</a:t>
            </a:r>
            <a:endParaRPr lang="en" sz="2000" b="1" dirty="0" smtClean="0">
              <a:solidFill>
                <a:schemeClr val="bg1"/>
              </a:solidFill>
              <a:latin typeface="+mj-lt"/>
              <a:cs typeface="Times New Roman" pitchFamily="18" charset="0"/>
            </a:endParaRPr>
          </a:p>
        </p:txBody>
      </p:sp>
      <p:sp>
        <p:nvSpPr>
          <p:cNvPr id="5" name="Rectangle 4"/>
          <p:cNvSpPr/>
          <p:nvPr/>
        </p:nvSpPr>
        <p:spPr>
          <a:xfrm>
            <a:off x="217713" y="1022949"/>
            <a:ext cx="8752115" cy="2123658"/>
          </a:xfrm>
          <a:prstGeom prst="rect">
            <a:avLst/>
          </a:prstGeom>
          <a:noFill/>
          <a:ln>
            <a:noFill/>
          </a:ln>
          <a:effectLst>
            <a:glow rad="63500">
              <a:schemeClr val="accent3">
                <a:satMod val="175000"/>
                <a:alpha val="40000"/>
              </a:schemeClr>
            </a:glow>
          </a:effectLst>
        </p:spPr>
        <p:txBody>
          <a:bodyPr wrap="square" lIns="91440" tIns="45720" rIns="91440" bIns="45720">
            <a:spAutoFit/>
          </a:bodyPr>
          <a:lstStyle/>
          <a:p>
            <a:pPr algn="ctr"/>
            <a:r>
              <a:rPr lang="en-US" sz="6600" b="1" cap="none" spc="0"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AR DESTINE" pitchFamily="2" charset="0"/>
                <a:cs typeface="Courier New" pitchFamily="49" charset="0"/>
              </a:rPr>
              <a:t>Design Project</a:t>
            </a:r>
          </a:p>
          <a:p>
            <a:pPr algn="ctr"/>
            <a:r>
              <a:rPr lang="en-US" sz="6600" b="1" cap="none" spc="0" dirty="0" smtClean="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AR DESTINE" pitchFamily="2" charset="0"/>
                <a:cs typeface="Courier New" pitchFamily="49" charset="0"/>
              </a:rPr>
              <a:t>Pillar 2</a:t>
            </a:r>
            <a:endParaRPr lang="en-IN" sz="66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AR DESTINE" pitchFamily="2"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PROBLEM  DEFINITION </a:t>
            </a:r>
            <a:r>
              <a:rPr lang="en-IN" dirty="0" smtClean="0"/>
              <a:t/>
            </a:r>
            <a:br>
              <a:rPr lang="en-IN" dirty="0" smtClean="0"/>
            </a:br>
            <a:endParaRPr lang="en-IN" dirty="0"/>
          </a:p>
        </p:txBody>
      </p:sp>
      <p:sp>
        <p:nvSpPr>
          <p:cNvPr id="6" name="TextBox 5"/>
          <p:cNvSpPr txBox="1"/>
          <p:nvPr/>
        </p:nvSpPr>
        <p:spPr>
          <a:xfrm>
            <a:off x="757646" y="1820092"/>
            <a:ext cx="7367451" cy="1200329"/>
          </a:xfrm>
          <a:prstGeom prst="rect">
            <a:avLst/>
          </a:prstGeom>
          <a:noFill/>
        </p:spPr>
        <p:txBody>
          <a:bodyPr wrap="square" rtlCol="0">
            <a:spAutoFit/>
          </a:bodyPr>
          <a:lstStyle/>
          <a:p>
            <a:r>
              <a:rPr lang="en-IN" sz="1800" dirty="0" smtClean="0"/>
              <a:t>The principal problem with the current RCE is that the content of the website is not organized properly and there is no data flow on the website. The sections of the website are not properly grouped and there is no symmetry on the website </a:t>
            </a:r>
            <a:endParaRPr lang="en-US"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NORTH STAR CUSTOMER</a:t>
            </a:r>
            <a:r>
              <a:rPr lang="en-IN" dirty="0" smtClean="0"/>
              <a:t/>
            </a:r>
            <a:br>
              <a:rPr lang="en-IN" dirty="0" smtClean="0"/>
            </a:br>
            <a:endParaRPr lang="en-IN" dirty="0"/>
          </a:p>
        </p:txBody>
      </p:sp>
      <p:sp>
        <p:nvSpPr>
          <p:cNvPr id="6" name="TextBox 5"/>
          <p:cNvSpPr txBox="1"/>
          <p:nvPr/>
        </p:nvSpPr>
        <p:spPr>
          <a:xfrm>
            <a:off x="757646" y="1820092"/>
            <a:ext cx="7367451" cy="2031325"/>
          </a:xfrm>
          <a:prstGeom prst="rect">
            <a:avLst/>
          </a:prstGeom>
          <a:noFill/>
        </p:spPr>
        <p:txBody>
          <a:bodyPr wrap="square" rtlCol="0">
            <a:spAutoFit/>
          </a:bodyPr>
          <a:lstStyle/>
          <a:p>
            <a:r>
              <a:rPr lang="en-IN" sz="1800" dirty="0" smtClean="0"/>
              <a:t>Our North Star customer is the general public and politicians because we believe that we need to project RCE Saskatchewan and it’s work to the common public so as to demonstrate its contribution towards UN goals and what it is doing for the local and global communities. In this way, we can also involve people in the RCE Saskatchewan working and they can also contribute to the community and development of RCE as well.</a:t>
            </a: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ECO SYSTEM</a:t>
            </a:r>
            <a:endParaRPr lang="en-IN" dirty="0"/>
          </a:p>
        </p:txBody>
      </p:sp>
      <p:sp>
        <p:nvSpPr>
          <p:cNvPr id="6" name="TextBox 5"/>
          <p:cNvSpPr txBox="1"/>
          <p:nvPr/>
        </p:nvSpPr>
        <p:spPr>
          <a:xfrm>
            <a:off x="757647" y="1820092"/>
            <a:ext cx="4153988" cy="3139321"/>
          </a:xfrm>
          <a:prstGeom prst="rect">
            <a:avLst/>
          </a:prstGeom>
          <a:noFill/>
        </p:spPr>
        <p:txBody>
          <a:bodyPr wrap="square" rtlCol="0">
            <a:spAutoFit/>
          </a:bodyPr>
          <a:lstStyle/>
          <a:p>
            <a:r>
              <a:rPr lang="en-IN" sz="1800" dirty="0" smtClean="0"/>
              <a:t>We would like to take an incremental approach for development of the website our main focus is to connect general public which is our north star customer with the RCE SK this will intern attract other carry over customers like local leaders, local partner organizations and  Education and research community</a:t>
            </a:r>
            <a:endParaRPr lang="en-US" sz="1800" dirty="0" smtClean="0"/>
          </a:p>
          <a:p>
            <a:r>
              <a:rPr lang="en-IN" sz="1800" dirty="0" smtClean="0"/>
              <a:t> </a:t>
            </a:r>
          </a:p>
          <a:p>
            <a:endParaRPr lang="en-US" sz="1800" dirty="0" smtClean="0"/>
          </a:p>
        </p:txBody>
      </p:sp>
      <p:pic>
        <p:nvPicPr>
          <p:cNvPr id="12290" name="Picture 2" descr="crude Eco-system"/>
          <p:cNvPicPr>
            <a:picLocks noChangeAspect="1" noChangeArrowheads="1"/>
          </p:cNvPicPr>
          <p:nvPr/>
        </p:nvPicPr>
        <p:blipFill>
          <a:blip r:embed="rId2"/>
          <a:srcRect/>
          <a:stretch>
            <a:fillRect/>
          </a:stretch>
        </p:blipFill>
        <p:spPr bwMode="auto">
          <a:xfrm>
            <a:off x="5956663" y="426720"/>
            <a:ext cx="2193925" cy="2046288"/>
          </a:xfrm>
          <a:prstGeom prst="rect">
            <a:avLst/>
          </a:prstGeom>
          <a:noFill/>
          <a:ln w="9525">
            <a:noFill/>
            <a:miter lim="800000"/>
            <a:headEnd/>
            <a:tailEnd/>
          </a:ln>
        </p:spPr>
      </p:pic>
      <p:pic>
        <p:nvPicPr>
          <p:cNvPr id="12291" name="Picture 3" descr="eco system expanded"/>
          <p:cNvPicPr>
            <a:picLocks noChangeAspect="1" noChangeArrowheads="1"/>
          </p:cNvPicPr>
          <p:nvPr/>
        </p:nvPicPr>
        <p:blipFill>
          <a:blip r:embed="rId3"/>
          <a:srcRect/>
          <a:stretch>
            <a:fillRect/>
          </a:stretch>
        </p:blipFill>
        <p:spPr bwMode="auto">
          <a:xfrm>
            <a:off x="5573486" y="2386148"/>
            <a:ext cx="2890838" cy="2487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PROBLEMS</a:t>
            </a:r>
            <a:endParaRPr lang="en-IN" dirty="0"/>
          </a:p>
        </p:txBody>
      </p:sp>
      <p:sp>
        <p:nvSpPr>
          <p:cNvPr id="6" name="TextBox 5"/>
          <p:cNvSpPr txBox="1"/>
          <p:nvPr/>
        </p:nvSpPr>
        <p:spPr>
          <a:xfrm>
            <a:off x="757647" y="1820092"/>
            <a:ext cx="7663542" cy="2308324"/>
          </a:xfrm>
          <a:prstGeom prst="rect">
            <a:avLst/>
          </a:prstGeom>
          <a:noFill/>
        </p:spPr>
        <p:txBody>
          <a:bodyPr wrap="square" rtlCol="0">
            <a:spAutoFit/>
          </a:bodyPr>
          <a:lstStyle/>
          <a:p>
            <a:pPr marL="227013" indent="-227013">
              <a:buFont typeface="Wingdings" pitchFamily="2" charset="2"/>
              <a:buChar char="v"/>
            </a:pPr>
            <a:r>
              <a:rPr lang="en-IN" sz="1800" dirty="0" smtClean="0"/>
              <a:t>How we can organize our website?</a:t>
            </a:r>
          </a:p>
          <a:p>
            <a:pPr marL="227013" indent="-227013">
              <a:buFont typeface="Wingdings" pitchFamily="2" charset="2"/>
              <a:buChar char="v"/>
            </a:pPr>
            <a:r>
              <a:rPr lang="en-IN" sz="1800" dirty="0" smtClean="0"/>
              <a:t>What additional features can we add to our website? </a:t>
            </a:r>
          </a:p>
          <a:p>
            <a:pPr marL="227013" indent="-227013">
              <a:buFont typeface="Wingdings" pitchFamily="2" charset="2"/>
              <a:buChar char="v"/>
            </a:pPr>
            <a:r>
              <a:rPr lang="en-IN" sz="1800" dirty="0" smtClean="0"/>
              <a:t>How we can display our events and news?</a:t>
            </a:r>
          </a:p>
          <a:p>
            <a:pPr marL="227013" indent="-227013">
              <a:buFont typeface="Wingdings" pitchFamily="2" charset="2"/>
              <a:buChar char="v"/>
            </a:pPr>
            <a:r>
              <a:rPr lang="en-IN" sz="1800" dirty="0" smtClean="0"/>
              <a:t>How we can reach out to people?</a:t>
            </a:r>
          </a:p>
          <a:p>
            <a:pPr marL="227013" indent="-227013">
              <a:buFont typeface="Wingdings" pitchFamily="2" charset="2"/>
              <a:buChar char="v"/>
            </a:pPr>
            <a:r>
              <a:rPr lang="en-IN" sz="1800" dirty="0" smtClean="0"/>
              <a:t>What customer base should we focus on most?</a:t>
            </a:r>
          </a:p>
          <a:p>
            <a:pPr marL="227013" indent="-227013">
              <a:buFont typeface="Wingdings" pitchFamily="2" charset="2"/>
              <a:buChar char="v"/>
            </a:pPr>
            <a:r>
              <a:rPr lang="en-IN" sz="1800" dirty="0" smtClean="0"/>
              <a:t>How can we display our events ?</a:t>
            </a:r>
          </a:p>
          <a:p>
            <a:pPr marL="227013" indent="-227013">
              <a:buFont typeface="Wingdings" pitchFamily="2" charset="2"/>
              <a:buChar char="v"/>
            </a:pPr>
            <a:r>
              <a:rPr lang="en-IN" sz="1800" dirty="0" smtClean="0"/>
              <a:t>How can we rise funding through our website?</a:t>
            </a:r>
          </a:p>
          <a:p>
            <a:pPr marL="227013" indent="-227013">
              <a:buFont typeface="Wingdings" pitchFamily="2" charset="2"/>
              <a:buChar char="v"/>
            </a:pPr>
            <a:r>
              <a:rPr lang="en-US" sz="1800" dirty="0" smtClean="0"/>
              <a:t>How can we resolve security problems? </a:t>
            </a:r>
            <a:endParaRPr lang="en-IN"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SOLUTIONS</a:t>
            </a:r>
            <a:endParaRPr lang="en-IN" dirty="0"/>
          </a:p>
        </p:txBody>
      </p:sp>
      <p:pic>
        <p:nvPicPr>
          <p:cNvPr id="13327" name="Picture 15"/>
          <p:cNvPicPr>
            <a:picLocks noChangeAspect="1" noChangeArrowheads="1"/>
          </p:cNvPicPr>
          <p:nvPr/>
        </p:nvPicPr>
        <p:blipFill>
          <a:blip r:embed="rId2"/>
          <a:srcRect/>
          <a:stretch>
            <a:fillRect/>
          </a:stretch>
        </p:blipFill>
        <p:spPr bwMode="auto">
          <a:xfrm rot="16200000">
            <a:off x="5312955" y="505097"/>
            <a:ext cx="2941703" cy="3959134"/>
          </a:xfrm>
          <a:prstGeom prst="rect">
            <a:avLst/>
          </a:prstGeom>
          <a:noFill/>
          <a:ln w="9525">
            <a:noFill/>
            <a:miter lim="800000"/>
            <a:headEnd/>
            <a:tailEnd/>
          </a:ln>
        </p:spPr>
      </p:pic>
      <p:sp>
        <p:nvSpPr>
          <p:cNvPr id="18" name="TextBox 17"/>
          <p:cNvSpPr txBox="1"/>
          <p:nvPr/>
        </p:nvSpPr>
        <p:spPr>
          <a:xfrm>
            <a:off x="757647" y="1558835"/>
            <a:ext cx="3901439" cy="3139321"/>
          </a:xfrm>
          <a:prstGeom prst="rect">
            <a:avLst/>
          </a:prstGeom>
          <a:noFill/>
        </p:spPr>
        <p:txBody>
          <a:bodyPr wrap="square" rtlCol="0">
            <a:spAutoFit/>
          </a:bodyPr>
          <a:lstStyle/>
          <a:p>
            <a:pPr marL="227013" indent="-227013">
              <a:buFont typeface="Wingdings" pitchFamily="2" charset="2"/>
              <a:buChar char="v"/>
            </a:pPr>
            <a:r>
              <a:rPr lang="en-IN" sz="1800" dirty="0" smtClean="0"/>
              <a:t>We tried to design our website in a way that it matches Saskatchewan flag and color schemes are matched as well.</a:t>
            </a:r>
          </a:p>
          <a:p>
            <a:pPr marL="227013" indent="-227013">
              <a:buFont typeface="Wingdings" pitchFamily="2" charset="2"/>
              <a:buChar char="v"/>
            </a:pPr>
            <a:r>
              <a:rPr lang="en-US" sz="1800" dirty="0" smtClean="0"/>
              <a:t>We tried to solve the major concerns by our stake holders</a:t>
            </a:r>
          </a:p>
          <a:p>
            <a:pPr marL="227013" indent="-227013">
              <a:buFont typeface="Wingdings" pitchFamily="2" charset="2"/>
              <a:buChar char="v"/>
            </a:pPr>
            <a:r>
              <a:rPr lang="en-US" sz="1800" dirty="0" smtClean="0"/>
              <a:t>The design of the page is made keeping 17 goals in mind.</a:t>
            </a:r>
          </a:p>
          <a:p>
            <a:pPr marL="227013" indent="-227013">
              <a:buFont typeface="Wingdings" pitchFamily="2" charset="2"/>
              <a:buChar char="v"/>
            </a:pPr>
            <a:r>
              <a:rPr lang="en-US" sz="1800" dirty="0" smtClean="0"/>
              <a:t>There are various features like denotations, testimonial and events organizations.</a:t>
            </a:r>
            <a:endParaRPr lang="en-IN" sz="1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0855" y="2033458"/>
            <a:ext cx="2560316" cy="2431435"/>
          </a:xfrm>
          <a:prstGeom prst="rect">
            <a:avLst/>
          </a:prstGeom>
          <a:noFill/>
        </p:spPr>
        <p:txBody>
          <a:bodyPr wrap="square" lIns="91440" tIns="45720" rIns="91440" bIns="45720">
            <a:spAutoFit/>
          </a:bodyPr>
          <a:lstStyle/>
          <a:p>
            <a:pPr algn="ctr"/>
            <a:r>
              <a:rPr lang="en-US" sz="7200" b="1"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DEMO</a:t>
            </a:r>
            <a:endParaRPr lang="en-US" sz="72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endParaRPr>
          </a:p>
          <a:p>
            <a:pPr algn="ctr"/>
            <a: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
            </a:r>
            <a:b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br>
            <a:endParaRPr lang="en-IN" sz="7200" b="1" cap="none" spc="0" dirty="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8173" y="1101641"/>
            <a:ext cx="5816015" cy="2431435"/>
          </a:xfrm>
          <a:prstGeom prst="rect">
            <a:avLst/>
          </a:prstGeom>
          <a:noFill/>
        </p:spPr>
        <p:txBody>
          <a:bodyPr wrap="none" lIns="91440" tIns="45720" rIns="91440" bIns="45720">
            <a:spAutoFit/>
          </a:bodyPr>
          <a:lstStyle/>
          <a:p>
            <a:pPr algn="ctr"/>
            <a:r>
              <a:rPr lang="en-US" sz="72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THANK YOU</a:t>
            </a:r>
          </a:p>
          <a:p>
            <a:pPr algn="ctr"/>
            <a: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
            </a:r>
            <a:br>
              <a:rPr lang="en-US" sz="8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br>
            <a:r>
              <a:rPr lang="en-US" sz="7200" b="1" cap="none" spc="0" dirty="0" smtClean="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rPr>
              <a:t>QUESTIONS ?</a:t>
            </a:r>
            <a:endParaRPr lang="en-IN" sz="7200" b="1" cap="none" spc="0" dirty="0">
              <a:ln w="19050">
                <a:solidFill>
                  <a:schemeClr val="bg1"/>
                </a:solidFill>
                <a:prstDash val="solid"/>
              </a:ln>
              <a:solidFill>
                <a:schemeClr val="tx1"/>
              </a:solidFill>
              <a:effectLst>
                <a:outerShdw blurRad="50000" dist="50800" dir="7500000" algn="tl">
                  <a:srgbClr val="000000">
                    <a:shade val="5000"/>
                    <a:alpha val="35000"/>
                  </a:srgbClr>
                </a:outerShdw>
              </a:effectLst>
              <a:latin typeface="AR DESTINE"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Custom 5">
      <a:dk1>
        <a:srgbClr val="FFFFFF"/>
      </a:dk1>
      <a:lt1>
        <a:srgbClr val="111C22"/>
      </a:lt1>
      <a:dk2>
        <a:srgbClr val="233A44"/>
      </a:dk2>
      <a:lt2>
        <a:srgbClr val="D9D9D9"/>
      </a:lt2>
      <a:accent1>
        <a:srgbClr val="00796B"/>
      </a:accent1>
      <a:accent2>
        <a:srgbClr val="D9563F"/>
      </a:accent2>
      <a:accent3>
        <a:srgbClr val="0E7E94"/>
      </a:accent3>
      <a:accent4>
        <a:srgbClr val="14F597"/>
      </a:accent4>
      <a:accent5>
        <a:srgbClr val="3D4594"/>
      </a:accent5>
      <a:accent6>
        <a:srgbClr val="002060"/>
      </a:accent6>
      <a:hlink>
        <a:srgbClr val="3D4594"/>
      </a:hlink>
      <a:folHlink>
        <a:srgbClr val="3D4594"/>
      </a:folHlink>
    </a:clrScheme>
    <a:fontScheme name="Custom 2">
      <a:majorFont>
        <a:latin typeface="Lucida Calligraphy"/>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8125</TotalTime>
  <Words>316</Words>
  <Application>Microsoft Office PowerPoint</Application>
  <PresentationFormat>On-screen Show (16:9)</PresentationFormat>
  <Paragraphs>29</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Lucida Calligraphy</vt:lpstr>
      <vt:lpstr>Calibri</vt:lpstr>
      <vt:lpstr>Times New Roman</vt:lpstr>
      <vt:lpstr>AR DESTINE</vt:lpstr>
      <vt:lpstr>Courier New</vt:lpstr>
      <vt:lpstr>Nunito</vt:lpstr>
      <vt:lpstr>Wingdings</vt:lpstr>
      <vt:lpstr>Shift</vt:lpstr>
      <vt:lpstr>Slide 1</vt:lpstr>
      <vt:lpstr>PROBLEM  DEFINITION  </vt:lpstr>
      <vt:lpstr>NORTH STAR CUSTOMER </vt:lpstr>
      <vt:lpstr>ECO SYSTEM</vt:lpstr>
      <vt:lpstr>PROBLEMS</vt:lpstr>
      <vt:lpstr>SOLUTIONS</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dc:title>
  <cp:lastModifiedBy>BHOOMI</cp:lastModifiedBy>
  <cp:revision>155</cp:revision>
  <dcterms:modified xsi:type="dcterms:W3CDTF">2020-06-17T23:00:17Z</dcterms:modified>
</cp:coreProperties>
</file>