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68" r:id="rId6"/>
    <p:sldId id="257" r:id="rId7"/>
    <p:sldId id="258" r:id="rId8"/>
    <p:sldId id="262" r:id="rId9"/>
    <p:sldId id="261" r:id="rId10"/>
    <p:sldId id="263" r:id="rId11"/>
    <p:sldId id="260" r:id="rId12"/>
    <p:sldId id="264" r:id="rId13"/>
    <p:sldId id="259" r:id="rId14"/>
    <p:sldId id="265" r:id="rId15"/>
    <p:sldId id="266" r:id="rId16"/>
    <p:sldId id="269"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C0040-5FAF-D107-C443-E29C18352A43}" v="12" dt="2023-07-30T21:06:41.136"/>
    <p1510:client id="{B833C0C8-6AC9-AF40-9385-988E6EB1C32C}" v="237" dt="2023-07-30T21:35:00.232"/>
    <p1510:client id="{BA0B4A0D-F2C3-FE43-9833-7A2D94E610C6}" v="1" dt="2023-07-30T20:47:50.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7"/>
    <p:restoredTop sz="94662"/>
  </p:normalViewPr>
  <p:slideViewPr>
    <p:cSldViewPr snapToGrid="0" snapToObjects="1">
      <p:cViewPr varScale="1">
        <p:scale>
          <a:sx n="79" d="100"/>
          <a:sy n="79" d="100"/>
        </p:scale>
        <p:origin x="9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3E270-46CD-433E-8938-81B930AF30D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4BD4093-ED39-46A2-AB77-7FDC624B443B}">
      <dgm:prSet/>
      <dgm:spPr/>
      <dgm:t>
        <a:bodyPr/>
        <a:lstStyle/>
        <a:p>
          <a:pPr rtl="0"/>
          <a:r>
            <a:rPr lang="en-CA" dirty="0"/>
            <a:t>Hetsi</a:t>
          </a:r>
          <a:r>
            <a:rPr lang="en-CA" dirty="0">
              <a:latin typeface="Calibri Light" panose="020F0302020204030204"/>
            </a:rPr>
            <a:t> (Ternary search tries &amp; Hashing)</a:t>
          </a:r>
          <a:endParaRPr lang="en-US" dirty="0">
            <a:latin typeface="Calibri Light" panose="020F0302020204030204"/>
          </a:endParaRPr>
        </a:p>
      </dgm:t>
    </dgm:pt>
    <dgm:pt modelId="{16F5FAC9-DB82-4A2F-A703-149A0C541F49}" type="parTrans" cxnId="{116385C2-38C8-4D3E-8D53-D7A7FF09B4EC}">
      <dgm:prSet/>
      <dgm:spPr/>
      <dgm:t>
        <a:bodyPr/>
        <a:lstStyle/>
        <a:p>
          <a:endParaRPr lang="en-US"/>
        </a:p>
      </dgm:t>
    </dgm:pt>
    <dgm:pt modelId="{84DAB46D-EF50-45BA-B17C-C64C72A80CC1}" type="sibTrans" cxnId="{116385C2-38C8-4D3E-8D53-D7A7FF09B4EC}">
      <dgm:prSet/>
      <dgm:spPr/>
      <dgm:t>
        <a:bodyPr/>
        <a:lstStyle/>
        <a:p>
          <a:endParaRPr lang="en-US"/>
        </a:p>
      </dgm:t>
    </dgm:pt>
    <dgm:pt modelId="{C183E4DD-8AFD-4A43-875E-6AD249EB8803}">
      <dgm:prSet/>
      <dgm:spPr/>
      <dgm:t>
        <a:bodyPr/>
        <a:lstStyle/>
        <a:p>
          <a:pPr rtl="0"/>
          <a:r>
            <a:rPr lang="en-CA" dirty="0"/>
            <a:t>Mahima</a:t>
          </a:r>
          <a:r>
            <a:rPr lang="en-CA" dirty="0">
              <a:latin typeface="Calibri Light" panose="020F0302020204030204"/>
            </a:rPr>
            <a:t> Rashmi (Spell Check)</a:t>
          </a:r>
          <a:endParaRPr lang="en-US" dirty="0"/>
        </a:p>
      </dgm:t>
    </dgm:pt>
    <dgm:pt modelId="{67045398-97F2-48CB-A0D2-6A36D7F9AB79}" type="parTrans" cxnId="{4EF5CB24-8D05-4D5C-9CFB-7708A45469E8}">
      <dgm:prSet/>
      <dgm:spPr/>
      <dgm:t>
        <a:bodyPr/>
        <a:lstStyle/>
        <a:p>
          <a:endParaRPr lang="en-US"/>
        </a:p>
      </dgm:t>
    </dgm:pt>
    <dgm:pt modelId="{77C73D0D-63FC-463F-93A8-20805D0240E4}" type="sibTrans" cxnId="{4EF5CB24-8D05-4D5C-9CFB-7708A45469E8}">
      <dgm:prSet/>
      <dgm:spPr/>
      <dgm:t>
        <a:bodyPr/>
        <a:lstStyle/>
        <a:p>
          <a:endParaRPr lang="en-US"/>
        </a:p>
      </dgm:t>
    </dgm:pt>
    <dgm:pt modelId="{BC70DFE7-25B9-48DB-9CEB-982C24BC9FFE}">
      <dgm:prSet/>
      <dgm:spPr/>
      <dgm:t>
        <a:bodyPr/>
        <a:lstStyle/>
        <a:p>
          <a:pPr rtl="0"/>
          <a:r>
            <a:rPr lang="en-CA" dirty="0">
              <a:latin typeface="Calibri Light" panose="020F0302020204030204"/>
            </a:rPr>
            <a:t>Manju (Conversion of Webpages)</a:t>
          </a:r>
          <a:endParaRPr lang="en-US" dirty="0">
            <a:latin typeface="Calibri Light" panose="020F0302020204030204"/>
          </a:endParaRPr>
        </a:p>
      </dgm:t>
    </dgm:pt>
    <dgm:pt modelId="{B3CF3CAE-C130-4E7F-B016-817F0CF50D90}" type="parTrans" cxnId="{B739F75E-9361-46B9-BFB6-867B1A42AF4D}">
      <dgm:prSet/>
      <dgm:spPr/>
      <dgm:t>
        <a:bodyPr/>
        <a:lstStyle/>
        <a:p>
          <a:endParaRPr lang="en-US"/>
        </a:p>
      </dgm:t>
    </dgm:pt>
    <dgm:pt modelId="{E9303034-FE51-495A-AD7B-F05CE1A3F20B}" type="sibTrans" cxnId="{B739F75E-9361-46B9-BFB6-867B1A42AF4D}">
      <dgm:prSet/>
      <dgm:spPr/>
      <dgm:t>
        <a:bodyPr/>
        <a:lstStyle/>
        <a:p>
          <a:endParaRPr lang="en-US"/>
        </a:p>
      </dgm:t>
    </dgm:pt>
    <dgm:pt modelId="{759ABAA1-BB55-43BE-8CB5-37FC08A5CF6D}">
      <dgm:prSet/>
      <dgm:spPr/>
      <dgm:t>
        <a:bodyPr/>
        <a:lstStyle/>
        <a:p>
          <a:pPr rtl="0"/>
          <a:r>
            <a:rPr lang="en-CA" dirty="0"/>
            <a:t>Malharsingh Thakur</a:t>
          </a:r>
          <a:r>
            <a:rPr lang="en-CA" dirty="0">
              <a:latin typeface="Calibri Light" panose="020F0302020204030204"/>
            </a:rPr>
            <a:t> (Web Crawler)</a:t>
          </a:r>
          <a:endParaRPr lang="en-US" dirty="0"/>
        </a:p>
      </dgm:t>
    </dgm:pt>
    <dgm:pt modelId="{DDF1B2F6-1FBA-4ED1-8199-B386E20B277D}" type="parTrans" cxnId="{1B5A63C5-19F2-4467-AF4A-87967610F5D2}">
      <dgm:prSet/>
      <dgm:spPr/>
      <dgm:t>
        <a:bodyPr/>
        <a:lstStyle/>
        <a:p>
          <a:endParaRPr lang="en-US"/>
        </a:p>
      </dgm:t>
    </dgm:pt>
    <dgm:pt modelId="{0072007D-782C-4D2D-8413-D7FFD0CD916C}" type="sibTrans" cxnId="{1B5A63C5-19F2-4467-AF4A-87967610F5D2}">
      <dgm:prSet/>
      <dgm:spPr/>
      <dgm:t>
        <a:bodyPr/>
        <a:lstStyle/>
        <a:p>
          <a:endParaRPr lang="en-US"/>
        </a:p>
      </dgm:t>
    </dgm:pt>
    <dgm:pt modelId="{493ADA1B-297D-4191-90E3-8DF2D409F00A}">
      <dgm:prSet/>
      <dgm:spPr/>
      <dgm:t>
        <a:bodyPr/>
        <a:lstStyle/>
        <a:p>
          <a:pPr rtl="0"/>
          <a:r>
            <a:rPr lang="en-CA" dirty="0"/>
            <a:t>Dhaval Trivedi</a:t>
          </a:r>
          <a:r>
            <a:rPr lang="en-CA" dirty="0">
              <a:latin typeface="Calibri Light" panose="020F0302020204030204"/>
            </a:rPr>
            <a:t> (Edit distance)</a:t>
          </a:r>
          <a:endParaRPr lang="en-US" dirty="0"/>
        </a:p>
      </dgm:t>
    </dgm:pt>
    <dgm:pt modelId="{8AF2044E-CA13-42F9-A375-3853550890F1}" type="parTrans" cxnId="{52A1CD1F-B81F-41AF-BD1B-76B3BFADB663}">
      <dgm:prSet/>
      <dgm:spPr/>
      <dgm:t>
        <a:bodyPr/>
        <a:lstStyle/>
        <a:p>
          <a:endParaRPr lang="en-US"/>
        </a:p>
      </dgm:t>
    </dgm:pt>
    <dgm:pt modelId="{BB5D428C-4F1D-4C0D-8122-4591002A6906}" type="sibTrans" cxnId="{52A1CD1F-B81F-41AF-BD1B-76B3BFADB663}">
      <dgm:prSet/>
      <dgm:spPr/>
      <dgm:t>
        <a:bodyPr/>
        <a:lstStyle/>
        <a:p>
          <a:endParaRPr lang="en-US"/>
        </a:p>
      </dgm:t>
    </dgm:pt>
    <dgm:pt modelId="{B36FB23E-0687-4991-9614-B1132F62FDFE}" type="pres">
      <dgm:prSet presAssocID="{6393E270-46CD-433E-8938-81B930AF30DE}" presName="linear" presStyleCnt="0">
        <dgm:presLayoutVars>
          <dgm:animLvl val="lvl"/>
          <dgm:resizeHandles val="exact"/>
        </dgm:presLayoutVars>
      </dgm:prSet>
      <dgm:spPr/>
    </dgm:pt>
    <dgm:pt modelId="{9D381703-BF7E-4AB6-B13B-A4DC25042C2F}" type="pres">
      <dgm:prSet presAssocID="{24BD4093-ED39-46A2-AB77-7FDC624B443B}" presName="parentText" presStyleLbl="node1" presStyleIdx="0" presStyleCnt="5">
        <dgm:presLayoutVars>
          <dgm:chMax val="0"/>
          <dgm:bulletEnabled val="1"/>
        </dgm:presLayoutVars>
      </dgm:prSet>
      <dgm:spPr/>
    </dgm:pt>
    <dgm:pt modelId="{77D28F27-123E-44C2-8F17-9E2E6E4BBFF3}" type="pres">
      <dgm:prSet presAssocID="{84DAB46D-EF50-45BA-B17C-C64C72A80CC1}" presName="spacer" presStyleCnt="0"/>
      <dgm:spPr/>
    </dgm:pt>
    <dgm:pt modelId="{952ACB4E-F61C-450E-8B12-0B6C319D2527}" type="pres">
      <dgm:prSet presAssocID="{C183E4DD-8AFD-4A43-875E-6AD249EB8803}" presName="parentText" presStyleLbl="node1" presStyleIdx="1" presStyleCnt="5">
        <dgm:presLayoutVars>
          <dgm:chMax val="0"/>
          <dgm:bulletEnabled val="1"/>
        </dgm:presLayoutVars>
      </dgm:prSet>
      <dgm:spPr/>
    </dgm:pt>
    <dgm:pt modelId="{5B64DB20-F0F4-43F9-AF0F-2D3164F05F14}" type="pres">
      <dgm:prSet presAssocID="{77C73D0D-63FC-463F-93A8-20805D0240E4}" presName="spacer" presStyleCnt="0"/>
      <dgm:spPr/>
    </dgm:pt>
    <dgm:pt modelId="{7BB73554-6EC6-45CB-A06F-A97544667876}" type="pres">
      <dgm:prSet presAssocID="{BC70DFE7-25B9-48DB-9CEB-982C24BC9FFE}" presName="parentText" presStyleLbl="node1" presStyleIdx="2" presStyleCnt="5">
        <dgm:presLayoutVars>
          <dgm:chMax val="0"/>
          <dgm:bulletEnabled val="1"/>
        </dgm:presLayoutVars>
      </dgm:prSet>
      <dgm:spPr/>
    </dgm:pt>
    <dgm:pt modelId="{B79FB090-6FB9-4A58-B8EA-6AC17547D646}" type="pres">
      <dgm:prSet presAssocID="{E9303034-FE51-495A-AD7B-F05CE1A3F20B}" presName="spacer" presStyleCnt="0"/>
      <dgm:spPr/>
    </dgm:pt>
    <dgm:pt modelId="{0BC722AF-C796-4D68-8C13-2A5657444D12}" type="pres">
      <dgm:prSet presAssocID="{759ABAA1-BB55-43BE-8CB5-37FC08A5CF6D}" presName="parentText" presStyleLbl="node1" presStyleIdx="3" presStyleCnt="5">
        <dgm:presLayoutVars>
          <dgm:chMax val="0"/>
          <dgm:bulletEnabled val="1"/>
        </dgm:presLayoutVars>
      </dgm:prSet>
      <dgm:spPr/>
    </dgm:pt>
    <dgm:pt modelId="{32275083-E70F-4EC8-B429-C5EAFB86CC06}" type="pres">
      <dgm:prSet presAssocID="{0072007D-782C-4D2D-8413-D7FFD0CD916C}" presName="spacer" presStyleCnt="0"/>
      <dgm:spPr/>
    </dgm:pt>
    <dgm:pt modelId="{33DC063C-63CE-4027-99BF-BEF108A1A2DA}" type="pres">
      <dgm:prSet presAssocID="{493ADA1B-297D-4191-90E3-8DF2D409F00A}" presName="parentText" presStyleLbl="node1" presStyleIdx="4" presStyleCnt="5">
        <dgm:presLayoutVars>
          <dgm:chMax val="0"/>
          <dgm:bulletEnabled val="1"/>
        </dgm:presLayoutVars>
      </dgm:prSet>
      <dgm:spPr/>
    </dgm:pt>
  </dgm:ptLst>
  <dgm:cxnLst>
    <dgm:cxn modelId="{52A1CD1F-B81F-41AF-BD1B-76B3BFADB663}" srcId="{6393E270-46CD-433E-8938-81B930AF30DE}" destId="{493ADA1B-297D-4191-90E3-8DF2D409F00A}" srcOrd="4" destOrd="0" parTransId="{8AF2044E-CA13-42F9-A375-3853550890F1}" sibTransId="{BB5D428C-4F1D-4C0D-8122-4591002A6906}"/>
    <dgm:cxn modelId="{4EF5CB24-8D05-4D5C-9CFB-7708A45469E8}" srcId="{6393E270-46CD-433E-8938-81B930AF30DE}" destId="{C183E4DD-8AFD-4A43-875E-6AD249EB8803}" srcOrd="1" destOrd="0" parTransId="{67045398-97F2-48CB-A0D2-6A36D7F9AB79}" sibTransId="{77C73D0D-63FC-463F-93A8-20805D0240E4}"/>
    <dgm:cxn modelId="{B739F75E-9361-46B9-BFB6-867B1A42AF4D}" srcId="{6393E270-46CD-433E-8938-81B930AF30DE}" destId="{BC70DFE7-25B9-48DB-9CEB-982C24BC9FFE}" srcOrd="2" destOrd="0" parTransId="{B3CF3CAE-C130-4E7F-B016-817F0CF50D90}" sibTransId="{E9303034-FE51-495A-AD7B-F05CE1A3F20B}"/>
    <dgm:cxn modelId="{1B574C63-8DB4-4C5E-A65E-6A50B3452B60}" type="presOf" srcId="{759ABAA1-BB55-43BE-8CB5-37FC08A5CF6D}" destId="{0BC722AF-C796-4D68-8C13-2A5657444D12}" srcOrd="0" destOrd="0" presId="urn:microsoft.com/office/officeart/2005/8/layout/vList2"/>
    <dgm:cxn modelId="{51E9BC77-CF17-4B68-8EFA-5B02A9BC26D0}" type="presOf" srcId="{6393E270-46CD-433E-8938-81B930AF30DE}" destId="{B36FB23E-0687-4991-9614-B1132F62FDFE}" srcOrd="0" destOrd="0" presId="urn:microsoft.com/office/officeart/2005/8/layout/vList2"/>
    <dgm:cxn modelId="{BFF352BB-51ED-46D2-834F-544F9E7F017E}" type="presOf" srcId="{C183E4DD-8AFD-4A43-875E-6AD249EB8803}" destId="{952ACB4E-F61C-450E-8B12-0B6C319D2527}" srcOrd="0" destOrd="0" presId="urn:microsoft.com/office/officeart/2005/8/layout/vList2"/>
    <dgm:cxn modelId="{116385C2-38C8-4D3E-8D53-D7A7FF09B4EC}" srcId="{6393E270-46CD-433E-8938-81B930AF30DE}" destId="{24BD4093-ED39-46A2-AB77-7FDC624B443B}" srcOrd="0" destOrd="0" parTransId="{16F5FAC9-DB82-4A2F-A703-149A0C541F49}" sibTransId="{84DAB46D-EF50-45BA-B17C-C64C72A80CC1}"/>
    <dgm:cxn modelId="{340B9BC2-9DDC-422F-ABD7-6879DE3991CE}" type="presOf" srcId="{BC70DFE7-25B9-48DB-9CEB-982C24BC9FFE}" destId="{7BB73554-6EC6-45CB-A06F-A97544667876}" srcOrd="0" destOrd="0" presId="urn:microsoft.com/office/officeart/2005/8/layout/vList2"/>
    <dgm:cxn modelId="{1B5A63C5-19F2-4467-AF4A-87967610F5D2}" srcId="{6393E270-46CD-433E-8938-81B930AF30DE}" destId="{759ABAA1-BB55-43BE-8CB5-37FC08A5CF6D}" srcOrd="3" destOrd="0" parTransId="{DDF1B2F6-1FBA-4ED1-8199-B386E20B277D}" sibTransId="{0072007D-782C-4D2D-8413-D7FFD0CD916C}"/>
    <dgm:cxn modelId="{239403CE-63C9-4C2B-A03D-21F0AE2EE379}" type="presOf" srcId="{24BD4093-ED39-46A2-AB77-7FDC624B443B}" destId="{9D381703-BF7E-4AB6-B13B-A4DC25042C2F}" srcOrd="0" destOrd="0" presId="urn:microsoft.com/office/officeart/2005/8/layout/vList2"/>
    <dgm:cxn modelId="{16BF46FA-9C21-4026-AEF4-CA0C9DA29099}" type="presOf" srcId="{493ADA1B-297D-4191-90E3-8DF2D409F00A}" destId="{33DC063C-63CE-4027-99BF-BEF108A1A2DA}" srcOrd="0" destOrd="0" presId="urn:microsoft.com/office/officeart/2005/8/layout/vList2"/>
    <dgm:cxn modelId="{3465FE59-60C3-413F-A780-B7DD7085FAE2}" type="presParOf" srcId="{B36FB23E-0687-4991-9614-B1132F62FDFE}" destId="{9D381703-BF7E-4AB6-B13B-A4DC25042C2F}" srcOrd="0" destOrd="0" presId="urn:microsoft.com/office/officeart/2005/8/layout/vList2"/>
    <dgm:cxn modelId="{32477DA5-46E8-4181-B2F0-D5A7EBFCB07E}" type="presParOf" srcId="{B36FB23E-0687-4991-9614-B1132F62FDFE}" destId="{77D28F27-123E-44C2-8F17-9E2E6E4BBFF3}" srcOrd="1" destOrd="0" presId="urn:microsoft.com/office/officeart/2005/8/layout/vList2"/>
    <dgm:cxn modelId="{444745AE-0AB2-4119-9A78-F526D5027309}" type="presParOf" srcId="{B36FB23E-0687-4991-9614-B1132F62FDFE}" destId="{952ACB4E-F61C-450E-8B12-0B6C319D2527}" srcOrd="2" destOrd="0" presId="urn:microsoft.com/office/officeart/2005/8/layout/vList2"/>
    <dgm:cxn modelId="{6D574695-265F-48E5-A781-39BF693018E8}" type="presParOf" srcId="{B36FB23E-0687-4991-9614-B1132F62FDFE}" destId="{5B64DB20-F0F4-43F9-AF0F-2D3164F05F14}" srcOrd="3" destOrd="0" presId="urn:microsoft.com/office/officeart/2005/8/layout/vList2"/>
    <dgm:cxn modelId="{FEA476F0-4A4B-42EE-B4BC-38FC7919694E}" type="presParOf" srcId="{B36FB23E-0687-4991-9614-B1132F62FDFE}" destId="{7BB73554-6EC6-45CB-A06F-A97544667876}" srcOrd="4" destOrd="0" presId="urn:microsoft.com/office/officeart/2005/8/layout/vList2"/>
    <dgm:cxn modelId="{7D750FC1-3DBA-4011-9B9F-C47D00F32D64}" type="presParOf" srcId="{B36FB23E-0687-4991-9614-B1132F62FDFE}" destId="{B79FB090-6FB9-4A58-B8EA-6AC17547D646}" srcOrd="5" destOrd="0" presId="urn:microsoft.com/office/officeart/2005/8/layout/vList2"/>
    <dgm:cxn modelId="{3CBE00F5-8722-4E6F-B7D8-DCA2D9A84740}" type="presParOf" srcId="{B36FB23E-0687-4991-9614-B1132F62FDFE}" destId="{0BC722AF-C796-4D68-8C13-2A5657444D12}" srcOrd="6" destOrd="0" presId="urn:microsoft.com/office/officeart/2005/8/layout/vList2"/>
    <dgm:cxn modelId="{290FA024-BC2C-45B6-93CC-9CE4902C90DD}" type="presParOf" srcId="{B36FB23E-0687-4991-9614-B1132F62FDFE}" destId="{32275083-E70F-4EC8-B429-C5EAFB86CC06}" srcOrd="7" destOrd="0" presId="urn:microsoft.com/office/officeart/2005/8/layout/vList2"/>
    <dgm:cxn modelId="{A2DF281C-375D-4FD4-8779-BC5A909535DE}" type="presParOf" srcId="{B36FB23E-0687-4991-9614-B1132F62FDFE}" destId="{33DC063C-63CE-4027-99BF-BEF108A1A2D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81703-BF7E-4AB6-B13B-A4DC25042C2F}">
      <dsp:nvSpPr>
        <dsp:cNvPr id="0" name=""/>
        <dsp:cNvSpPr/>
      </dsp:nvSpPr>
      <dsp:spPr>
        <a:xfrm>
          <a:off x="0" y="518876"/>
          <a:ext cx="658926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CA" sz="3200" kern="1200" dirty="0"/>
            <a:t>Hetsi</a:t>
          </a:r>
          <a:r>
            <a:rPr lang="en-CA" sz="3200" kern="1200" dirty="0">
              <a:latin typeface="Calibri Light" panose="020F0302020204030204"/>
            </a:rPr>
            <a:t> (Ternary search tries &amp; Hashing)</a:t>
          </a:r>
          <a:endParaRPr lang="en-US" sz="3200" kern="1200" dirty="0">
            <a:latin typeface="Calibri Light" panose="020F0302020204030204"/>
          </a:endParaRPr>
        </a:p>
      </dsp:txBody>
      <dsp:txXfrm>
        <a:off x="37467" y="556343"/>
        <a:ext cx="6514326" cy="692586"/>
      </dsp:txXfrm>
    </dsp:sp>
    <dsp:sp modelId="{952ACB4E-F61C-450E-8B12-0B6C319D2527}">
      <dsp:nvSpPr>
        <dsp:cNvPr id="0" name=""/>
        <dsp:cNvSpPr/>
      </dsp:nvSpPr>
      <dsp:spPr>
        <a:xfrm>
          <a:off x="0" y="1378556"/>
          <a:ext cx="6589260"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CA" sz="3200" kern="1200" dirty="0"/>
            <a:t>Mahima</a:t>
          </a:r>
          <a:r>
            <a:rPr lang="en-CA" sz="3200" kern="1200" dirty="0">
              <a:latin typeface="Calibri Light" panose="020F0302020204030204"/>
            </a:rPr>
            <a:t> Rashmi (Spell Check)</a:t>
          </a:r>
          <a:endParaRPr lang="en-US" sz="3200" kern="1200" dirty="0"/>
        </a:p>
      </dsp:txBody>
      <dsp:txXfrm>
        <a:off x="37467" y="1416023"/>
        <a:ext cx="6514326" cy="692586"/>
      </dsp:txXfrm>
    </dsp:sp>
    <dsp:sp modelId="{7BB73554-6EC6-45CB-A06F-A97544667876}">
      <dsp:nvSpPr>
        <dsp:cNvPr id="0" name=""/>
        <dsp:cNvSpPr/>
      </dsp:nvSpPr>
      <dsp:spPr>
        <a:xfrm>
          <a:off x="0" y="2238236"/>
          <a:ext cx="658926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CA" sz="3200" kern="1200" dirty="0">
              <a:latin typeface="Calibri Light" panose="020F0302020204030204"/>
            </a:rPr>
            <a:t>Manju (Conversion of Webpages)</a:t>
          </a:r>
          <a:endParaRPr lang="en-US" sz="3200" kern="1200" dirty="0">
            <a:latin typeface="Calibri Light" panose="020F0302020204030204"/>
          </a:endParaRPr>
        </a:p>
      </dsp:txBody>
      <dsp:txXfrm>
        <a:off x="37467" y="2275703"/>
        <a:ext cx="6514326" cy="692586"/>
      </dsp:txXfrm>
    </dsp:sp>
    <dsp:sp modelId="{0BC722AF-C796-4D68-8C13-2A5657444D12}">
      <dsp:nvSpPr>
        <dsp:cNvPr id="0" name=""/>
        <dsp:cNvSpPr/>
      </dsp:nvSpPr>
      <dsp:spPr>
        <a:xfrm>
          <a:off x="0" y="3097916"/>
          <a:ext cx="6589260"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CA" sz="3200" kern="1200" dirty="0"/>
            <a:t>Malharsingh Thakur</a:t>
          </a:r>
          <a:r>
            <a:rPr lang="en-CA" sz="3200" kern="1200" dirty="0">
              <a:latin typeface="Calibri Light" panose="020F0302020204030204"/>
            </a:rPr>
            <a:t> (Web Crawler)</a:t>
          </a:r>
          <a:endParaRPr lang="en-US" sz="3200" kern="1200" dirty="0"/>
        </a:p>
      </dsp:txBody>
      <dsp:txXfrm>
        <a:off x="37467" y="3135383"/>
        <a:ext cx="6514326" cy="692586"/>
      </dsp:txXfrm>
    </dsp:sp>
    <dsp:sp modelId="{33DC063C-63CE-4027-99BF-BEF108A1A2DA}">
      <dsp:nvSpPr>
        <dsp:cNvPr id="0" name=""/>
        <dsp:cNvSpPr/>
      </dsp:nvSpPr>
      <dsp:spPr>
        <a:xfrm>
          <a:off x="0" y="3957596"/>
          <a:ext cx="6589260" cy="7675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CA" sz="3200" kern="1200" dirty="0"/>
            <a:t>Dhaval Trivedi</a:t>
          </a:r>
          <a:r>
            <a:rPr lang="en-CA" sz="3200" kern="1200" dirty="0">
              <a:latin typeface="Calibri Light" panose="020F0302020204030204"/>
            </a:rPr>
            <a:t> (Edit distance)</a:t>
          </a:r>
          <a:endParaRPr lang="en-US" sz="3200" kern="1200" dirty="0"/>
        </a:p>
      </dsp:txBody>
      <dsp:txXfrm>
        <a:off x="37467" y="3995063"/>
        <a:ext cx="651432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3357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7/30/2023</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interest.com.au/pin/29421178813833775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background with white dots&#10;&#10;Description automatically generated">
            <a:extLst>
              <a:ext uri="{FF2B5EF4-FFF2-40B4-BE49-F238E27FC236}">
                <a16:creationId xmlns:a16="http://schemas.microsoft.com/office/drawing/2014/main" id="{5A5C4792-8720-F87F-8ED0-E1EBB6E7546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13818" b="9091"/>
          <a:stretch/>
        </p:blipFill>
        <p:spPr>
          <a:xfrm>
            <a:off x="3523488" y="10"/>
            <a:ext cx="8668512" cy="6857990"/>
          </a:xfrm>
          <a:prstGeom prst="rect">
            <a:avLst/>
          </a:prstGeom>
        </p:spPr>
      </p:pic>
      <p:sp>
        <p:nvSpPr>
          <p:cNvPr id="31"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E7B385-2DCA-364C-8CE4-790847292619}"/>
              </a:ext>
            </a:extLst>
          </p:cNvPr>
          <p:cNvSpPr>
            <a:spLocks noGrp="1"/>
          </p:cNvSpPr>
          <p:nvPr>
            <p:ph type="ctrTitle"/>
          </p:nvPr>
        </p:nvSpPr>
        <p:spPr>
          <a:xfrm>
            <a:off x="477981" y="1122363"/>
            <a:ext cx="8021992" cy="3204134"/>
          </a:xfrm>
        </p:spPr>
        <p:txBody>
          <a:bodyPr anchor="b">
            <a:normAutofit/>
          </a:bodyPr>
          <a:lstStyle/>
          <a:p>
            <a:pPr algn="l"/>
            <a:r>
              <a:rPr lang="en-US" sz="3400" b="1">
                <a:latin typeface="Exo 2"/>
                <a:sym typeface="Exo 2"/>
              </a:rPr>
              <a:t>Web Search Engine</a:t>
            </a:r>
            <a:br>
              <a:rPr lang="en-US" sz="3400"/>
            </a:br>
            <a:r>
              <a:rPr lang="en-US" sz="3400"/>
              <a:t>COMP8547 – Advanced Computing Concepts Final Project</a:t>
            </a:r>
            <a:br>
              <a:rPr lang="en-US" sz="3400"/>
            </a:br>
            <a:endParaRPr lang="en-US" sz="3400"/>
          </a:p>
        </p:txBody>
      </p:sp>
      <p:sp>
        <p:nvSpPr>
          <p:cNvPr id="3" name="Subtitle 2">
            <a:extLst>
              <a:ext uri="{FF2B5EF4-FFF2-40B4-BE49-F238E27FC236}">
                <a16:creationId xmlns:a16="http://schemas.microsoft.com/office/drawing/2014/main" id="{6EFE4783-2DCE-C244-9D3A-0F56A2B3C739}"/>
              </a:ext>
            </a:extLst>
          </p:cNvPr>
          <p:cNvSpPr>
            <a:spLocks noGrp="1"/>
          </p:cNvSpPr>
          <p:nvPr>
            <p:ph type="subTitle" idx="1"/>
          </p:nvPr>
        </p:nvSpPr>
        <p:spPr>
          <a:xfrm>
            <a:off x="477980" y="4555422"/>
            <a:ext cx="4023359" cy="1208141"/>
          </a:xfrm>
        </p:spPr>
        <p:txBody>
          <a:bodyPr vert="horz" lIns="91440" tIns="45720" rIns="91440" bIns="45720" rtlCol="0" anchor="t">
            <a:noAutofit/>
          </a:bodyPr>
          <a:lstStyle/>
          <a:p>
            <a:pPr algn="l" fontAlgn="t">
              <a:spcBef>
                <a:spcPts val="0"/>
              </a:spcBef>
            </a:pPr>
            <a:r>
              <a:rPr lang="en-US" sz="1800" b="0" i="0" u="none" strike="noStrike" dirty="0">
                <a:effectLst/>
                <a:latin typeface="Adobe Devanagari"/>
                <a:ea typeface="Arial" panose="020B0604020202020204" pitchFamily="34" charset="0"/>
                <a:cs typeface="Adobe Devanagari" panose="02040503050201020203" charset="0"/>
              </a:rPr>
              <a:t>Instructor: </a:t>
            </a:r>
            <a:r>
              <a:rPr lang="en-US" sz="1800" dirty="0">
                <a:latin typeface="Adobe Devanagari"/>
                <a:ea typeface="Arial" panose="020B0604020202020204" pitchFamily="34" charset="0"/>
                <a:cs typeface="Adobe Devanagari" panose="02040503050201020203" charset="0"/>
              </a:rPr>
              <a:t> </a:t>
            </a:r>
            <a:r>
              <a:rPr lang="en-US" sz="1800" b="0" i="0" u="none" strike="noStrike" dirty="0">
                <a:effectLst/>
                <a:latin typeface="Adobe Devanagari"/>
                <a:ea typeface="Arial" panose="020B0604020202020204" pitchFamily="34" charset="0"/>
                <a:cs typeface="Adobe Devanagari" panose="02040503050201020203" charset="0"/>
              </a:rPr>
              <a:t> Dr. Mahdi Firoozjaei</a:t>
            </a:r>
          </a:p>
          <a:p>
            <a:pPr marL="228600" indent="-228600" algn="l" fontAlgn="t">
              <a:spcBef>
                <a:spcPts val="0"/>
              </a:spcBef>
              <a:buAutoNum type="arabicParenR"/>
            </a:pPr>
            <a:endParaRPr lang="en-US" sz="1800" dirty="0">
              <a:latin typeface="Adobe Devanagari"/>
              <a:ea typeface="Arial" panose="020B0604020202020204" pitchFamily="34" charset="0"/>
              <a:cs typeface="Adobe Devanagari" panose="02040503050201020203" charset="0"/>
            </a:endParaRPr>
          </a:p>
          <a:p>
            <a:pPr marR="0" algn="l">
              <a:spcBef>
                <a:spcPts val="0"/>
              </a:spcBef>
              <a:spcAft>
                <a:spcPts val="0"/>
              </a:spcAft>
            </a:pPr>
            <a:r>
              <a:rPr lang="en-US" sz="1800" b="0" i="0" u="none" strike="noStrike" dirty="0">
                <a:effectLst/>
                <a:latin typeface="Adobe Devanagari"/>
                <a:ea typeface="Arial" panose="020B0604020202020204" pitchFamily="34" charset="0"/>
                <a:cs typeface="Adobe Devanagari" panose="02040503050201020203" charset="0"/>
              </a:rPr>
              <a:t>Team Members:</a:t>
            </a:r>
            <a:endParaRPr lang="en-CA" sz="1800" b="0" i="0" u="none" strike="noStrike" dirty="0">
              <a:effectLst/>
              <a:latin typeface="Arial" panose="020B0604020202020204" pitchFamily="34" charset="0"/>
              <a:ea typeface="Arial" panose="020B0604020202020204" pitchFamily="34" charset="0"/>
              <a:cs typeface="Arial"/>
            </a:endParaRPr>
          </a:p>
          <a:p>
            <a:pPr marL="342900" indent="-342900" algn="l" fontAlgn="t">
              <a:spcBef>
                <a:spcPts val="0"/>
              </a:spcBef>
              <a:buFont typeface="+mj-lt"/>
              <a:buAutoNum type="arabicParenR"/>
            </a:pPr>
            <a:r>
              <a:rPr lang="en-US" sz="1800" b="0" i="0" u="none" strike="noStrike" dirty="0">
                <a:effectLst/>
                <a:latin typeface="Adobe Devanagari"/>
                <a:ea typeface="Arial" panose="020B0604020202020204" pitchFamily="34" charset="0"/>
                <a:cs typeface="Adobe Devanagari" panose="02040503050201020203" charset="0"/>
              </a:rPr>
              <a:t>Hetsi Gandhi</a:t>
            </a:r>
            <a:r>
              <a:rPr lang="en-US" sz="1800" dirty="0">
                <a:latin typeface="Adobe Devanagari"/>
                <a:ea typeface="Arial" panose="020B0604020202020204" pitchFamily="34" charset="0"/>
                <a:cs typeface="Adobe Devanagari" panose="02040503050201020203" charset="0"/>
              </a:rPr>
              <a:t> (110122118)</a:t>
            </a:r>
            <a:endParaRPr lang="en-CA" sz="1800" b="0" i="0" u="none" strike="noStrike" dirty="0">
              <a:effectLst/>
              <a:latin typeface="Adobe Devanagari"/>
              <a:cs typeface="Arial"/>
            </a:endParaRPr>
          </a:p>
          <a:p>
            <a:pPr marL="342900" indent="-342900" algn="l" fontAlgn="t">
              <a:spcBef>
                <a:spcPts val="0"/>
              </a:spcBef>
              <a:buFont typeface="+mj-lt"/>
              <a:buAutoNum type="arabicParenR"/>
            </a:pPr>
            <a:r>
              <a:rPr lang="en-US" sz="1800" b="0" i="0" u="none" strike="noStrike" dirty="0">
                <a:effectLst/>
                <a:latin typeface="Adobe Devanagari"/>
                <a:ea typeface="Arial" panose="020B0604020202020204" pitchFamily="34" charset="0"/>
                <a:cs typeface="Adobe Devanagari" panose="02040503050201020203" charset="0"/>
              </a:rPr>
              <a:t>Mahima Rashmi</a:t>
            </a:r>
            <a:r>
              <a:rPr lang="en-US" sz="1800" dirty="0">
                <a:latin typeface="Adobe Devanagari"/>
                <a:ea typeface="Arial" panose="020B0604020202020204" pitchFamily="34" charset="0"/>
                <a:cs typeface="Adobe Devanagari" panose="02040503050201020203" charset="0"/>
              </a:rPr>
              <a:t> (110122783)</a:t>
            </a:r>
            <a:endParaRPr lang="en-CA" sz="1800" b="0" i="0" u="none" strike="noStrike" dirty="0">
              <a:effectLst/>
              <a:latin typeface="Adobe Devanagari"/>
              <a:cs typeface="Arial"/>
            </a:endParaRPr>
          </a:p>
          <a:p>
            <a:pPr marL="342900" indent="-342900" algn="l" fontAlgn="t">
              <a:spcBef>
                <a:spcPts val="0"/>
              </a:spcBef>
              <a:buFont typeface="+mj-lt"/>
              <a:buAutoNum type="arabicParenR"/>
            </a:pPr>
            <a:r>
              <a:rPr lang="en-US" sz="1800" b="0" i="0" u="none" strike="noStrike" dirty="0">
                <a:effectLst/>
                <a:latin typeface="Adobe Devanagari"/>
                <a:ea typeface="Arial" panose="020B0604020202020204" pitchFamily="34" charset="0"/>
                <a:cs typeface="Adobe Devanagari" panose="02040503050201020203" charset="0"/>
              </a:rPr>
              <a:t>Manjunath Reddy. C</a:t>
            </a:r>
            <a:r>
              <a:rPr lang="en-US" sz="1800" dirty="0">
                <a:latin typeface="Adobe Devanagari"/>
                <a:ea typeface="Arial" panose="020B0604020202020204" pitchFamily="34" charset="0"/>
                <a:cs typeface="Adobe Devanagari" panose="02040503050201020203" charset="0"/>
              </a:rPr>
              <a:t> (110095281)</a:t>
            </a:r>
            <a:endParaRPr lang="en-CA" sz="1800" b="0" i="0" u="none" strike="noStrike" dirty="0">
              <a:effectLst/>
              <a:latin typeface="Adobe Devanagari"/>
              <a:cs typeface="Arial"/>
            </a:endParaRPr>
          </a:p>
          <a:p>
            <a:pPr marL="342900" indent="-342900" algn="l" fontAlgn="t">
              <a:spcBef>
                <a:spcPts val="0"/>
              </a:spcBef>
              <a:buFont typeface="+mj-lt"/>
              <a:buAutoNum type="arabicParenR"/>
            </a:pPr>
            <a:r>
              <a:rPr lang="en-US" sz="1800" b="0" i="0" u="none" strike="noStrike" dirty="0">
                <a:effectLst/>
                <a:latin typeface="Adobe Devanagari"/>
                <a:ea typeface="Arial" panose="020B0604020202020204" pitchFamily="34" charset="0"/>
                <a:cs typeface="Adobe Devanagari" panose="02040503050201020203" charset="0"/>
              </a:rPr>
              <a:t>Malharsinhg Thakur</a:t>
            </a:r>
            <a:r>
              <a:rPr lang="en-US" sz="1800" dirty="0">
                <a:latin typeface="Adobe Devanagari"/>
                <a:ea typeface="Arial" panose="020B0604020202020204" pitchFamily="34" charset="0"/>
                <a:cs typeface="Adobe Devanagari" panose="02040503050201020203" charset="0"/>
              </a:rPr>
              <a:t> (110123181)</a:t>
            </a:r>
            <a:endParaRPr lang="en-CA" sz="1800" b="0" i="0" u="none" strike="noStrike" dirty="0">
              <a:effectLst/>
              <a:latin typeface="Adobe Devanagari"/>
              <a:cs typeface="Arial"/>
            </a:endParaRPr>
          </a:p>
          <a:p>
            <a:pPr marL="342900" indent="-342900" algn="l" fontAlgn="t">
              <a:spcBef>
                <a:spcPts val="0"/>
              </a:spcBef>
              <a:buFont typeface="+mj-lt"/>
              <a:buAutoNum type="arabicParenR"/>
            </a:pPr>
            <a:r>
              <a:rPr lang="en-US" sz="1800" b="0" i="0" u="none" strike="noStrike" dirty="0">
                <a:effectLst/>
                <a:latin typeface="Adobe Devanagari"/>
                <a:ea typeface="Arial" panose="020B0604020202020204" pitchFamily="34" charset="0"/>
                <a:cs typeface="Adobe Devanagari" panose="02040503050201020203" charset="0"/>
              </a:rPr>
              <a:t>Dhaval Trivedi</a:t>
            </a:r>
            <a:r>
              <a:rPr lang="en-US" sz="1800" dirty="0">
                <a:latin typeface="Adobe Devanagari"/>
                <a:ea typeface="Arial" panose="020B0604020202020204" pitchFamily="34" charset="0"/>
                <a:cs typeface="Adobe Devanagari" panose="02040503050201020203" charset="0"/>
              </a:rPr>
              <a:t> (110123934)</a:t>
            </a:r>
            <a:endParaRPr lang="en-CA" sz="1800" b="0" i="0" u="none" strike="noStrike" dirty="0">
              <a:effectLst/>
              <a:latin typeface="Adobe Devanagari"/>
            </a:endParaRPr>
          </a:p>
          <a:p>
            <a:pPr algn="l"/>
            <a:endParaRPr lang="en-US" sz="1800" dirty="0">
              <a:cs typeface="Calibri"/>
            </a:endParaRPr>
          </a:p>
        </p:txBody>
      </p:sp>
      <p:sp>
        <p:nvSpPr>
          <p:cNvPr id="32"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82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12E4-1E6B-918F-F81C-901B15350E02}"/>
              </a:ext>
            </a:extLst>
          </p:cNvPr>
          <p:cNvSpPr>
            <a:spLocks noGrp="1"/>
          </p:cNvSpPr>
          <p:nvPr>
            <p:ph type="title"/>
          </p:nvPr>
        </p:nvSpPr>
        <p:spPr>
          <a:xfrm>
            <a:off x="761840" y="1138265"/>
            <a:ext cx="4544762" cy="1401183"/>
          </a:xfrm>
        </p:spPr>
        <p:txBody>
          <a:bodyPr anchor="t">
            <a:normAutofit/>
          </a:bodyPr>
          <a:lstStyle/>
          <a:p>
            <a:r>
              <a:rPr lang="en" sz="3200"/>
              <a:t>Crawler</a:t>
            </a:r>
            <a:br>
              <a:rPr lang="en" sz="3200"/>
            </a:br>
            <a:endParaRPr lang="en-CA" sz="3200"/>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50E622-6201-C076-3509-20B3C6FFFEA3}"/>
              </a:ext>
            </a:extLst>
          </p:cNvPr>
          <p:cNvSpPr>
            <a:spLocks noGrp="1"/>
          </p:cNvSpPr>
          <p:nvPr>
            <p:ph idx="1"/>
          </p:nvPr>
        </p:nvSpPr>
        <p:spPr>
          <a:xfrm>
            <a:off x="761840" y="1986972"/>
            <a:ext cx="4544762" cy="3602935"/>
          </a:xfrm>
        </p:spPr>
        <p:txBody>
          <a:bodyPr vert="horz" lIns="91440" tIns="45720" rIns="91440" bIns="45720" rtlCol="0" anchor="t">
            <a:normAutofit lnSpcReduction="10000"/>
          </a:bodyPr>
          <a:lstStyle/>
          <a:p>
            <a:pPr lvl="1">
              <a:buFont typeface="Wingdings"/>
              <a:buChar char="Ø"/>
            </a:pPr>
            <a:r>
              <a:rPr lang="en" sz="1700" dirty="0">
                <a:latin typeface="Adobe Devanagari" panose="02040503050201020203" pitchFamily="18" charset="0"/>
                <a:cs typeface="Adobe Devanagari" panose="02040503050201020203" pitchFamily="18" charset="0"/>
              </a:rPr>
              <a:t>Jsoup</a:t>
            </a:r>
          </a:p>
          <a:p>
            <a:pPr lvl="2">
              <a:buFont typeface="Arial"/>
              <a:buChar char="•"/>
            </a:pPr>
            <a:r>
              <a:rPr lang="en-CA" altLang="zh-CN" sz="1700" dirty="0">
                <a:latin typeface="Adobe Devanagari" panose="02040503050201020203" pitchFamily="18" charset="0"/>
                <a:cs typeface="Adobe Devanagari" panose="02040503050201020203" pitchFamily="18" charset="0"/>
              </a:rPr>
              <a:t>Parsing HTML from a URL, file or string</a:t>
            </a:r>
          </a:p>
          <a:p>
            <a:pPr lvl="2">
              <a:buFont typeface="Arial"/>
              <a:buChar char="•"/>
            </a:pPr>
            <a:r>
              <a:rPr lang="en-CA" altLang="zh-CN" sz="1700" dirty="0">
                <a:latin typeface="Adobe Devanagari" panose="02040503050201020203" pitchFamily="18" charset="0"/>
                <a:cs typeface="Adobe Devanagari" panose="02040503050201020203" pitchFamily="18" charset="0"/>
              </a:rPr>
              <a:t>Using DOM or CSS selectors to find and retrieve data</a:t>
            </a:r>
          </a:p>
          <a:p>
            <a:pPr lvl="2">
              <a:buFont typeface="Arial"/>
              <a:buChar char="•"/>
            </a:pPr>
            <a:r>
              <a:rPr lang="en-CA" altLang="zh-CN" sz="1700" dirty="0">
                <a:latin typeface="Adobe Devanagari" panose="02040503050201020203" pitchFamily="18" charset="0"/>
                <a:cs typeface="Adobe Devanagari" panose="02040503050201020203" pitchFamily="18" charset="0"/>
              </a:rPr>
              <a:t>Operating HTML elements, attributes, and text</a:t>
            </a:r>
            <a:endParaRPr lang="en" sz="1700" dirty="0">
              <a:latin typeface="Adobe Devanagari" panose="02040503050201020203" pitchFamily="18" charset="0"/>
              <a:cs typeface="Adobe Devanagari" panose="02040503050201020203" pitchFamily="18" charset="0"/>
            </a:endParaRPr>
          </a:p>
          <a:p>
            <a:pPr marL="914400" lvl="2" indent="0">
              <a:buNone/>
            </a:pPr>
            <a:endParaRPr lang="en-CA" altLang="zh-CN" sz="1700" dirty="0">
              <a:latin typeface="Adobe Devanagari"/>
              <a:ea typeface="等线"/>
              <a:cs typeface="Adobe Devanagari" panose="02040503050201020203" pitchFamily="18" charset="0"/>
            </a:endParaRPr>
          </a:p>
          <a:p>
            <a:pPr lvl="1">
              <a:buFont typeface="Wingdings"/>
              <a:buChar char="Ø"/>
            </a:pPr>
            <a:r>
              <a:rPr lang="en" sz="1700" dirty="0">
                <a:latin typeface="Adobe Devanagari" panose="02040503050201020203" pitchFamily="18" charset="0"/>
                <a:cs typeface="Adobe Devanagari" panose="02040503050201020203" pitchFamily="18" charset="0"/>
              </a:rPr>
              <a:t>Regex (Regular Expression)</a:t>
            </a:r>
          </a:p>
          <a:p>
            <a:pPr lvl="2">
              <a:buFont typeface="Arial"/>
              <a:buChar char="•"/>
            </a:pPr>
            <a:r>
              <a:rPr lang="en-CA" sz="1700" dirty="0">
                <a:latin typeface="Adobe Devanagari" panose="02040503050201020203" pitchFamily="18" charset="0"/>
                <a:cs typeface="Adobe Devanagari" panose="02040503050201020203" pitchFamily="18" charset="0"/>
              </a:rPr>
              <a:t>Match</a:t>
            </a:r>
          </a:p>
          <a:p>
            <a:pPr lvl="2">
              <a:buFont typeface="Arial"/>
              <a:buChar char="•"/>
            </a:pPr>
            <a:r>
              <a:rPr lang="en-CA" sz="1700" dirty="0">
                <a:latin typeface="Adobe Devanagari" panose="02040503050201020203" pitchFamily="18" charset="0"/>
                <a:cs typeface="Adobe Devanagari" panose="02040503050201020203" pitchFamily="18" charset="0"/>
              </a:rPr>
              <a:t>Cut</a:t>
            </a:r>
          </a:p>
          <a:p>
            <a:pPr lvl="2">
              <a:buFont typeface="Arial"/>
              <a:buChar char="•"/>
            </a:pPr>
            <a:r>
              <a:rPr lang="en-CA" sz="1700" dirty="0">
                <a:latin typeface="Adobe Devanagari" panose="02040503050201020203" pitchFamily="18" charset="0"/>
                <a:cs typeface="Adobe Devanagari" panose="02040503050201020203" pitchFamily="18" charset="0"/>
              </a:rPr>
              <a:t>Replace</a:t>
            </a:r>
          </a:p>
          <a:p>
            <a:pPr lvl="2">
              <a:buFont typeface="Arial"/>
              <a:buChar char="•"/>
            </a:pPr>
            <a:r>
              <a:rPr lang="en-CA" sz="1700" dirty="0">
                <a:latin typeface="Adobe Devanagari" panose="02040503050201020203" pitchFamily="18" charset="0"/>
                <a:cs typeface="Adobe Devanagari" panose="02040503050201020203" pitchFamily="18" charset="0"/>
              </a:rPr>
              <a:t>Get</a:t>
            </a:r>
            <a:endParaRPr lang="en" sz="1700" dirty="0">
              <a:latin typeface="Adobe Devanagari" panose="02040503050201020203" pitchFamily="18" charset="0"/>
              <a:cs typeface="Adobe Devanagari" panose="02040503050201020203" pitchFamily="18" charset="0"/>
            </a:endParaRPr>
          </a:p>
          <a:p>
            <a:pPr marL="742950" lvl="1" indent="-285750">
              <a:buFont typeface="Wingdings" pitchFamily="2" charset="2"/>
              <a:buChar char="ü"/>
            </a:pPr>
            <a:endParaRPr lang="en" sz="1700" dirty="0">
              <a:latin typeface="Adobe Devanagari" panose="02040503050201020203" pitchFamily="18" charset="0"/>
              <a:cs typeface="Adobe Devanagari" panose="02040503050201020203" pitchFamily="18" charset="0"/>
            </a:endParaRPr>
          </a:p>
          <a:p>
            <a:endParaRPr lang="en-CA" sz="1700" dirty="0"/>
          </a:p>
        </p:txBody>
      </p:sp>
      <p:pic>
        <p:nvPicPr>
          <p:cNvPr id="7" name="Graphic 6" descr="Web Design">
            <a:extLst>
              <a:ext uri="{FF2B5EF4-FFF2-40B4-BE49-F238E27FC236}">
                <a16:creationId xmlns:a16="http://schemas.microsoft.com/office/drawing/2014/main" id="{53BE30CB-9FD7-DEA5-58D1-F27AA0233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1780" y="771753"/>
            <a:ext cx="5316095" cy="5316095"/>
          </a:xfrm>
          <a:prstGeom prst="rect">
            <a:avLst/>
          </a:prstGeom>
        </p:spPr>
      </p:pic>
    </p:spTree>
    <p:extLst>
      <p:ext uri="{BB962C8B-B14F-4D97-AF65-F5344CB8AC3E}">
        <p14:creationId xmlns:p14="http://schemas.microsoft.com/office/powerpoint/2010/main" val="197503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12E4-1E6B-918F-F81C-901B15350E02}"/>
              </a:ext>
            </a:extLst>
          </p:cNvPr>
          <p:cNvSpPr>
            <a:spLocks noGrp="1"/>
          </p:cNvSpPr>
          <p:nvPr>
            <p:ph type="title"/>
          </p:nvPr>
        </p:nvSpPr>
        <p:spPr>
          <a:xfrm>
            <a:off x="800100" y="3822610"/>
            <a:ext cx="4229100" cy="2255461"/>
          </a:xfrm>
        </p:spPr>
        <p:txBody>
          <a:bodyPr anchor="t">
            <a:normAutofit/>
          </a:bodyPr>
          <a:lstStyle/>
          <a:p>
            <a:r>
              <a:rPr lang="en" sz="3200" dirty="0"/>
              <a:t>Search Keywords</a:t>
            </a:r>
            <a:br>
              <a:rPr lang="en" sz="3200"/>
            </a:br>
            <a:endParaRPr lang="en-CA" sz="3200" dirty="0"/>
          </a:p>
        </p:txBody>
      </p:sp>
      <p:pic>
        <p:nvPicPr>
          <p:cNvPr id="12" name="Picture 11" descr="Magnifying glass on clear background">
            <a:extLst>
              <a:ext uri="{FF2B5EF4-FFF2-40B4-BE49-F238E27FC236}">
                <a16:creationId xmlns:a16="http://schemas.microsoft.com/office/drawing/2014/main" id="{DC44331D-E25E-1801-D12F-84D38790C362}"/>
              </a:ext>
            </a:extLst>
          </p:cNvPr>
          <p:cNvPicPr>
            <a:picLocks noChangeAspect="1"/>
          </p:cNvPicPr>
          <p:nvPr/>
        </p:nvPicPr>
        <p:blipFill rotWithShape="1">
          <a:blip r:embed="rId2"/>
          <a:srcRect t="15701" b="33909"/>
          <a:stretch/>
        </p:blipFill>
        <p:spPr>
          <a:xfrm>
            <a:off x="866422" y="-1"/>
            <a:ext cx="10459156" cy="3517995"/>
          </a:xfrm>
          <a:prstGeom prst="rect">
            <a:avLst/>
          </a:prstGeom>
        </p:spPr>
      </p:pic>
      <p:cxnSp>
        <p:nvCxnSpPr>
          <p:cNvPr id="16" name="Straight Connector 15">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6422" y="3517997"/>
            <a:ext cx="10459156"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50E622-6201-C076-3509-20B3C6FFFEA3}"/>
              </a:ext>
            </a:extLst>
          </p:cNvPr>
          <p:cNvSpPr>
            <a:spLocks noGrp="1"/>
          </p:cNvSpPr>
          <p:nvPr>
            <p:ph idx="1"/>
          </p:nvPr>
        </p:nvSpPr>
        <p:spPr>
          <a:xfrm>
            <a:off x="5987844" y="3854885"/>
            <a:ext cx="5365955" cy="2384552"/>
          </a:xfrm>
        </p:spPr>
        <p:txBody>
          <a:bodyPr>
            <a:normAutofit/>
          </a:bodyPr>
          <a:lstStyle/>
          <a:p>
            <a:pPr marL="438150" indent="-285750">
              <a:buFont typeface="Wingdings" panose="05000000000000000000" pitchFamily="2" charset="2"/>
              <a:buChar char="Ø"/>
            </a:pPr>
            <a:r>
              <a:rPr lang="en" sz="2000">
                <a:latin typeface="Adobe Devanagari" panose="02040503050201020203" pitchFamily="18" charset="0"/>
                <a:cs typeface="Adobe Devanagari" panose="02040503050201020203" pitchFamily="18" charset="0"/>
              </a:rPr>
              <a:t>Users can search keywords after searching URLs. </a:t>
            </a:r>
          </a:p>
          <a:p>
            <a:pPr marL="438150" indent="-285750">
              <a:buFont typeface="Wingdings" panose="05000000000000000000" pitchFamily="2" charset="2"/>
              <a:buChar char="Ø"/>
            </a:pPr>
            <a:r>
              <a:rPr lang="en" sz="2000">
                <a:latin typeface="Adobe Devanagari" panose="02040503050201020203" pitchFamily="18" charset="0"/>
                <a:cs typeface="Adobe Devanagari" panose="02040503050201020203" pitchFamily="18" charset="0"/>
              </a:rPr>
              <a:t>Word segmentation</a:t>
            </a:r>
            <a:endParaRPr lang="en-US" sz="2000">
              <a:latin typeface="Adobe Devanagari" panose="02040503050201020203" pitchFamily="18" charset="0"/>
              <a:cs typeface="Adobe Devanagari" panose="02040503050201020203" pitchFamily="18" charset="0"/>
            </a:endParaRPr>
          </a:p>
          <a:p>
            <a:pPr marL="895350" lvl="1" indent="-285750">
              <a:buFont typeface="Arial" panose="020B0604020202020204" pitchFamily="34" charset="0"/>
              <a:buChar char="•"/>
            </a:pPr>
            <a:r>
              <a:rPr lang="en" sz="2000">
                <a:latin typeface="Adobe Devanagari" panose="02040503050201020203" pitchFamily="18" charset="0"/>
                <a:cs typeface="Adobe Devanagari" panose="02040503050201020203" pitchFamily="18" charset="0"/>
              </a:rPr>
              <a:t>Unpack the string. Break it down into characters. So we can do a keyword search.</a:t>
            </a:r>
          </a:p>
        </p:txBody>
      </p:sp>
    </p:spTree>
    <p:extLst>
      <p:ext uri="{BB962C8B-B14F-4D97-AF65-F5344CB8AC3E}">
        <p14:creationId xmlns:p14="http://schemas.microsoft.com/office/powerpoint/2010/main" val="62491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12E4-1E6B-918F-F81C-901B15350E02}"/>
              </a:ext>
            </a:extLst>
          </p:cNvPr>
          <p:cNvSpPr>
            <a:spLocks noGrp="1"/>
          </p:cNvSpPr>
          <p:nvPr>
            <p:ph type="title"/>
          </p:nvPr>
        </p:nvSpPr>
        <p:spPr>
          <a:xfrm>
            <a:off x="5868557" y="1138036"/>
            <a:ext cx="5444382" cy="1402470"/>
          </a:xfrm>
        </p:spPr>
        <p:txBody>
          <a:bodyPr anchor="t">
            <a:normAutofit/>
          </a:bodyPr>
          <a:lstStyle/>
          <a:p>
            <a:r>
              <a:rPr lang="en" sz="3200" dirty="0"/>
              <a:t>Spell Checking</a:t>
            </a:r>
            <a:br>
              <a:rPr lang="en" sz="3200" dirty="0"/>
            </a:br>
            <a:endParaRPr lang="en-CA" sz="3200" dirty="0"/>
          </a:p>
        </p:txBody>
      </p:sp>
      <p:pic>
        <p:nvPicPr>
          <p:cNvPr id="12" name="Picture 11" descr="Light bulb on yellow background with sketched light beams and cord">
            <a:extLst>
              <a:ext uri="{FF2B5EF4-FFF2-40B4-BE49-F238E27FC236}">
                <a16:creationId xmlns:a16="http://schemas.microsoft.com/office/drawing/2014/main" id="{4C5824D4-EEFF-445C-DFFD-260A1D199BC5}"/>
              </a:ext>
            </a:extLst>
          </p:cNvPr>
          <p:cNvPicPr>
            <a:picLocks noChangeAspect="1"/>
          </p:cNvPicPr>
          <p:nvPr/>
        </p:nvPicPr>
        <p:blipFill rotWithShape="1">
          <a:blip r:embed="rId2"/>
          <a:srcRect l="49032" r="4774"/>
          <a:stretch/>
        </p:blipFill>
        <p:spPr>
          <a:xfrm>
            <a:off x="-1" y="10"/>
            <a:ext cx="5151179" cy="6857990"/>
          </a:xfrm>
          <a:prstGeom prst="rect">
            <a:avLst/>
          </a:prstGeom>
        </p:spPr>
      </p:pic>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50E622-6201-C076-3509-20B3C6FFFEA3}"/>
              </a:ext>
            </a:extLst>
          </p:cNvPr>
          <p:cNvSpPr>
            <a:spLocks noGrp="1"/>
          </p:cNvSpPr>
          <p:nvPr>
            <p:ph idx="1"/>
          </p:nvPr>
        </p:nvSpPr>
        <p:spPr>
          <a:xfrm>
            <a:off x="5868557" y="1934852"/>
            <a:ext cx="5444382" cy="3591207"/>
          </a:xfrm>
        </p:spPr>
        <p:txBody>
          <a:bodyPr vert="horz" lIns="91440" tIns="45720" rIns="91440" bIns="45720" rtlCol="0" anchor="t">
            <a:normAutofit/>
          </a:bodyPr>
          <a:lstStyle/>
          <a:p>
            <a:pPr marL="152400" indent="0">
              <a:buNone/>
            </a:pPr>
            <a:r>
              <a:rPr lang="en" sz="1600" dirty="0">
                <a:latin typeface="Adobe Devanagari" panose="02040503050201020203" pitchFamily="18" charset="0"/>
                <a:cs typeface="Adobe Devanagari" panose="02040503050201020203" pitchFamily="18" charset="0"/>
              </a:rPr>
              <a:t>Comparing the user's input word X with existing word Y from source files.</a:t>
            </a:r>
            <a:endParaRPr lang="zh-CN" altLang="en-US" sz="1600" dirty="0">
              <a:latin typeface="Adobe Devanagari" panose="02040503050201020203" pitchFamily="18" charset="0"/>
              <a:cs typeface="Adobe Devanagari" panose="02040503050201020203" pitchFamily="18" charset="0"/>
            </a:endParaRPr>
          </a:p>
          <a:p>
            <a:pPr>
              <a:buFont typeface="Wingdings"/>
              <a:buChar char="Ø"/>
            </a:pPr>
            <a:r>
              <a:rPr lang="en" sz="1600" dirty="0">
                <a:latin typeface="Adobe Devanagari"/>
                <a:cs typeface="Adobe Devanagari" panose="02040503050201020203" pitchFamily="18" charset="0"/>
              </a:rPr>
              <a:t>Correct spelling: </a:t>
            </a:r>
          </a:p>
          <a:p>
            <a:pPr lvl="1">
              <a:buFont typeface="Arial"/>
              <a:buChar char="•"/>
            </a:pPr>
            <a:r>
              <a:rPr lang="en" sz="1600" dirty="0">
                <a:latin typeface="Adobe Devanagari"/>
                <a:cs typeface="Adobe Devanagari" panose="02040503050201020203" pitchFamily="18" charset="0"/>
              </a:rPr>
              <a:t>There are at least one word Y in the source file which satisfy Y = X.</a:t>
            </a:r>
          </a:p>
          <a:p>
            <a:pPr>
              <a:buFont typeface="Wingdings"/>
              <a:buChar char="Ø"/>
            </a:pPr>
            <a:r>
              <a:rPr lang="en" sz="1600" dirty="0">
                <a:latin typeface="Adobe Devanagari"/>
                <a:cs typeface="Adobe Devanagari" panose="02040503050201020203" pitchFamily="18" charset="0"/>
              </a:rPr>
              <a:t>Incorrect spelling: </a:t>
            </a:r>
          </a:p>
          <a:p>
            <a:pPr lvl="1">
              <a:buFont typeface="Arial"/>
              <a:buChar char="•"/>
            </a:pPr>
            <a:r>
              <a:rPr lang="en" sz="1600" dirty="0">
                <a:latin typeface="Adobe Devanagari"/>
                <a:cs typeface="Adobe Devanagari" panose="02040503050201020203" pitchFamily="18" charset="0"/>
              </a:rPr>
              <a:t>Cannot find Y which satisfies Y = X.</a:t>
            </a:r>
          </a:p>
          <a:p>
            <a:pPr lvl="1">
              <a:buFont typeface="Arial"/>
              <a:buChar char="•"/>
            </a:pPr>
            <a:r>
              <a:rPr lang="en" sz="1600" dirty="0">
                <a:latin typeface="Adobe Devanagari"/>
                <a:cs typeface="Adobe Devanagari" panose="02040503050201020203" pitchFamily="18" charset="0"/>
              </a:rPr>
              <a:t>Constructing a vocabulary based on all existing .txt files.</a:t>
            </a:r>
          </a:p>
          <a:p>
            <a:pPr lvl="1">
              <a:buFont typeface="Arial"/>
              <a:buChar char="•"/>
            </a:pPr>
            <a:r>
              <a:rPr lang="en" sz="1600" dirty="0">
                <a:latin typeface="Adobe Devanagari"/>
                <a:cs typeface="Adobe Devanagari" panose="02040503050201020203" pitchFamily="18" charset="0"/>
              </a:rPr>
              <a:t>Calculating edit distance between X and all words in Vocabulary by substitution, insertion, and deletion.</a:t>
            </a:r>
          </a:p>
          <a:p>
            <a:pPr lvl="1">
              <a:buFont typeface="Arial"/>
              <a:buChar char="•"/>
            </a:pPr>
            <a:r>
              <a:rPr lang="en" sz="1600" dirty="0">
                <a:latin typeface="Adobe Devanagari"/>
                <a:cs typeface="Adobe Devanagari" panose="02040503050201020203" pitchFamily="18" charset="0"/>
              </a:rPr>
              <a:t>Sorting words in  vocabulary according to edit distance, and selecting top 10 words.</a:t>
            </a:r>
          </a:p>
        </p:txBody>
      </p:sp>
    </p:spTree>
    <p:extLst>
      <p:ext uri="{BB962C8B-B14F-4D97-AF65-F5344CB8AC3E}">
        <p14:creationId xmlns:p14="http://schemas.microsoft.com/office/powerpoint/2010/main" val="401358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39373-8EF5-AF58-918F-7BE5022C320D}"/>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 sz="6000" dirty="0"/>
              <a:t>Demo</a:t>
            </a:r>
            <a:endParaRPr lang="en-US" sz="72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50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CPU with binary numbers and blueprint">
            <a:extLst>
              <a:ext uri="{FF2B5EF4-FFF2-40B4-BE49-F238E27FC236}">
                <a16:creationId xmlns:a16="http://schemas.microsoft.com/office/drawing/2014/main" id="{77ECF00B-CCDC-2023-CBC4-3CBB1B93DC0D}"/>
              </a:ext>
            </a:extLst>
          </p:cNvPr>
          <p:cNvPicPr>
            <a:picLocks noChangeAspect="1"/>
          </p:cNvPicPr>
          <p:nvPr/>
        </p:nvPicPr>
        <p:blipFill rotWithShape="1">
          <a:blip r:embed="rId2"/>
          <a:srcRect l="18832" r="12931" b="-1"/>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1B2D12E4-1E6B-918F-F81C-901B15350E02}"/>
              </a:ext>
            </a:extLst>
          </p:cNvPr>
          <p:cNvSpPr>
            <a:spLocks noGrp="1"/>
          </p:cNvSpPr>
          <p:nvPr>
            <p:ph type="title"/>
          </p:nvPr>
        </p:nvSpPr>
        <p:spPr>
          <a:xfrm>
            <a:off x="481014" y="327026"/>
            <a:ext cx="4164011" cy="2611437"/>
          </a:xfrm>
        </p:spPr>
        <p:txBody>
          <a:bodyPr>
            <a:normAutofit/>
          </a:bodyPr>
          <a:lstStyle/>
          <a:p>
            <a:r>
              <a:rPr lang="zh-CN" altLang="en-US" sz="3600"/>
              <a:t>Conclusion</a:t>
            </a:r>
            <a:endParaRPr lang="en-CA" sz="3600"/>
          </a:p>
        </p:txBody>
      </p:sp>
      <p:sp>
        <p:nvSpPr>
          <p:cNvPr id="3" name="Content Placeholder 2">
            <a:extLst>
              <a:ext uri="{FF2B5EF4-FFF2-40B4-BE49-F238E27FC236}">
                <a16:creationId xmlns:a16="http://schemas.microsoft.com/office/drawing/2014/main" id="{6750E622-6201-C076-3509-20B3C6FFFEA3}"/>
              </a:ext>
            </a:extLst>
          </p:cNvPr>
          <p:cNvSpPr>
            <a:spLocks noGrp="1"/>
          </p:cNvSpPr>
          <p:nvPr>
            <p:ph idx="1"/>
          </p:nvPr>
        </p:nvSpPr>
        <p:spPr>
          <a:xfrm>
            <a:off x="6381750" y="2119313"/>
            <a:ext cx="5329236" cy="4057650"/>
          </a:xfrm>
        </p:spPr>
        <p:txBody>
          <a:bodyPr>
            <a:normAutofit/>
          </a:bodyPr>
          <a:lstStyle/>
          <a:p>
            <a:pPr>
              <a:buFont typeface="Wingdings" panose="05000000000000000000" pitchFamily="2" charset="2"/>
              <a:buChar char="Ø"/>
            </a:pPr>
            <a:r>
              <a:rPr lang="en-CA" altLang="zh-CN" sz="1800">
                <a:latin typeface="Adobe Devanagari" panose="02040503050201020203" pitchFamily="18" charset="0"/>
                <a:cs typeface="Adobe Devanagari" panose="02040503050201020203" pitchFamily="18" charset="0"/>
              </a:rPr>
              <a:t>In this project, Web Crawl, convert HTML to TXT, TXT document preprocessing, Word frequency, Inverted Index and Spell Checker are used. At the same time, we use hashTable, Queue, TST and other data structures as support.</a:t>
            </a:r>
          </a:p>
          <a:p>
            <a:pPr marL="152400" indent="0"/>
            <a:endParaRPr lang="en-CA" altLang="zh-CN" sz="1800">
              <a:latin typeface="Adobe Devanagari" panose="02040503050201020203" pitchFamily="18" charset="0"/>
              <a:cs typeface="Adobe Devanagari" panose="02040503050201020203" pitchFamily="18" charset="0"/>
            </a:endParaRPr>
          </a:p>
          <a:p>
            <a:pPr>
              <a:buFont typeface="Wingdings" panose="05000000000000000000" pitchFamily="2" charset="2"/>
              <a:buChar char="Ø"/>
            </a:pPr>
            <a:r>
              <a:rPr lang="en-CA" sz="1800">
                <a:latin typeface="Adobe Devanagari" panose="02040503050201020203" pitchFamily="18" charset="0"/>
                <a:cs typeface="Adobe Devanagari" panose="02040503050201020203" pitchFamily="18" charset="0"/>
              </a:rPr>
              <a:t>The search engine, is according to the user needs and a certain algorithm, using a specific strategy to retrieve information from the Internet feedback to the user of a search technology. </a:t>
            </a:r>
          </a:p>
        </p:txBody>
      </p:sp>
    </p:spTree>
    <p:extLst>
      <p:ext uri="{BB962C8B-B14F-4D97-AF65-F5344CB8AC3E}">
        <p14:creationId xmlns:p14="http://schemas.microsoft.com/office/powerpoint/2010/main" val="356777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1B2D12E4-1E6B-918F-F81C-901B15350E02}"/>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altLang="zh-CN" sz="5200" kern="1200">
                <a:solidFill>
                  <a:schemeClr val="tx2"/>
                </a:solidFill>
                <a:latin typeface="+mj-lt"/>
                <a:ea typeface="+mj-ea"/>
                <a:cs typeface="+mj-cs"/>
              </a:rPr>
              <a:t>Thank you</a:t>
            </a:r>
            <a:endParaRPr lang="en-US" sz="5200" kern="1200">
              <a:solidFill>
                <a:schemeClr val="tx2"/>
              </a:solidFill>
              <a:latin typeface="+mj-lt"/>
              <a:ea typeface="+mj-ea"/>
              <a:cs typeface="+mj-cs"/>
            </a:endParaRP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800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D12E4-1E6B-918F-F81C-901B15350E02}"/>
              </a:ext>
            </a:extLst>
          </p:cNvPr>
          <p:cNvSpPr>
            <a:spLocks noGrp="1"/>
          </p:cNvSpPr>
          <p:nvPr>
            <p:ph type="title"/>
          </p:nvPr>
        </p:nvSpPr>
        <p:spPr>
          <a:xfrm>
            <a:off x="716634" y="1109481"/>
            <a:ext cx="3609833" cy="5204085"/>
          </a:xfrm>
        </p:spPr>
        <p:txBody>
          <a:bodyPr>
            <a:normAutofit/>
          </a:bodyPr>
          <a:lstStyle/>
          <a:p>
            <a:r>
              <a:rPr lang="en" dirty="0"/>
              <a:t>Contributors</a:t>
            </a:r>
            <a:br>
              <a:rPr lang="en" dirty="0"/>
            </a:br>
            <a:endParaRPr lang="en-CA">
              <a:cs typeface="Calibri Light"/>
            </a:endParaRPr>
          </a:p>
        </p:txBody>
      </p:sp>
      <p:cxnSp>
        <p:nvCxnSpPr>
          <p:cNvPr id="24" name="Straight Connector 23">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15C1EAA8-1FE6-C114-B54C-26841E584B5C}"/>
              </a:ext>
            </a:extLst>
          </p:cNvPr>
          <p:cNvGraphicFramePr>
            <a:graphicFrameLocks noGrp="1"/>
          </p:cNvGraphicFramePr>
          <p:nvPr>
            <p:ph idx="1"/>
            <p:extLst>
              <p:ext uri="{D42A27DB-BD31-4B8C-83A1-F6EECF244321}">
                <p14:modId xmlns:p14="http://schemas.microsoft.com/office/powerpoint/2010/main" val="2124628798"/>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71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5B6-4FF4-0FBC-9B33-086B03468ACE}"/>
              </a:ext>
            </a:extLst>
          </p:cNvPr>
          <p:cNvSpPr>
            <a:spLocks noGrp="1"/>
          </p:cNvSpPr>
          <p:nvPr>
            <p:ph type="title"/>
          </p:nvPr>
        </p:nvSpPr>
        <p:spPr/>
        <p:txBody>
          <a:bodyPr/>
          <a:lstStyle/>
          <a:p>
            <a:r>
              <a:rPr lang="en-CA" dirty="0"/>
              <a:t>Topics to be discussed</a:t>
            </a:r>
          </a:p>
        </p:txBody>
      </p:sp>
      <p:sp>
        <p:nvSpPr>
          <p:cNvPr id="3" name="Content Placeholder 2">
            <a:extLst>
              <a:ext uri="{FF2B5EF4-FFF2-40B4-BE49-F238E27FC236}">
                <a16:creationId xmlns:a16="http://schemas.microsoft.com/office/drawing/2014/main" id="{FFB156BC-62F5-3B5D-1BC7-A04F105CEC4F}"/>
              </a:ext>
            </a:extLst>
          </p:cNvPr>
          <p:cNvSpPr>
            <a:spLocks noGrp="1"/>
          </p:cNvSpPr>
          <p:nvPr>
            <p:ph idx="1"/>
          </p:nvPr>
        </p:nvSpPr>
        <p:spPr/>
        <p:txBody>
          <a:bodyPr vert="horz" lIns="91440" tIns="45720" rIns="91440" bIns="45720" rtlCol="0" anchor="t">
            <a:normAutofit/>
          </a:bodyPr>
          <a:lstStyle/>
          <a:p>
            <a:pPr marL="514350" indent="-514350">
              <a:buFont typeface="+mj-lt"/>
              <a:buAutoNum type="arabicParenR"/>
            </a:pPr>
            <a:r>
              <a:rPr lang="en-CA" dirty="0"/>
              <a:t>Introduction</a:t>
            </a:r>
          </a:p>
          <a:p>
            <a:pPr marL="514350" indent="-514350">
              <a:buFont typeface="+mj-lt"/>
              <a:buAutoNum type="arabicParenR"/>
            </a:pPr>
            <a:r>
              <a:rPr lang="en-CA" dirty="0"/>
              <a:t>Structure </a:t>
            </a:r>
          </a:p>
          <a:p>
            <a:pPr marL="514350" indent="-514350">
              <a:buFont typeface="+mj-lt"/>
              <a:buAutoNum type="arabicParenR"/>
            </a:pPr>
            <a:r>
              <a:rPr lang="en-CA" dirty="0"/>
              <a:t>Concept &amp; Practice </a:t>
            </a:r>
            <a:endParaRPr lang="en-CA" dirty="0">
              <a:cs typeface="Calibri"/>
            </a:endParaRPr>
          </a:p>
          <a:p>
            <a:pPr marL="514350" indent="-514350">
              <a:buFont typeface="+mj-lt"/>
              <a:buAutoNum type="arabicParenR"/>
            </a:pPr>
            <a:r>
              <a:rPr lang="en-CA" dirty="0"/>
              <a:t>Demo</a:t>
            </a:r>
          </a:p>
          <a:p>
            <a:pPr marL="514350" indent="-514350">
              <a:buFont typeface="+mj-lt"/>
              <a:buAutoNum type="arabicParenR"/>
            </a:pPr>
            <a:r>
              <a:rPr lang="en-CA" dirty="0"/>
              <a:t>Conclusion</a:t>
            </a:r>
          </a:p>
          <a:p>
            <a:pPr marL="514350" indent="-514350">
              <a:buFont typeface="+mj-lt"/>
              <a:buAutoNum type="arabicParenR"/>
            </a:pPr>
            <a:endParaRPr lang="en-CA" dirty="0"/>
          </a:p>
        </p:txBody>
      </p:sp>
    </p:spTree>
    <p:extLst>
      <p:ext uri="{BB962C8B-B14F-4D97-AF65-F5344CB8AC3E}">
        <p14:creationId xmlns:p14="http://schemas.microsoft.com/office/powerpoint/2010/main" val="297663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39373-8EF5-AF58-918F-7BE5022C320D}"/>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Introduction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0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03F4-4A51-D7C1-925A-1C0CB5013C9C}"/>
              </a:ext>
            </a:extLst>
          </p:cNvPr>
          <p:cNvSpPr>
            <a:spLocks noGrp="1"/>
          </p:cNvSpPr>
          <p:nvPr>
            <p:ph type="title"/>
          </p:nvPr>
        </p:nvSpPr>
        <p:spPr>
          <a:xfrm>
            <a:off x="838200" y="316487"/>
            <a:ext cx="10515600" cy="1325563"/>
          </a:xfrm>
        </p:spPr>
        <p:txBody>
          <a:bodyPr/>
          <a:lstStyle/>
          <a:p>
            <a:r>
              <a:rPr lang="en-US" dirty="0"/>
              <a:t>What is web search engine?</a:t>
            </a:r>
            <a:endParaRPr lang="en-CA" dirty="0"/>
          </a:p>
        </p:txBody>
      </p:sp>
      <p:sp>
        <p:nvSpPr>
          <p:cNvPr id="3" name="Content Placeholder 2">
            <a:extLst>
              <a:ext uri="{FF2B5EF4-FFF2-40B4-BE49-F238E27FC236}">
                <a16:creationId xmlns:a16="http://schemas.microsoft.com/office/drawing/2014/main" id="{5BF95BA0-2E40-E499-77CD-910712806057}"/>
              </a:ext>
            </a:extLst>
          </p:cNvPr>
          <p:cNvSpPr>
            <a:spLocks noGrp="1"/>
          </p:cNvSpPr>
          <p:nvPr>
            <p:ph idx="1"/>
          </p:nvPr>
        </p:nvSpPr>
        <p:spPr/>
        <p:txBody>
          <a:bodyPr vert="horz" lIns="91440" tIns="45720" rIns="91440" bIns="45720" rtlCol="0" anchor="t">
            <a:normAutofit/>
          </a:bodyPr>
          <a:lstStyle/>
          <a:p>
            <a:r>
              <a:rPr lang="en-US" dirty="0"/>
              <a:t>A retrieval technology</a:t>
            </a:r>
          </a:p>
          <a:p>
            <a:endParaRPr lang="en-US" dirty="0"/>
          </a:p>
          <a:p>
            <a:r>
              <a:rPr lang="en-US" dirty="0"/>
              <a:t>Retrieve information from the Internet</a:t>
            </a:r>
          </a:p>
          <a:p>
            <a:pPr marL="0" indent="0">
              <a:buNone/>
            </a:pPr>
            <a:endParaRPr lang="en-US" dirty="0"/>
          </a:p>
          <a:p>
            <a:r>
              <a:rPr lang="en-US" dirty="0"/>
              <a:t>Feed information back to users</a:t>
            </a:r>
          </a:p>
          <a:p>
            <a:endParaRPr lang="en-US" dirty="0">
              <a:cs typeface="Calibri" panose="020F0502020204030204"/>
            </a:endParaRPr>
          </a:p>
          <a:p>
            <a:r>
              <a:rPr lang="en-US" dirty="0">
                <a:cs typeface="Calibri" panose="020F0502020204030204"/>
              </a:rPr>
              <a:t>For explanation purpose we have taken data set related to food.</a:t>
            </a:r>
          </a:p>
          <a:p>
            <a:endParaRPr lang="en-CA" dirty="0">
              <a:cs typeface="Calibri" panose="020F0502020204030204"/>
            </a:endParaRPr>
          </a:p>
        </p:txBody>
      </p:sp>
      <p:pic>
        <p:nvPicPr>
          <p:cNvPr id="4" name="Picture 5" descr="Logo, company name&#10;&#10;Description automatically generated">
            <a:extLst>
              <a:ext uri="{FF2B5EF4-FFF2-40B4-BE49-F238E27FC236}">
                <a16:creationId xmlns:a16="http://schemas.microsoft.com/office/drawing/2014/main" id="{C9CDFCE8-BE89-50FF-9F1B-209B6A9414AC}"/>
              </a:ext>
            </a:extLst>
          </p:cNvPr>
          <p:cNvPicPr>
            <a:picLocks noChangeAspect="1"/>
          </p:cNvPicPr>
          <p:nvPr/>
        </p:nvPicPr>
        <p:blipFill>
          <a:blip r:embed="rId2"/>
          <a:stretch>
            <a:fillRect/>
          </a:stretch>
        </p:blipFill>
        <p:spPr>
          <a:xfrm>
            <a:off x="7654983" y="1825625"/>
            <a:ext cx="3489754" cy="2807841"/>
          </a:xfrm>
          <a:prstGeom prst="rect">
            <a:avLst/>
          </a:prstGeom>
        </p:spPr>
      </p:pic>
    </p:spTree>
    <p:extLst>
      <p:ext uri="{BB962C8B-B14F-4D97-AF65-F5344CB8AC3E}">
        <p14:creationId xmlns:p14="http://schemas.microsoft.com/office/powerpoint/2010/main" val="411910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99B3-9546-81BE-5AEE-76103379040A}"/>
              </a:ext>
            </a:extLst>
          </p:cNvPr>
          <p:cNvSpPr>
            <a:spLocks noGrp="1"/>
          </p:cNvSpPr>
          <p:nvPr>
            <p:ph type="title"/>
          </p:nvPr>
        </p:nvSpPr>
        <p:spPr>
          <a:xfrm>
            <a:off x="6417733" y="490537"/>
            <a:ext cx="5291663" cy="1628775"/>
          </a:xfrm>
        </p:spPr>
        <p:txBody>
          <a:bodyPr anchor="b">
            <a:normAutofit/>
          </a:bodyPr>
          <a:lstStyle/>
          <a:p>
            <a:r>
              <a:rPr kumimoji="1" lang="en-CA" altLang="zh-CN" sz="4000"/>
              <a:t>Core Modules</a:t>
            </a:r>
            <a:endParaRPr lang="en-CA" sz="4000"/>
          </a:p>
        </p:txBody>
      </p:sp>
      <p:pic>
        <p:nvPicPr>
          <p:cNvPr id="5" name="Picture 4" descr="Computer script on a screen">
            <a:extLst>
              <a:ext uri="{FF2B5EF4-FFF2-40B4-BE49-F238E27FC236}">
                <a16:creationId xmlns:a16="http://schemas.microsoft.com/office/drawing/2014/main" id="{0F1ECC77-F11D-7105-8CEE-2518668873EF}"/>
              </a:ext>
            </a:extLst>
          </p:cNvPr>
          <p:cNvPicPr>
            <a:picLocks noChangeAspect="1"/>
          </p:cNvPicPr>
          <p:nvPr/>
        </p:nvPicPr>
        <p:blipFill rotWithShape="1">
          <a:blip r:embed="rId2"/>
          <a:srcRect l="114" r="40538"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E126F377-9095-EDA0-3CF3-79C79204E264}"/>
              </a:ext>
            </a:extLst>
          </p:cNvPr>
          <p:cNvSpPr>
            <a:spLocks noGrp="1"/>
          </p:cNvSpPr>
          <p:nvPr>
            <p:ph idx="1"/>
          </p:nvPr>
        </p:nvSpPr>
        <p:spPr>
          <a:xfrm>
            <a:off x="6417734" y="2614612"/>
            <a:ext cx="5291663" cy="3752849"/>
          </a:xfrm>
        </p:spPr>
        <p:txBody>
          <a:bodyPr vert="horz" lIns="91440" tIns="45720" rIns="91440" bIns="45720" rtlCol="0">
            <a:normAutofit/>
          </a:bodyPr>
          <a:lstStyle/>
          <a:p>
            <a:pPr marL="285750" indent="-285750">
              <a:buFont typeface="Arial" panose="020B0604020202020204" pitchFamily="34" charset="0"/>
              <a:buChar char="•"/>
            </a:pPr>
            <a:r>
              <a:rPr kumimoji="1" lang="en-CA" altLang="zh-CN" sz="1800">
                <a:latin typeface="Adobe Devanagari" panose="02040503050201020203" pitchFamily="18" charset="0"/>
                <a:cs typeface="Adobe Devanagari" panose="02040503050201020203" pitchFamily="18" charset="0"/>
              </a:rPr>
              <a:t>Crawler</a:t>
            </a:r>
            <a:endParaRPr lang="en-CA" altLang="zh-CN" sz="1800">
              <a:latin typeface="Adobe Devanagari" panose="02040503050201020203" pitchFamily="18" charset="0"/>
              <a:cs typeface="Adobe Devanagari" panose="02040503050201020203" pitchFamily="18" charset="0"/>
            </a:endParaRPr>
          </a:p>
          <a:p>
            <a:pPr marL="285750" indent="-285750">
              <a:buFont typeface="Arial" panose="020B0604020202020204" pitchFamily="34" charset="0"/>
              <a:buChar char="•"/>
            </a:pPr>
            <a:r>
              <a:rPr kumimoji="1" lang="en-CA" altLang="zh-CN" sz="1800">
                <a:latin typeface="Adobe Devanagari" panose="02040503050201020203" pitchFamily="18" charset="0"/>
                <a:cs typeface="Adobe Devanagari" panose="02040503050201020203" pitchFamily="18" charset="0"/>
              </a:rPr>
              <a:t>Document knowledge base server</a:t>
            </a:r>
            <a:endParaRPr lang="en-CA" altLang="zh-CN" sz="1800">
              <a:latin typeface="Adobe Devanagari" panose="02040503050201020203" pitchFamily="18" charset="0"/>
              <a:cs typeface="Adobe Devanagari" panose="02040503050201020203" pitchFamily="18" charset="0"/>
            </a:endParaRPr>
          </a:p>
          <a:p>
            <a:pPr marL="285750" indent="-285750"/>
            <a:r>
              <a:rPr kumimoji="1" lang="en-US" altLang="zh-CN" sz="1800">
                <a:latin typeface="Adobe Devanagari"/>
                <a:ea typeface="等线"/>
                <a:cs typeface="Adobe Devanagari" panose="02040503050201020203" pitchFamily="18" charset="0"/>
              </a:rPr>
              <a:t>Sorting</a:t>
            </a:r>
            <a:endParaRPr lang="en-US" altLang="zh-CN" sz="1800">
              <a:latin typeface="Adobe Devanagari"/>
              <a:ea typeface="等线"/>
              <a:cs typeface="Adobe Devanagari" panose="02040503050201020203" pitchFamily="18" charset="0"/>
            </a:endParaRPr>
          </a:p>
          <a:p>
            <a:pPr marL="285750" indent="-285750">
              <a:buFont typeface="Arial" panose="020B0604020202020204" pitchFamily="34" charset="0"/>
              <a:buChar char="•"/>
            </a:pPr>
            <a:r>
              <a:rPr kumimoji="1" lang="en-US" altLang="zh-CN" sz="1800">
                <a:latin typeface="Adobe Devanagari" panose="02040503050201020203" pitchFamily="18" charset="0"/>
                <a:cs typeface="Adobe Devanagari" panose="02040503050201020203" pitchFamily="18" charset="0"/>
              </a:rPr>
              <a:t>Link</a:t>
            </a:r>
            <a:r>
              <a:rPr kumimoji="1" lang="zh-CN" altLang="en-US" sz="1800">
                <a:latin typeface="Adobe Devanagari" panose="02040503050201020203" pitchFamily="18" charset="0"/>
                <a:cs typeface="Adobe Devanagari" panose="02040503050201020203" pitchFamily="18" charset="0"/>
              </a:rPr>
              <a:t> </a:t>
            </a:r>
            <a:r>
              <a:rPr kumimoji="1" lang="en-US" altLang="zh-CN" sz="1800">
                <a:latin typeface="Adobe Devanagari" panose="02040503050201020203" pitchFamily="18" charset="0"/>
                <a:cs typeface="Adobe Devanagari" panose="02040503050201020203" pitchFamily="18" charset="0"/>
              </a:rPr>
              <a:t>Analysis</a:t>
            </a:r>
          </a:p>
          <a:p>
            <a:pPr marL="285750" indent="-285750">
              <a:buFont typeface="Arial" panose="020B0604020202020204" pitchFamily="34" charset="0"/>
              <a:buChar char="•"/>
            </a:pPr>
            <a:r>
              <a:rPr kumimoji="1" lang="en-CA" altLang="zh-CN" sz="1800">
                <a:latin typeface="Adobe Devanagari"/>
                <a:ea typeface="等线"/>
                <a:cs typeface="Adobe Devanagari" panose="02040503050201020203" pitchFamily="18" charset="0"/>
              </a:rPr>
              <a:t>Webpage conversion</a:t>
            </a:r>
            <a:endParaRPr lang="en-US" altLang="zh-CN" sz="1800">
              <a:latin typeface="Adobe Devanagari" panose="02040503050201020203" pitchFamily="18" charset="0"/>
              <a:cs typeface="Adobe Devanagari" panose="02040503050201020203" pitchFamily="18" charset="0"/>
            </a:endParaRPr>
          </a:p>
          <a:p>
            <a:pPr marL="285750" indent="-285750">
              <a:buFont typeface="Arial" panose="020B0604020202020204" pitchFamily="34" charset="0"/>
              <a:buChar char="•"/>
            </a:pPr>
            <a:r>
              <a:rPr kumimoji="1" lang="en-CA" altLang="zh-CN" sz="1800">
                <a:latin typeface="Adobe Devanagari" panose="02040503050201020203" pitchFamily="18" charset="0"/>
                <a:cs typeface="Adobe Devanagari" panose="02040503050201020203" pitchFamily="18" charset="0"/>
              </a:rPr>
              <a:t>Webpage anti-spam</a:t>
            </a:r>
          </a:p>
          <a:p>
            <a:pPr marL="285750" indent="-285750">
              <a:buFont typeface="Arial" panose="020B0604020202020204" pitchFamily="34" charset="0"/>
              <a:buChar char="•"/>
            </a:pPr>
            <a:r>
              <a:rPr kumimoji="1" lang="en-CA" altLang="zh-CN" sz="1800">
                <a:latin typeface="Adobe Devanagari" panose="02040503050201020203" pitchFamily="18" charset="0"/>
                <a:cs typeface="Adobe Devanagari" panose="02040503050201020203" pitchFamily="18" charset="0"/>
              </a:rPr>
              <a:t>Query analysis</a:t>
            </a:r>
            <a:endParaRPr lang="en-CA" altLang="zh-CN" sz="1800">
              <a:latin typeface="Adobe Devanagari" panose="02040503050201020203" pitchFamily="18" charset="0"/>
              <a:cs typeface="Adobe Devanagari" panose="02040503050201020203" pitchFamily="18" charset="0"/>
            </a:endParaRPr>
          </a:p>
          <a:p>
            <a:pPr marL="285750" indent="-285750">
              <a:buFont typeface="Arial" panose="020B0604020202020204" pitchFamily="34" charset="0"/>
              <a:buChar char="•"/>
            </a:pPr>
            <a:r>
              <a:rPr kumimoji="1" lang="en-CA" altLang="zh-CN" sz="1800">
                <a:latin typeface="Adobe Devanagari" panose="02040503050201020203" pitchFamily="18" charset="0"/>
                <a:cs typeface="Adobe Devanagari" panose="02040503050201020203" pitchFamily="18" charset="0"/>
              </a:rPr>
              <a:t>Page description/summary</a:t>
            </a:r>
            <a:endParaRPr lang="en-CA" altLang="zh-CN" sz="1800">
              <a:latin typeface="Adobe Devanagari" panose="02040503050201020203" pitchFamily="18" charset="0"/>
              <a:cs typeface="Adobe Devanagari" panose="02040503050201020203" pitchFamily="18" charset="0"/>
            </a:endParaRPr>
          </a:p>
          <a:p>
            <a:endParaRPr lang="en-CA" sz="1800"/>
          </a:p>
        </p:txBody>
      </p:sp>
    </p:spTree>
    <p:extLst>
      <p:ext uri="{BB962C8B-B14F-4D97-AF65-F5344CB8AC3E}">
        <p14:creationId xmlns:p14="http://schemas.microsoft.com/office/powerpoint/2010/main" val="422185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39373-8EF5-AF58-918F-7BE5022C320D}"/>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Structure</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3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3CAF-F3AE-E366-F309-18D53F4CD0C9}"/>
              </a:ext>
            </a:extLst>
          </p:cNvPr>
          <p:cNvSpPr>
            <a:spLocks noGrp="1"/>
          </p:cNvSpPr>
          <p:nvPr>
            <p:ph type="title"/>
          </p:nvPr>
        </p:nvSpPr>
        <p:spPr>
          <a:xfrm>
            <a:off x="762001" y="1141711"/>
            <a:ext cx="3234466" cy="3474364"/>
          </a:xfrm>
        </p:spPr>
        <p:txBody>
          <a:bodyPr vert="horz" lIns="91440" tIns="45720" rIns="91440" bIns="45720" rtlCol="0" anchor="t">
            <a:normAutofit/>
          </a:bodyPr>
          <a:lstStyle/>
          <a:p>
            <a:r>
              <a:rPr lang="en-US" sz="3600" kern="1200" dirty="0">
                <a:solidFill>
                  <a:schemeClr val="tx1"/>
                </a:solidFill>
                <a:latin typeface="+mj-lt"/>
                <a:ea typeface="+mj-ea"/>
                <a:cs typeface="+mj-cs"/>
              </a:rPr>
              <a:t>Flow Chart</a:t>
            </a:r>
          </a:p>
        </p:txBody>
      </p:sp>
      <p:cxnSp>
        <p:nvCxnSpPr>
          <p:cNvPr id="9" name="Straight Connector 8">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5" descr="Diagram&#10;&#10;Description automatically generated">
            <a:extLst>
              <a:ext uri="{FF2B5EF4-FFF2-40B4-BE49-F238E27FC236}">
                <a16:creationId xmlns:a16="http://schemas.microsoft.com/office/drawing/2014/main" id="{428E4040-437E-EB8C-17D9-E1BD11A05206}"/>
              </a:ext>
            </a:extLst>
          </p:cNvPr>
          <p:cNvPicPr>
            <a:picLocks noGrp="1" noChangeAspect="1"/>
          </p:cNvPicPr>
          <p:nvPr>
            <p:ph idx="1"/>
          </p:nvPr>
        </p:nvPicPr>
        <p:blipFill>
          <a:blip r:embed="rId2"/>
          <a:stretch>
            <a:fillRect/>
          </a:stretch>
        </p:blipFill>
        <p:spPr>
          <a:xfrm>
            <a:off x="5380071" y="815009"/>
            <a:ext cx="5182261" cy="5247860"/>
          </a:xfrm>
          <a:prstGeom prst="rect">
            <a:avLst/>
          </a:prstGeom>
        </p:spPr>
      </p:pic>
    </p:spTree>
    <p:extLst>
      <p:ext uri="{BB962C8B-B14F-4D97-AF65-F5344CB8AC3E}">
        <p14:creationId xmlns:p14="http://schemas.microsoft.com/office/powerpoint/2010/main" val="305056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39373-8EF5-AF58-918F-7BE5022C320D}"/>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 sz="6000" dirty="0"/>
              <a:t>Concepts &amp; Practice</a:t>
            </a:r>
            <a:endParaRPr lang="en-US" sz="72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544640"/>
      </p:ext>
    </p:extLst>
  </p:cSld>
  <p:clrMapOvr>
    <a:masterClrMapping/>
  </p:clrMapOvr>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acaa374-dfe0-424d-ad68-2d5478f26a7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DD3572F13A4E458124B2A1B7AD3C3E" ma:contentTypeVersion="12" ma:contentTypeDescription="Create a new document." ma:contentTypeScope="" ma:versionID="0585a2eab8a0a1571f8a74c787f15f46">
  <xsd:schema xmlns:xsd="http://www.w3.org/2001/XMLSchema" xmlns:xs="http://www.w3.org/2001/XMLSchema" xmlns:p="http://schemas.microsoft.com/office/2006/metadata/properties" xmlns:ns3="1acaa374-dfe0-424d-ad68-2d5478f26a79" xmlns:ns4="c172f652-c9b2-4e20-a309-aa0d7538553a" targetNamespace="http://schemas.microsoft.com/office/2006/metadata/properties" ma:root="true" ma:fieldsID="842ce84447fcc2a6b8c099633c8b6ebc" ns3:_="" ns4:_="">
    <xsd:import namespace="1acaa374-dfe0-424d-ad68-2d5478f26a79"/>
    <xsd:import namespace="c172f652-c9b2-4e20-a309-aa0d7538553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aa374-dfe0-424d-ad68-2d5478f26a79"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72f652-c9b2-4e20-a309-aa0d7538553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86F36A-5C1B-4DF9-9D6F-0041313D6D07}">
  <ds:schemaRefs>
    <ds:schemaRef ds:uri="http://schemas.microsoft.com/sharepoint/v3/contenttype/forms"/>
  </ds:schemaRefs>
</ds:datastoreItem>
</file>

<file path=customXml/itemProps2.xml><?xml version="1.0" encoding="utf-8"?>
<ds:datastoreItem xmlns:ds="http://schemas.openxmlformats.org/officeDocument/2006/customXml" ds:itemID="{F701C6E9-CE20-43B3-90BB-F88D193E735D}">
  <ds:schemaRefs>
    <ds:schemaRef ds:uri="1acaa374-dfe0-424d-ad68-2d5478f26a79"/>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3.xml><?xml version="1.0" encoding="utf-8"?>
<ds:datastoreItem xmlns:ds="http://schemas.openxmlformats.org/officeDocument/2006/customXml" ds:itemID="{C9657D7D-B41D-4E28-8345-41AFB4E8E7AE}">
  <ds:schemaRefs>
    <ds:schemaRef ds:uri="1acaa374-dfe0-424d-ad68-2d5478f26a79"/>
    <ds:schemaRef ds:uri="c172f652-c9b2-4e20-a309-aa0d753855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73</TotalTime>
  <Words>365</Words>
  <Application>Microsoft Office PowerPoint</Application>
  <PresentationFormat>Widescreen</PresentationFormat>
  <Paragraphs>75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Web Search Engine COMP8547 – Advanced Computing Concepts Final Project </vt:lpstr>
      <vt:lpstr>Contributors </vt:lpstr>
      <vt:lpstr>Topics to be discussed</vt:lpstr>
      <vt:lpstr>Introduction</vt:lpstr>
      <vt:lpstr>What is web search engine?</vt:lpstr>
      <vt:lpstr>Core Modules</vt:lpstr>
      <vt:lpstr>Structure</vt:lpstr>
      <vt:lpstr>Flow Chart</vt:lpstr>
      <vt:lpstr>Concepts &amp; Practice</vt:lpstr>
      <vt:lpstr>Crawler </vt:lpstr>
      <vt:lpstr>Search Keywords </vt:lpstr>
      <vt:lpstr>Spell Checking </vt:lpstr>
      <vt:lpstr>Demo</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Dhaval Narendrabhai Trivedi</cp:lastModifiedBy>
  <cp:revision>245</cp:revision>
  <dcterms:created xsi:type="dcterms:W3CDTF">2019-04-04T13:39:44Z</dcterms:created>
  <dcterms:modified xsi:type="dcterms:W3CDTF">2023-07-30T21:38:03Z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0x01010063DD3572F13A4E458124B2A1B7AD3C3E</vt:lpwstr>
  </property>
</Properties>
</file>