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8" r:id="rId2"/>
    <p:sldId id="286" r:id="rId3"/>
    <p:sldId id="282" r:id="rId4"/>
    <p:sldId id="280" r:id="rId5"/>
    <p:sldId id="287" r:id="rId6"/>
    <p:sldId id="260" r:id="rId7"/>
    <p:sldId id="261" r:id="rId8"/>
    <p:sldId id="288" r:id="rId9"/>
    <p:sldId id="262" r:id="rId10"/>
    <p:sldId id="263" r:id="rId11"/>
    <p:sldId id="265" r:id="rId12"/>
    <p:sldId id="267" r:id="rId13"/>
    <p:sldId id="268" r:id="rId14"/>
    <p:sldId id="269" r:id="rId15"/>
    <p:sldId id="270" r:id="rId16"/>
    <p:sldId id="271" r:id="rId17"/>
    <p:sldId id="272" r:id="rId18"/>
    <p:sldId id="273" r:id="rId19"/>
    <p:sldId id="275" r:id="rId20"/>
    <p:sldId id="277" r:id="rId21"/>
    <p:sldId id="278" r:id="rId22"/>
    <p:sldId id="279" r:id="rId23"/>
    <p:sldId id="259"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544" autoAdjust="0"/>
    <p:restoredTop sz="94660"/>
  </p:normalViewPr>
  <p:slideViewPr>
    <p:cSldViewPr snapToGrid="0">
      <p:cViewPr varScale="1">
        <p:scale>
          <a:sx n="73" d="100"/>
          <a:sy n="73" d="100"/>
        </p:scale>
        <p:origin x="-55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4935C7-123B-4A99-AECA-54682744428D}" type="datetimeFigureOut">
              <a:rPr lang="en-IN" smtClean="0"/>
              <a:pPr/>
              <a:t>12-04-2016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3B915-5F21-497B-940B-8D8BA635F5D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4935C7-123B-4A99-AECA-54682744428D}" type="datetimeFigureOut">
              <a:rPr lang="en-IN" smtClean="0"/>
              <a:pPr/>
              <a:t>12-04-2016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3B915-5F21-497B-940B-8D8BA635F5D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5"/>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5"/>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4935C7-123B-4A99-AECA-54682744428D}" type="datetimeFigureOut">
              <a:rPr lang="en-IN" smtClean="0"/>
              <a:pPr/>
              <a:t>12-04-2016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3B915-5F21-497B-940B-8D8BA635F5D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4935C7-123B-4A99-AECA-54682744428D}" type="datetimeFigureOut">
              <a:rPr lang="en-IN" smtClean="0"/>
              <a:pPr/>
              <a:t>12-04-2016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3B915-5F21-497B-940B-8D8BA635F5D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4935C7-123B-4A99-AECA-54682744428D}" type="datetimeFigureOut">
              <a:rPr lang="en-IN" smtClean="0"/>
              <a:pPr/>
              <a:t>12-04-2016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3B915-5F21-497B-940B-8D8BA635F5D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4935C7-123B-4A99-AECA-54682744428D}" type="datetimeFigureOut">
              <a:rPr lang="en-IN" smtClean="0"/>
              <a:pPr/>
              <a:t>12-04-2016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93B915-5F21-497B-940B-8D8BA635F5D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4935C7-123B-4A99-AECA-54682744428D}" type="datetimeFigureOut">
              <a:rPr lang="en-IN" smtClean="0"/>
              <a:pPr/>
              <a:t>12-04-2016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93B915-5F21-497B-940B-8D8BA635F5D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4935C7-123B-4A99-AECA-54682744428D}" type="datetimeFigureOut">
              <a:rPr lang="en-IN" smtClean="0"/>
              <a:pPr/>
              <a:t>12-04-2016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93B915-5F21-497B-940B-8D8BA635F5D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4935C7-123B-4A99-AECA-54682744428D}" type="datetimeFigureOut">
              <a:rPr lang="en-IN" smtClean="0"/>
              <a:pPr/>
              <a:t>12-04-2016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93B915-5F21-497B-940B-8D8BA635F5D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4935C7-123B-4A99-AECA-54682744428D}" type="datetimeFigureOut">
              <a:rPr lang="en-IN" smtClean="0"/>
              <a:pPr/>
              <a:t>12-04-2016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93B915-5F21-497B-940B-8D8BA635F5D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4935C7-123B-4A99-AECA-54682744428D}" type="datetimeFigureOut">
              <a:rPr lang="en-IN" smtClean="0"/>
              <a:pPr/>
              <a:t>12-04-2016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93B915-5F21-497B-940B-8D8BA635F5D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4935C7-123B-4A99-AECA-54682744428D}" type="datetimeFigureOut">
              <a:rPr lang="en-IN" smtClean="0"/>
              <a:pPr/>
              <a:t>12-04-2016</a:t>
            </a:fld>
            <a:endParaRPr lang="en-IN"/>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3B915-5F21-497B-940B-8D8BA635F5D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EL213 ANALOG CIRCUITS</a:t>
            </a:r>
            <a:endParaRPr lang="en-IN" dirty="0"/>
          </a:p>
        </p:txBody>
      </p:sp>
      <p:sp>
        <p:nvSpPr>
          <p:cNvPr id="3" name="Subtitle 2"/>
          <p:cNvSpPr>
            <a:spLocks noGrp="1"/>
          </p:cNvSpPr>
          <p:nvPr>
            <p:ph type="subTitle" idx="1"/>
          </p:nvPr>
        </p:nvSpPr>
        <p:spPr/>
        <p:txBody>
          <a:bodyPr>
            <a:normAutofit/>
          </a:bodyPr>
          <a:lstStyle/>
          <a:p>
            <a:r>
              <a:rPr lang="en-IN" sz="3600" dirty="0" smtClean="0"/>
              <a:t>GROUP 17</a:t>
            </a:r>
          </a:p>
          <a:p>
            <a:r>
              <a:rPr lang="en-IN" sz="3600" dirty="0" smtClean="0"/>
              <a:t>LED MATRIX DISPLAY</a:t>
            </a:r>
          </a:p>
        </p:txBody>
      </p:sp>
    </p:spTree>
    <p:extLst>
      <p:ext uri="{BB962C8B-B14F-4D97-AF65-F5344CB8AC3E}">
        <p14:creationId xmlns="" xmlns:p14="http://schemas.microsoft.com/office/powerpoint/2010/main" val="1845450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3142446" y="250381"/>
            <a:ext cx="6503831" cy="461665"/>
          </a:xfrm>
          <a:prstGeom prst="rect">
            <a:avLst/>
          </a:prstGeom>
          <a:noFill/>
        </p:spPr>
        <p:txBody>
          <a:bodyPr wrap="square" rtlCol="0">
            <a:spAutoFit/>
          </a:bodyPr>
          <a:lstStyle/>
          <a:p>
            <a:r>
              <a:rPr lang="en-IN" sz="2400" dirty="0" smtClean="0"/>
              <a:t>        Counter and Shift registers working</a:t>
            </a:r>
            <a:endParaRPr lang="en-IN" sz="2400" dirty="0"/>
          </a:p>
        </p:txBody>
      </p:sp>
      <p:sp>
        <p:nvSpPr>
          <p:cNvPr id="6" name="Rectangle 5"/>
          <p:cNvSpPr/>
          <p:nvPr/>
        </p:nvSpPr>
        <p:spPr>
          <a:xfrm>
            <a:off x="1828800" y="2958310"/>
            <a:ext cx="3760631" cy="1236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2566117" y="3376441"/>
            <a:ext cx="4250028" cy="400110"/>
          </a:xfrm>
          <a:prstGeom prst="rect">
            <a:avLst/>
          </a:prstGeom>
          <a:noFill/>
        </p:spPr>
        <p:txBody>
          <a:bodyPr wrap="square" rtlCol="0">
            <a:spAutoFit/>
          </a:bodyPr>
          <a:lstStyle/>
          <a:p>
            <a:r>
              <a:rPr lang="en-IN" sz="2000" dirty="0" smtClean="0"/>
              <a:t>SHIFT   REGISTER</a:t>
            </a:r>
            <a:endParaRPr lang="en-IN" sz="2000" dirty="0"/>
          </a:p>
        </p:txBody>
      </p:sp>
      <p:sp>
        <p:nvSpPr>
          <p:cNvPr id="10" name="Down Arrow 9"/>
          <p:cNvSpPr/>
          <p:nvPr/>
        </p:nvSpPr>
        <p:spPr>
          <a:xfrm>
            <a:off x="1777285" y="4194682"/>
            <a:ext cx="154546"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own Arrow 10"/>
          <p:cNvSpPr/>
          <p:nvPr/>
        </p:nvSpPr>
        <p:spPr>
          <a:xfrm>
            <a:off x="2343955" y="4194681"/>
            <a:ext cx="180304"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2833352" y="4194681"/>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own Arrow 12"/>
          <p:cNvSpPr/>
          <p:nvPr/>
        </p:nvSpPr>
        <p:spPr>
          <a:xfrm>
            <a:off x="3387144" y="4194681"/>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3915178" y="4194681"/>
            <a:ext cx="218940"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4443211" y="4194681"/>
            <a:ext cx="180305"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4906851" y="4194681"/>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5396248" y="4194680"/>
            <a:ext cx="193183"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1828800" y="3937105"/>
            <a:ext cx="3760631" cy="369332"/>
          </a:xfrm>
          <a:prstGeom prst="rect">
            <a:avLst/>
          </a:prstGeom>
          <a:noFill/>
        </p:spPr>
        <p:txBody>
          <a:bodyPr wrap="square" rtlCol="0">
            <a:spAutoFit/>
          </a:bodyPr>
          <a:lstStyle/>
          <a:p>
            <a:r>
              <a:rPr lang="en-IN" dirty="0" smtClean="0"/>
              <a:t>      </a:t>
            </a:r>
            <a:endParaRPr lang="en-IN" dirty="0"/>
          </a:p>
        </p:txBody>
      </p:sp>
      <p:sp>
        <p:nvSpPr>
          <p:cNvPr id="20" name="TextBox 19"/>
          <p:cNvSpPr txBox="1"/>
          <p:nvPr/>
        </p:nvSpPr>
        <p:spPr>
          <a:xfrm>
            <a:off x="1661375" y="4761351"/>
            <a:ext cx="4056845" cy="369332"/>
          </a:xfrm>
          <a:prstGeom prst="rect">
            <a:avLst/>
          </a:prstGeom>
          <a:noFill/>
        </p:spPr>
        <p:txBody>
          <a:bodyPr wrap="square" rtlCol="0">
            <a:spAutoFit/>
          </a:bodyPr>
          <a:lstStyle/>
          <a:p>
            <a:r>
              <a:rPr lang="en-IN" dirty="0" smtClean="0"/>
              <a:t>0          0        1        1        1        1       1       0</a:t>
            </a:r>
            <a:endParaRPr lang="en-IN" dirty="0"/>
          </a:p>
        </p:txBody>
      </p:sp>
      <p:sp>
        <p:nvSpPr>
          <p:cNvPr id="22" name="Rectangle 21"/>
          <p:cNvSpPr/>
          <p:nvPr/>
        </p:nvSpPr>
        <p:spPr>
          <a:xfrm rot="16200000">
            <a:off x="5608749" y="3890542"/>
            <a:ext cx="4391697" cy="1236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ight Arrow 22"/>
          <p:cNvSpPr/>
          <p:nvPr/>
        </p:nvSpPr>
        <p:spPr>
          <a:xfrm>
            <a:off x="8377708" y="2645818"/>
            <a:ext cx="785611"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ight Arrow 23"/>
          <p:cNvSpPr/>
          <p:nvPr/>
        </p:nvSpPr>
        <p:spPr>
          <a:xfrm>
            <a:off x="8390584" y="3135214"/>
            <a:ext cx="785611"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ight Arrow 24"/>
          <p:cNvSpPr/>
          <p:nvPr/>
        </p:nvSpPr>
        <p:spPr>
          <a:xfrm>
            <a:off x="8390583" y="3673305"/>
            <a:ext cx="785611"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ight Arrow 25"/>
          <p:cNvSpPr/>
          <p:nvPr/>
        </p:nvSpPr>
        <p:spPr>
          <a:xfrm>
            <a:off x="8390583" y="4211396"/>
            <a:ext cx="785611"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ight Arrow 26"/>
          <p:cNvSpPr/>
          <p:nvPr/>
        </p:nvSpPr>
        <p:spPr>
          <a:xfrm>
            <a:off x="8406684" y="4729748"/>
            <a:ext cx="785611"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ight Arrow 27"/>
          <p:cNvSpPr/>
          <p:nvPr/>
        </p:nvSpPr>
        <p:spPr>
          <a:xfrm>
            <a:off x="8397025" y="5285987"/>
            <a:ext cx="785611"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ight Arrow 28"/>
          <p:cNvSpPr/>
          <p:nvPr/>
        </p:nvSpPr>
        <p:spPr>
          <a:xfrm>
            <a:off x="8406684" y="5882246"/>
            <a:ext cx="785611"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ight Arrow 29"/>
          <p:cNvSpPr/>
          <p:nvPr/>
        </p:nvSpPr>
        <p:spPr>
          <a:xfrm>
            <a:off x="8403460" y="6414056"/>
            <a:ext cx="785611"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7427889" y="3099358"/>
            <a:ext cx="592429" cy="2031325"/>
          </a:xfrm>
          <a:prstGeom prst="rect">
            <a:avLst/>
          </a:prstGeom>
          <a:noFill/>
        </p:spPr>
        <p:txBody>
          <a:bodyPr wrap="square" rtlCol="0">
            <a:spAutoFit/>
          </a:bodyPr>
          <a:lstStyle/>
          <a:p>
            <a:r>
              <a:rPr lang="en-IN" dirty="0" smtClean="0"/>
              <a:t>C</a:t>
            </a:r>
          </a:p>
          <a:p>
            <a:r>
              <a:rPr lang="en-IN" dirty="0" smtClean="0"/>
              <a:t>O</a:t>
            </a:r>
          </a:p>
          <a:p>
            <a:r>
              <a:rPr lang="en-IN" dirty="0" smtClean="0"/>
              <a:t>U</a:t>
            </a:r>
          </a:p>
          <a:p>
            <a:r>
              <a:rPr lang="en-IN" dirty="0" smtClean="0"/>
              <a:t>N</a:t>
            </a:r>
          </a:p>
          <a:p>
            <a:r>
              <a:rPr lang="en-IN" dirty="0" smtClean="0"/>
              <a:t>T</a:t>
            </a:r>
          </a:p>
          <a:p>
            <a:r>
              <a:rPr lang="en-IN" dirty="0" smtClean="0"/>
              <a:t>E</a:t>
            </a:r>
          </a:p>
          <a:p>
            <a:r>
              <a:rPr lang="en-IN" dirty="0"/>
              <a:t>R</a:t>
            </a:r>
          </a:p>
        </p:txBody>
      </p:sp>
      <p:sp>
        <p:nvSpPr>
          <p:cNvPr id="32" name="Right Arrow 31"/>
          <p:cNvSpPr/>
          <p:nvPr/>
        </p:nvSpPr>
        <p:spPr>
          <a:xfrm>
            <a:off x="218941" y="1519707"/>
            <a:ext cx="1146220" cy="3090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1815921" y="1468192"/>
            <a:ext cx="4327302" cy="923330"/>
          </a:xfrm>
          <a:prstGeom prst="rect">
            <a:avLst/>
          </a:prstGeom>
          <a:noFill/>
        </p:spPr>
        <p:txBody>
          <a:bodyPr wrap="square" rtlCol="0">
            <a:spAutoFit/>
          </a:bodyPr>
          <a:lstStyle/>
          <a:p>
            <a:r>
              <a:rPr lang="en-IN" dirty="0" smtClean="0">
                <a:ln w="0"/>
                <a:effectLst>
                  <a:outerShdw blurRad="38100" dist="19050" dir="2700000" algn="tl" rotWithShape="0">
                    <a:schemeClr val="dk1">
                      <a:alpha val="40000"/>
                    </a:schemeClr>
                  </a:outerShdw>
                </a:effectLst>
              </a:rPr>
              <a:t>Shift registers will convert serial input to parallel output and provides it to anode of LEDs</a:t>
            </a:r>
            <a:endParaRPr lang="en-IN" dirty="0">
              <a:ln w="0"/>
              <a:effectLst>
                <a:outerShdw blurRad="38100" dist="19050" dir="2700000" algn="tl" rotWithShape="0">
                  <a:schemeClr val="dk1">
                    <a:alpha val="40000"/>
                  </a:schemeClr>
                </a:outerShdw>
              </a:effectLst>
            </a:endParaRPr>
          </a:p>
        </p:txBody>
      </p:sp>
      <p:sp>
        <p:nvSpPr>
          <p:cNvPr id="34" name="Right Arrow 33"/>
          <p:cNvSpPr/>
          <p:nvPr/>
        </p:nvSpPr>
        <p:spPr>
          <a:xfrm>
            <a:off x="7189631" y="1519707"/>
            <a:ext cx="1094705" cy="294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p:cNvSpPr txBox="1"/>
          <p:nvPr/>
        </p:nvSpPr>
        <p:spPr>
          <a:xfrm>
            <a:off x="8825249" y="1539024"/>
            <a:ext cx="3190740" cy="923330"/>
          </a:xfrm>
          <a:prstGeom prst="rect">
            <a:avLst/>
          </a:prstGeom>
          <a:noFill/>
        </p:spPr>
        <p:txBody>
          <a:bodyPr wrap="square" rtlCol="0">
            <a:spAutoFit/>
          </a:bodyPr>
          <a:lstStyle/>
          <a:p>
            <a:r>
              <a:rPr lang="en-IN" dirty="0" smtClean="0"/>
              <a:t>Counter is for blinking rows one by one based on clock cycle</a:t>
            </a:r>
          </a:p>
          <a:p>
            <a:endParaRPr lang="en-IN" dirty="0"/>
          </a:p>
        </p:txBody>
      </p:sp>
    </p:spTree>
    <p:extLst>
      <p:ext uri="{BB962C8B-B14F-4D97-AF65-F5344CB8AC3E}">
        <p14:creationId xmlns="" xmlns:p14="http://schemas.microsoft.com/office/powerpoint/2010/main" val="1253004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5589431" y="386366"/>
            <a:ext cx="3760631" cy="1236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490952" y="746975"/>
            <a:ext cx="4250028" cy="400110"/>
          </a:xfrm>
          <a:prstGeom prst="rect">
            <a:avLst/>
          </a:prstGeom>
          <a:noFill/>
        </p:spPr>
        <p:txBody>
          <a:bodyPr wrap="square" rtlCol="0">
            <a:spAutoFit/>
          </a:bodyPr>
          <a:lstStyle/>
          <a:p>
            <a:r>
              <a:rPr lang="en-IN" sz="2000" dirty="0" smtClean="0"/>
              <a:t>Shift   Register</a:t>
            </a:r>
            <a:endParaRPr lang="en-IN" sz="2000" dirty="0"/>
          </a:p>
        </p:txBody>
      </p:sp>
      <p:sp>
        <p:nvSpPr>
          <p:cNvPr id="10" name="Down Arrow 9"/>
          <p:cNvSpPr/>
          <p:nvPr/>
        </p:nvSpPr>
        <p:spPr>
          <a:xfrm>
            <a:off x="5537916" y="1622738"/>
            <a:ext cx="154546"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own Arrow 10"/>
          <p:cNvSpPr/>
          <p:nvPr/>
        </p:nvSpPr>
        <p:spPr>
          <a:xfrm>
            <a:off x="6104586" y="1622737"/>
            <a:ext cx="180304"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6593983"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own Arrow 12"/>
          <p:cNvSpPr/>
          <p:nvPr/>
        </p:nvSpPr>
        <p:spPr>
          <a:xfrm>
            <a:off x="7147775"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7675809" y="1622737"/>
            <a:ext cx="218940"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8203842" y="1622737"/>
            <a:ext cx="180305"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8667482"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9156879" y="1622736"/>
            <a:ext cx="193183"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5589431" y="1365161"/>
            <a:ext cx="3760631" cy="369332"/>
          </a:xfrm>
          <a:prstGeom prst="rect">
            <a:avLst/>
          </a:prstGeom>
          <a:noFill/>
        </p:spPr>
        <p:txBody>
          <a:bodyPr wrap="square" rtlCol="0">
            <a:spAutoFit/>
          </a:bodyPr>
          <a:lstStyle/>
          <a:p>
            <a:r>
              <a:rPr lang="en-IN" dirty="0" smtClean="0"/>
              <a:t>      </a:t>
            </a:r>
            <a:endParaRPr lang="en-IN" dirty="0"/>
          </a:p>
        </p:txBody>
      </p:sp>
      <p:sp>
        <p:nvSpPr>
          <p:cNvPr id="20" name="TextBox 19"/>
          <p:cNvSpPr txBox="1"/>
          <p:nvPr/>
        </p:nvSpPr>
        <p:spPr>
          <a:xfrm>
            <a:off x="5422006" y="2189407"/>
            <a:ext cx="4056845" cy="4524315"/>
          </a:xfrm>
          <a:prstGeom prst="rect">
            <a:avLst/>
          </a:prstGeom>
          <a:noFill/>
        </p:spPr>
        <p:txBody>
          <a:bodyPr wrap="square" rtlCol="0">
            <a:spAutoFit/>
          </a:bodyPr>
          <a:lstStyle/>
          <a:p>
            <a:endParaRPr lang="en-IN" dirty="0"/>
          </a:p>
          <a:p>
            <a:r>
              <a:rPr lang="en-IN" dirty="0" smtClean="0"/>
              <a:t>  </a:t>
            </a:r>
            <a:r>
              <a:rPr lang="en-IN" b="1" dirty="0" smtClean="0"/>
              <a:t>0        0        1        1        1       1        0      0</a:t>
            </a:r>
          </a:p>
          <a:p>
            <a:endParaRPr lang="en-IN" dirty="0"/>
          </a:p>
          <a:p>
            <a:r>
              <a:rPr lang="en-IN" dirty="0" smtClean="0"/>
              <a:t>  0        1        0        0        0       0       1       0</a:t>
            </a:r>
          </a:p>
          <a:p>
            <a:endParaRPr lang="en-IN" dirty="0"/>
          </a:p>
          <a:p>
            <a:r>
              <a:rPr lang="en-IN" dirty="0" smtClean="0"/>
              <a:t>  0        1        0        0        0       0       1       0</a:t>
            </a:r>
          </a:p>
          <a:p>
            <a:endParaRPr lang="en-IN" dirty="0"/>
          </a:p>
          <a:p>
            <a:r>
              <a:rPr lang="en-IN" dirty="0" smtClean="0"/>
              <a:t>  0        1        0        0        0       0       1       0</a:t>
            </a:r>
          </a:p>
          <a:p>
            <a:r>
              <a:rPr lang="en-IN" dirty="0" smtClean="0"/>
              <a:t>    </a:t>
            </a:r>
          </a:p>
          <a:p>
            <a:r>
              <a:rPr lang="en-IN" dirty="0" smtClean="0"/>
              <a:t>  0        1        1        </a:t>
            </a:r>
            <a:r>
              <a:rPr lang="en-IN" dirty="0"/>
              <a:t>1</a:t>
            </a:r>
            <a:r>
              <a:rPr lang="en-IN" dirty="0" smtClean="0"/>
              <a:t>        </a:t>
            </a:r>
            <a:r>
              <a:rPr lang="en-IN" dirty="0"/>
              <a:t>1</a:t>
            </a:r>
            <a:r>
              <a:rPr lang="en-IN" dirty="0" smtClean="0"/>
              <a:t>       1       1       0</a:t>
            </a:r>
          </a:p>
          <a:p>
            <a:endParaRPr lang="en-IN" dirty="0"/>
          </a:p>
          <a:p>
            <a:r>
              <a:rPr lang="en-IN" dirty="0"/>
              <a:t> </a:t>
            </a:r>
            <a:r>
              <a:rPr lang="en-IN" dirty="0" smtClean="0"/>
              <a:t> 0        1        0        0        0       0       1       0</a:t>
            </a:r>
          </a:p>
          <a:p>
            <a:endParaRPr lang="en-IN" dirty="0"/>
          </a:p>
          <a:p>
            <a:r>
              <a:rPr lang="en-IN" dirty="0" smtClean="0"/>
              <a:t>  0        1        0        0        0       0       1       0</a:t>
            </a:r>
          </a:p>
          <a:p>
            <a:endParaRPr lang="en-IN" dirty="0"/>
          </a:p>
          <a:p>
            <a:r>
              <a:rPr lang="en-IN" dirty="0" smtClean="0"/>
              <a:t>  0        1        0        0        0       0       1       0</a:t>
            </a:r>
          </a:p>
        </p:txBody>
      </p:sp>
      <p:sp>
        <p:nvSpPr>
          <p:cNvPr id="19" name="Rectangle 18"/>
          <p:cNvSpPr/>
          <p:nvPr/>
        </p:nvSpPr>
        <p:spPr>
          <a:xfrm rot="16200000">
            <a:off x="1667814" y="3767069"/>
            <a:ext cx="4391697" cy="1236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ight Arrow 1"/>
          <p:cNvSpPr/>
          <p:nvPr/>
        </p:nvSpPr>
        <p:spPr>
          <a:xfrm>
            <a:off x="4481849" y="2537139"/>
            <a:ext cx="695458" cy="231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927279" y="947030"/>
            <a:ext cx="3438659" cy="830997"/>
          </a:xfrm>
          <a:prstGeom prst="rect">
            <a:avLst/>
          </a:prstGeom>
          <a:noFill/>
        </p:spPr>
        <p:txBody>
          <a:bodyPr wrap="square" rtlCol="0">
            <a:spAutoFit/>
          </a:bodyPr>
          <a:lstStyle/>
          <a:p>
            <a:r>
              <a:rPr lang="en-IN" sz="2400" b="1" dirty="0" smtClean="0"/>
              <a:t>At starting assume that time is t</a:t>
            </a:r>
            <a:endParaRPr lang="en-IN" sz="2400" b="1" dirty="0"/>
          </a:p>
        </p:txBody>
      </p:sp>
      <p:sp>
        <p:nvSpPr>
          <p:cNvPr id="22" name="TextBox 21"/>
          <p:cNvSpPr txBox="1"/>
          <p:nvPr/>
        </p:nvSpPr>
        <p:spPr>
          <a:xfrm>
            <a:off x="3667258" y="3369592"/>
            <a:ext cx="592429" cy="2031325"/>
          </a:xfrm>
          <a:prstGeom prst="rect">
            <a:avLst/>
          </a:prstGeom>
          <a:noFill/>
        </p:spPr>
        <p:txBody>
          <a:bodyPr wrap="square" rtlCol="0">
            <a:spAutoFit/>
          </a:bodyPr>
          <a:lstStyle/>
          <a:p>
            <a:r>
              <a:rPr lang="en-IN" dirty="0" smtClean="0"/>
              <a:t>C</a:t>
            </a:r>
          </a:p>
          <a:p>
            <a:r>
              <a:rPr lang="en-IN" dirty="0" smtClean="0"/>
              <a:t>O</a:t>
            </a:r>
          </a:p>
          <a:p>
            <a:r>
              <a:rPr lang="en-IN" dirty="0" smtClean="0"/>
              <a:t>U</a:t>
            </a:r>
          </a:p>
          <a:p>
            <a:r>
              <a:rPr lang="en-IN" dirty="0" smtClean="0"/>
              <a:t>N</a:t>
            </a:r>
          </a:p>
          <a:p>
            <a:r>
              <a:rPr lang="en-IN" dirty="0" smtClean="0"/>
              <a:t>T</a:t>
            </a:r>
          </a:p>
          <a:p>
            <a:r>
              <a:rPr lang="en-IN" dirty="0" smtClean="0"/>
              <a:t>E</a:t>
            </a:r>
          </a:p>
          <a:p>
            <a:r>
              <a:rPr lang="en-IN" dirty="0"/>
              <a:t>R</a:t>
            </a:r>
          </a:p>
        </p:txBody>
      </p:sp>
    </p:spTree>
    <p:extLst>
      <p:ext uri="{BB962C8B-B14F-4D97-AF65-F5344CB8AC3E}">
        <p14:creationId xmlns="" xmlns:p14="http://schemas.microsoft.com/office/powerpoint/2010/main" val="1764928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5589431" y="386366"/>
            <a:ext cx="3760631" cy="1236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490952" y="746975"/>
            <a:ext cx="4250028" cy="400110"/>
          </a:xfrm>
          <a:prstGeom prst="rect">
            <a:avLst/>
          </a:prstGeom>
          <a:noFill/>
        </p:spPr>
        <p:txBody>
          <a:bodyPr wrap="square" rtlCol="0">
            <a:spAutoFit/>
          </a:bodyPr>
          <a:lstStyle/>
          <a:p>
            <a:r>
              <a:rPr lang="en-IN" sz="2000" dirty="0" smtClean="0"/>
              <a:t>Shift   Register</a:t>
            </a:r>
            <a:endParaRPr lang="en-IN" sz="2000" dirty="0"/>
          </a:p>
        </p:txBody>
      </p:sp>
      <p:sp>
        <p:nvSpPr>
          <p:cNvPr id="10" name="Down Arrow 9"/>
          <p:cNvSpPr/>
          <p:nvPr/>
        </p:nvSpPr>
        <p:spPr>
          <a:xfrm>
            <a:off x="5537916" y="1622738"/>
            <a:ext cx="154546"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own Arrow 10"/>
          <p:cNvSpPr/>
          <p:nvPr/>
        </p:nvSpPr>
        <p:spPr>
          <a:xfrm>
            <a:off x="6104586" y="1622737"/>
            <a:ext cx="180304"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6593983"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own Arrow 12"/>
          <p:cNvSpPr/>
          <p:nvPr/>
        </p:nvSpPr>
        <p:spPr>
          <a:xfrm>
            <a:off x="7147775"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7675809" y="1622737"/>
            <a:ext cx="218940"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8203842" y="1622737"/>
            <a:ext cx="180305"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8667482"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9156879" y="1622736"/>
            <a:ext cx="193183"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5589431" y="1365161"/>
            <a:ext cx="3760631" cy="369332"/>
          </a:xfrm>
          <a:prstGeom prst="rect">
            <a:avLst/>
          </a:prstGeom>
          <a:noFill/>
        </p:spPr>
        <p:txBody>
          <a:bodyPr wrap="square" rtlCol="0">
            <a:spAutoFit/>
          </a:bodyPr>
          <a:lstStyle/>
          <a:p>
            <a:r>
              <a:rPr lang="en-IN" dirty="0" smtClean="0"/>
              <a:t>      </a:t>
            </a:r>
            <a:endParaRPr lang="en-IN" dirty="0"/>
          </a:p>
        </p:txBody>
      </p:sp>
      <p:sp>
        <p:nvSpPr>
          <p:cNvPr id="20" name="TextBox 19"/>
          <p:cNvSpPr txBox="1"/>
          <p:nvPr/>
        </p:nvSpPr>
        <p:spPr>
          <a:xfrm>
            <a:off x="5422006" y="2189407"/>
            <a:ext cx="4056845" cy="4524315"/>
          </a:xfrm>
          <a:prstGeom prst="rect">
            <a:avLst/>
          </a:prstGeom>
          <a:noFill/>
        </p:spPr>
        <p:txBody>
          <a:bodyPr wrap="square" rtlCol="0">
            <a:spAutoFit/>
          </a:bodyPr>
          <a:lstStyle/>
          <a:p>
            <a:endParaRPr lang="en-IN" dirty="0"/>
          </a:p>
          <a:p>
            <a:r>
              <a:rPr lang="en-IN" dirty="0" smtClean="0"/>
              <a:t>  0        0        1        1        1       1        0      0</a:t>
            </a:r>
          </a:p>
          <a:p>
            <a:endParaRPr lang="en-IN" dirty="0"/>
          </a:p>
          <a:p>
            <a:r>
              <a:rPr lang="en-IN" dirty="0" smtClean="0"/>
              <a:t>  </a:t>
            </a:r>
            <a:r>
              <a:rPr lang="en-IN" b="1" dirty="0" smtClean="0"/>
              <a:t>0        1        0        0        0       0       1       0</a:t>
            </a:r>
          </a:p>
          <a:p>
            <a:endParaRPr lang="en-IN" dirty="0"/>
          </a:p>
          <a:p>
            <a:r>
              <a:rPr lang="en-IN" dirty="0" smtClean="0"/>
              <a:t>  0        1        0        0        0       0       1       0</a:t>
            </a:r>
          </a:p>
          <a:p>
            <a:endParaRPr lang="en-IN" dirty="0"/>
          </a:p>
          <a:p>
            <a:r>
              <a:rPr lang="en-IN" dirty="0" smtClean="0"/>
              <a:t>  0        1        0        0        0       0       1       0</a:t>
            </a:r>
          </a:p>
          <a:p>
            <a:r>
              <a:rPr lang="en-IN" dirty="0" smtClean="0"/>
              <a:t>    </a:t>
            </a:r>
          </a:p>
          <a:p>
            <a:r>
              <a:rPr lang="en-IN" dirty="0" smtClean="0"/>
              <a:t>  0        1        1        </a:t>
            </a:r>
            <a:r>
              <a:rPr lang="en-IN" dirty="0"/>
              <a:t>1</a:t>
            </a:r>
            <a:r>
              <a:rPr lang="en-IN" dirty="0" smtClean="0"/>
              <a:t>        </a:t>
            </a:r>
            <a:r>
              <a:rPr lang="en-IN" dirty="0"/>
              <a:t>1</a:t>
            </a:r>
            <a:r>
              <a:rPr lang="en-IN" dirty="0" smtClean="0"/>
              <a:t>       1       1       0</a:t>
            </a:r>
          </a:p>
          <a:p>
            <a:endParaRPr lang="en-IN" dirty="0"/>
          </a:p>
          <a:p>
            <a:r>
              <a:rPr lang="en-IN" dirty="0"/>
              <a:t> </a:t>
            </a:r>
            <a:r>
              <a:rPr lang="en-IN" dirty="0" smtClean="0"/>
              <a:t> 0        1        0        0        0       0       1       0</a:t>
            </a:r>
          </a:p>
          <a:p>
            <a:endParaRPr lang="en-IN" dirty="0"/>
          </a:p>
          <a:p>
            <a:r>
              <a:rPr lang="en-IN" dirty="0" smtClean="0"/>
              <a:t>  0        1        0        0        0       0       1       0</a:t>
            </a:r>
          </a:p>
          <a:p>
            <a:endParaRPr lang="en-IN" dirty="0"/>
          </a:p>
          <a:p>
            <a:r>
              <a:rPr lang="en-IN" dirty="0" smtClean="0"/>
              <a:t>  0        1        0        0        0       0       1       0</a:t>
            </a:r>
          </a:p>
        </p:txBody>
      </p:sp>
      <p:sp>
        <p:nvSpPr>
          <p:cNvPr id="19" name="Rectangle 18"/>
          <p:cNvSpPr/>
          <p:nvPr/>
        </p:nvSpPr>
        <p:spPr>
          <a:xfrm rot="16200000">
            <a:off x="1667814" y="3767069"/>
            <a:ext cx="4391697" cy="1236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ight Arrow 1"/>
          <p:cNvSpPr/>
          <p:nvPr/>
        </p:nvSpPr>
        <p:spPr>
          <a:xfrm>
            <a:off x="4481849" y="3039415"/>
            <a:ext cx="695458" cy="231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2952030" y="1706016"/>
            <a:ext cx="1823264" cy="400110"/>
          </a:xfrm>
          <a:prstGeom prst="rect">
            <a:avLst/>
          </a:prstGeom>
          <a:noFill/>
        </p:spPr>
        <p:txBody>
          <a:bodyPr wrap="square" rtlCol="0">
            <a:spAutoFit/>
          </a:bodyPr>
          <a:lstStyle/>
          <a:p>
            <a:r>
              <a:rPr lang="en-IN" sz="2000" b="1" dirty="0" smtClean="0"/>
              <a:t>At </a:t>
            </a:r>
            <a:r>
              <a:rPr lang="en-IN" b="1" dirty="0" smtClean="0"/>
              <a:t>time</a:t>
            </a:r>
            <a:r>
              <a:rPr lang="en-IN" sz="2000" b="1" dirty="0" smtClean="0"/>
              <a:t> t + 2ms</a:t>
            </a:r>
            <a:endParaRPr lang="en-IN" sz="2000" b="1" dirty="0"/>
          </a:p>
        </p:txBody>
      </p:sp>
      <p:sp>
        <p:nvSpPr>
          <p:cNvPr id="21" name="TextBox 20"/>
          <p:cNvSpPr txBox="1"/>
          <p:nvPr/>
        </p:nvSpPr>
        <p:spPr>
          <a:xfrm>
            <a:off x="3644721" y="3232597"/>
            <a:ext cx="592429" cy="2031325"/>
          </a:xfrm>
          <a:prstGeom prst="rect">
            <a:avLst/>
          </a:prstGeom>
          <a:noFill/>
        </p:spPr>
        <p:txBody>
          <a:bodyPr wrap="square" rtlCol="0">
            <a:spAutoFit/>
          </a:bodyPr>
          <a:lstStyle/>
          <a:p>
            <a:r>
              <a:rPr lang="en-IN" dirty="0" smtClean="0"/>
              <a:t>C</a:t>
            </a:r>
          </a:p>
          <a:p>
            <a:r>
              <a:rPr lang="en-IN" dirty="0" smtClean="0"/>
              <a:t>O</a:t>
            </a:r>
          </a:p>
          <a:p>
            <a:r>
              <a:rPr lang="en-IN" dirty="0" smtClean="0"/>
              <a:t>U</a:t>
            </a:r>
          </a:p>
          <a:p>
            <a:r>
              <a:rPr lang="en-IN" dirty="0" smtClean="0"/>
              <a:t>N</a:t>
            </a:r>
          </a:p>
          <a:p>
            <a:r>
              <a:rPr lang="en-IN" dirty="0" smtClean="0"/>
              <a:t>T</a:t>
            </a:r>
          </a:p>
          <a:p>
            <a:r>
              <a:rPr lang="en-IN" dirty="0" smtClean="0"/>
              <a:t>E</a:t>
            </a:r>
          </a:p>
          <a:p>
            <a:r>
              <a:rPr lang="en-IN" dirty="0"/>
              <a:t>R</a:t>
            </a:r>
          </a:p>
        </p:txBody>
      </p:sp>
    </p:spTree>
    <p:extLst>
      <p:ext uri="{BB962C8B-B14F-4D97-AF65-F5344CB8AC3E}">
        <p14:creationId xmlns="" xmlns:p14="http://schemas.microsoft.com/office/powerpoint/2010/main" val="13217211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5589431" y="386366"/>
            <a:ext cx="3760631" cy="1236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490952" y="746975"/>
            <a:ext cx="4250028" cy="400110"/>
          </a:xfrm>
          <a:prstGeom prst="rect">
            <a:avLst/>
          </a:prstGeom>
          <a:noFill/>
        </p:spPr>
        <p:txBody>
          <a:bodyPr wrap="square" rtlCol="0">
            <a:spAutoFit/>
          </a:bodyPr>
          <a:lstStyle/>
          <a:p>
            <a:r>
              <a:rPr lang="en-IN" sz="2000" dirty="0" smtClean="0"/>
              <a:t>Shift   Register</a:t>
            </a:r>
            <a:endParaRPr lang="en-IN" sz="2000" dirty="0"/>
          </a:p>
        </p:txBody>
      </p:sp>
      <p:sp>
        <p:nvSpPr>
          <p:cNvPr id="10" name="Down Arrow 9"/>
          <p:cNvSpPr/>
          <p:nvPr/>
        </p:nvSpPr>
        <p:spPr>
          <a:xfrm>
            <a:off x="5537916" y="1622738"/>
            <a:ext cx="154546"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own Arrow 10"/>
          <p:cNvSpPr/>
          <p:nvPr/>
        </p:nvSpPr>
        <p:spPr>
          <a:xfrm>
            <a:off x="6104586" y="1622737"/>
            <a:ext cx="180304"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6593983"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own Arrow 12"/>
          <p:cNvSpPr/>
          <p:nvPr/>
        </p:nvSpPr>
        <p:spPr>
          <a:xfrm>
            <a:off x="7147775"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7675809" y="1622737"/>
            <a:ext cx="218940"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8203842" y="1622737"/>
            <a:ext cx="180305"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8667482"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9156879" y="1622736"/>
            <a:ext cx="193183"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5589431" y="1365161"/>
            <a:ext cx="3760631" cy="369332"/>
          </a:xfrm>
          <a:prstGeom prst="rect">
            <a:avLst/>
          </a:prstGeom>
          <a:noFill/>
        </p:spPr>
        <p:txBody>
          <a:bodyPr wrap="square" rtlCol="0">
            <a:spAutoFit/>
          </a:bodyPr>
          <a:lstStyle/>
          <a:p>
            <a:r>
              <a:rPr lang="en-IN" dirty="0" smtClean="0"/>
              <a:t>      </a:t>
            </a:r>
            <a:endParaRPr lang="en-IN" dirty="0"/>
          </a:p>
        </p:txBody>
      </p:sp>
      <p:sp>
        <p:nvSpPr>
          <p:cNvPr id="20" name="TextBox 19"/>
          <p:cNvSpPr txBox="1"/>
          <p:nvPr/>
        </p:nvSpPr>
        <p:spPr>
          <a:xfrm>
            <a:off x="5422006" y="2189407"/>
            <a:ext cx="4056845" cy="4524315"/>
          </a:xfrm>
          <a:prstGeom prst="rect">
            <a:avLst/>
          </a:prstGeom>
          <a:noFill/>
        </p:spPr>
        <p:txBody>
          <a:bodyPr wrap="square" rtlCol="0">
            <a:spAutoFit/>
          </a:bodyPr>
          <a:lstStyle/>
          <a:p>
            <a:endParaRPr lang="en-IN" dirty="0"/>
          </a:p>
          <a:p>
            <a:r>
              <a:rPr lang="en-IN" dirty="0" smtClean="0"/>
              <a:t>  0        0        1        1        1       1        0      0</a:t>
            </a:r>
          </a:p>
          <a:p>
            <a:endParaRPr lang="en-IN" dirty="0"/>
          </a:p>
          <a:p>
            <a:r>
              <a:rPr lang="en-IN" dirty="0" smtClean="0"/>
              <a:t>  0        1        0        0        0       0       1       0</a:t>
            </a:r>
          </a:p>
          <a:p>
            <a:endParaRPr lang="en-IN" dirty="0"/>
          </a:p>
          <a:p>
            <a:r>
              <a:rPr lang="en-IN" dirty="0" smtClean="0"/>
              <a:t>  </a:t>
            </a:r>
            <a:r>
              <a:rPr lang="en-IN" b="1" dirty="0" smtClean="0"/>
              <a:t>0        1        0        0        0       0       1       0</a:t>
            </a:r>
          </a:p>
          <a:p>
            <a:endParaRPr lang="en-IN" dirty="0"/>
          </a:p>
          <a:p>
            <a:r>
              <a:rPr lang="en-IN" dirty="0" smtClean="0"/>
              <a:t>  0        1        0        0        0       0       1       0</a:t>
            </a:r>
          </a:p>
          <a:p>
            <a:r>
              <a:rPr lang="en-IN" dirty="0" smtClean="0"/>
              <a:t>    </a:t>
            </a:r>
          </a:p>
          <a:p>
            <a:r>
              <a:rPr lang="en-IN" dirty="0" smtClean="0"/>
              <a:t>  0        1        </a:t>
            </a:r>
            <a:r>
              <a:rPr lang="en-IN" dirty="0"/>
              <a:t>1</a:t>
            </a:r>
            <a:r>
              <a:rPr lang="en-IN" dirty="0" smtClean="0"/>
              <a:t>        </a:t>
            </a:r>
            <a:r>
              <a:rPr lang="en-IN" dirty="0"/>
              <a:t>1</a:t>
            </a:r>
            <a:r>
              <a:rPr lang="en-IN" dirty="0" smtClean="0"/>
              <a:t>        </a:t>
            </a:r>
            <a:r>
              <a:rPr lang="en-IN" dirty="0"/>
              <a:t>1</a:t>
            </a:r>
            <a:r>
              <a:rPr lang="en-IN" dirty="0" smtClean="0"/>
              <a:t>       1       1       0</a:t>
            </a:r>
          </a:p>
          <a:p>
            <a:endParaRPr lang="en-IN" dirty="0"/>
          </a:p>
          <a:p>
            <a:r>
              <a:rPr lang="en-IN" dirty="0"/>
              <a:t> </a:t>
            </a:r>
            <a:r>
              <a:rPr lang="en-IN" dirty="0" smtClean="0"/>
              <a:t> 0        1        0        0        0       0       1       0</a:t>
            </a:r>
          </a:p>
          <a:p>
            <a:endParaRPr lang="en-IN" dirty="0"/>
          </a:p>
          <a:p>
            <a:r>
              <a:rPr lang="en-IN" dirty="0" smtClean="0"/>
              <a:t>  0        1        0        0        0       0       1       0</a:t>
            </a:r>
          </a:p>
          <a:p>
            <a:endParaRPr lang="en-IN" dirty="0"/>
          </a:p>
          <a:p>
            <a:r>
              <a:rPr lang="en-IN" dirty="0" smtClean="0"/>
              <a:t>  0        1        0        0        0       0       1       0</a:t>
            </a:r>
          </a:p>
        </p:txBody>
      </p:sp>
      <p:sp>
        <p:nvSpPr>
          <p:cNvPr id="19" name="Rectangle 18"/>
          <p:cNvSpPr/>
          <p:nvPr/>
        </p:nvSpPr>
        <p:spPr>
          <a:xfrm rot="16200000">
            <a:off x="1667814" y="3767069"/>
            <a:ext cx="4391697" cy="1236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ight Arrow 1"/>
          <p:cNvSpPr/>
          <p:nvPr/>
        </p:nvSpPr>
        <p:spPr>
          <a:xfrm>
            <a:off x="4481849" y="3606086"/>
            <a:ext cx="695458" cy="231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3026535" y="1734493"/>
            <a:ext cx="2936383" cy="369332"/>
          </a:xfrm>
          <a:prstGeom prst="rect">
            <a:avLst/>
          </a:prstGeom>
          <a:noFill/>
        </p:spPr>
        <p:txBody>
          <a:bodyPr wrap="square" rtlCol="0">
            <a:spAutoFit/>
          </a:bodyPr>
          <a:lstStyle/>
          <a:p>
            <a:r>
              <a:rPr lang="en-IN" b="1" dirty="0" smtClean="0"/>
              <a:t>At time t + 4ms</a:t>
            </a:r>
            <a:endParaRPr lang="en-IN" b="1" dirty="0"/>
          </a:p>
        </p:txBody>
      </p:sp>
      <p:sp>
        <p:nvSpPr>
          <p:cNvPr id="21" name="TextBox 20"/>
          <p:cNvSpPr txBox="1"/>
          <p:nvPr/>
        </p:nvSpPr>
        <p:spPr>
          <a:xfrm>
            <a:off x="3644722" y="3241025"/>
            <a:ext cx="592429" cy="2031325"/>
          </a:xfrm>
          <a:prstGeom prst="rect">
            <a:avLst/>
          </a:prstGeom>
          <a:noFill/>
        </p:spPr>
        <p:txBody>
          <a:bodyPr wrap="square" rtlCol="0">
            <a:spAutoFit/>
          </a:bodyPr>
          <a:lstStyle/>
          <a:p>
            <a:r>
              <a:rPr lang="en-IN" dirty="0" smtClean="0"/>
              <a:t>C</a:t>
            </a:r>
          </a:p>
          <a:p>
            <a:r>
              <a:rPr lang="en-IN" dirty="0" smtClean="0"/>
              <a:t>O</a:t>
            </a:r>
          </a:p>
          <a:p>
            <a:r>
              <a:rPr lang="en-IN" dirty="0" smtClean="0"/>
              <a:t>U</a:t>
            </a:r>
          </a:p>
          <a:p>
            <a:r>
              <a:rPr lang="en-IN" dirty="0" smtClean="0"/>
              <a:t>N</a:t>
            </a:r>
          </a:p>
          <a:p>
            <a:r>
              <a:rPr lang="en-IN" dirty="0" smtClean="0"/>
              <a:t>T</a:t>
            </a:r>
          </a:p>
          <a:p>
            <a:r>
              <a:rPr lang="en-IN" dirty="0" smtClean="0"/>
              <a:t>E</a:t>
            </a:r>
          </a:p>
          <a:p>
            <a:r>
              <a:rPr lang="en-IN" dirty="0"/>
              <a:t>R</a:t>
            </a:r>
          </a:p>
        </p:txBody>
      </p:sp>
    </p:spTree>
    <p:extLst>
      <p:ext uri="{BB962C8B-B14F-4D97-AF65-F5344CB8AC3E}">
        <p14:creationId xmlns="" xmlns:p14="http://schemas.microsoft.com/office/powerpoint/2010/main" val="726358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5589431" y="386366"/>
            <a:ext cx="3760631" cy="1236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490952" y="746975"/>
            <a:ext cx="4250028" cy="400110"/>
          </a:xfrm>
          <a:prstGeom prst="rect">
            <a:avLst/>
          </a:prstGeom>
          <a:noFill/>
        </p:spPr>
        <p:txBody>
          <a:bodyPr wrap="square" rtlCol="0">
            <a:spAutoFit/>
          </a:bodyPr>
          <a:lstStyle/>
          <a:p>
            <a:r>
              <a:rPr lang="en-IN" sz="2000" dirty="0" smtClean="0"/>
              <a:t>Shift   Register</a:t>
            </a:r>
            <a:endParaRPr lang="en-IN" sz="2000" dirty="0"/>
          </a:p>
        </p:txBody>
      </p:sp>
      <p:sp>
        <p:nvSpPr>
          <p:cNvPr id="10" name="Down Arrow 9"/>
          <p:cNvSpPr/>
          <p:nvPr/>
        </p:nvSpPr>
        <p:spPr>
          <a:xfrm>
            <a:off x="5537916" y="1622738"/>
            <a:ext cx="154546"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own Arrow 10"/>
          <p:cNvSpPr/>
          <p:nvPr/>
        </p:nvSpPr>
        <p:spPr>
          <a:xfrm>
            <a:off x="6104586" y="1622737"/>
            <a:ext cx="180304"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6593983"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own Arrow 12"/>
          <p:cNvSpPr/>
          <p:nvPr/>
        </p:nvSpPr>
        <p:spPr>
          <a:xfrm>
            <a:off x="7147775"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7675809" y="1622737"/>
            <a:ext cx="218940"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8203842" y="1622737"/>
            <a:ext cx="180305"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8667482"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9156879" y="1622736"/>
            <a:ext cx="193183"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5589431" y="1365161"/>
            <a:ext cx="3760631" cy="369332"/>
          </a:xfrm>
          <a:prstGeom prst="rect">
            <a:avLst/>
          </a:prstGeom>
          <a:noFill/>
        </p:spPr>
        <p:txBody>
          <a:bodyPr wrap="square" rtlCol="0">
            <a:spAutoFit/>
          </a:bodyPr>
          <a:lstStyle/>
          <a:p>
            <a:r>
              <a:rPr lang="en-IN" dirty="0" smtClean="0"/>
              <a:t>      </a:t>
            </a:r>
            <a:endParaRPr lang="en-IN" dirty="0"/>
          </a:p>
        </p:txBody>
      </p:sp>
      <p:sp>
        <p:nvSpPr>
          <p:cNvPr id="20" name="TextBox 19"/>
          <p:cNvSpPr txBox="1"/>
          <p:nvPr/>
        </p:nvSpPr>
        <p:spPr>
          <a:xfrm>
            <a:off x="5422006" y="2189407"/>
            <a:ext cx="4056845" cy="4524315"/>
          </a:xfrm>
          <a:prstGeom prst="rect">
            <a:avLst/>
          </a:prstGeom>
          <a:noFill/>
        </p:spPr>
        <p:txBody>
          <a:bodyPr wrap="square" rtlCol="0">
            <a:spAutoFit/>
          </a:bodyPr>
          <a:lstStyle/>
          <a:p>
            <a:endParaRPr lang="en-IN" dirty="0"/>
          </a:p>
          <a:p>
            <a:r>
              <a:rPr lang="en-IN" dirty="0" smtClean="0"/>
              <a:t>  0        0        1        1        1       1        0      0</a:t>
            </a:r>
          </a:p>
          <a:p>
            <a:endParaRPr lang="en-IN" dirty="0"/>
          </a:p>
          <a:p>
            <a:r>
              <a:rPr lang="en-IN" dirty="0" smtClean="0"/>
              <a:t>  0        1        0        0        0       0       1       0</a:t>
            </a:r>
          </a:p>
          <a:p>
            <a:endParaRPr lang="en-IN" dirty="0"/>
          </a:p>
          <a:p>
            <a:r>
              <a:rPr lang="en-IN" dirty="0" smtClean="0"/>
              <a:t>  0        1        0        0        0       0       1       0</a:t>
            </a:r>
          </a:p>
          <a:p>
            <a:endParaRPr lang="en-IN" dirty="0"/>
          </a:p>
          <a:p>
            <a:r>
              <a:rPr lang="en-IN" dirty="0" smtClean="0"/>
              <a:t>  </a:t>
            </a:r>
            <a:r>
              <a:rPr lang="en-IN" b="1" dirty="0" smtClean="0"/>
              <a:t>0        1        0        0        0       0       1       0</a:t>
            </a:r>
          </a:p>
          <a:p>
            <a:r>
              <a:rPr lang="en-IN" dirty="0" smtClean="0"/>
              <a:t>    </a:t>
            </a:r>
          </a:p>
          <a:p>
            <a:r>
              <a:rPr lang="en-IN" dirty="0" smtClean="0"/>
              <a:t>  0        1        </a:t>
            </a:r>
            <a:r>
              <a:rPr lang="en-IN" dirty="0"/>
              <a:t>1</a:t>
            </a:r>
            <a:r>
              <a:rPr lang="en-IN" dirty="0" smtClean="0"/>
              <a:t>        </a:t>
            </a:r>
            <a:r>
              <a:rPr lang="en-IN" dirty="0"/>
              <a:t>1</a:t>
            </a:r>
            <a:r>
              <a:rPr lang="en-IN" dirty="0" smtClean="0"/>
              <a:t>        </a:t>
            </a:r>
            <a:r>
              <a:rPr lang="en-IN" dirty="0"/>
              <a:t>1</a:t>
            </a:r>
            <a:r>
              <a:rPr lang="en-IN" dirty="0" smtClean="0"/>
              <a:t>       1       1       0</a:t>
            </a:r>
          </a:p>
          <a:p>
            <a:endParaRPr lang="en-IN" dirty="0"/>
          </a:p>
          <a:p>
            <a:r>
              <a:rPr lang="en-IN" dirty="0"/>
              <a:t> </a:t>
            </a:r>
            <a:r>
              <a:rPr lang="en-IN" dirty="0" smtClean="0"/>
              <a:t> 0        1        0        0        0       0       1       0</a:t>
            </a:r>
          </a:p>
          <a:p>
            <a:endParaRPr lang="en-IN" dirty="0"/>
          </a:p>
          <a:p>
            <a:r>
              <a:rPr lang="en-IN" dirty="0" smtClean="0"/>
              <a:t>  0        1        0        0        0       0       1       0</a:t>
            </a:r>
          </a:p>
          <a:p>
            <a:endParaRPr lang="en-IN" dirty="0"/>
          </a:p>
          <a:p>
            <a:r>
              <a:rPr lang="en-IN" dirty="0" smtClean="0"/>
              <a:t>  0        1        0        0        0       0       1       0</a:t>
            </a:r>
          </a:p>
        </p:txBody>
      </p:sp>
      <p:sp>
        <p:nvSpPr>
          <p:cNvPr id="19" name="Rectangle 18"/>
          <p:cNvSpPr/>
          <p:nvPr/>
        </p:nvSpPr>
        <p:spPr>
          <a:xfrm rot="16200000">
            <a:off x="1667814" y="3767069"/>
            <a:ext cx="4391697" cy="1236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ight Arrow 1"/>
          <p:cNvSpPr/>
          <p:nvPr/>
        </p:nvSpPr>
        <p:spPr>
          <a:xfrm>
            <a:off x="4481849" y="4219745"/>
            <a:ext cx="695458" cy="231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3052927" y="1720873"/>
            <a:ext cx="1639488" cy="369332"/>
          </a:xfrm>
          <a:prstGeom prst="rect">
            <a:avLst/>
          </a:prstGeom>
        </p:spPr>
        <p:txBody>
          <a:bodyPr wrap="none">
            <a:spAutoFit/>
          </a:bodyPr>
          <a:lstStyle/>
          <a:p>
            <a:r>
              <a:rPr lang="en-IN" b="1" dirty="0" smtClean="0"/>
              <a:t>At time t + 6ms</a:t>
            </a:r>
            <a:endParaRPr lang="en-IN" b="1" dirty="0"/>
          </a:p>
        </p:txBody>
      </p:sp>
      <p:sp>
        <p:nvSpPr>
          <p:cNvPr id="21" name="TextBox 20"/>
          <p:cNvSpPr txBox="1"/>
          <p:nvPr/>
        </p:nvSpPr>
        <p:spPr>
          <a:xfrm>
            <a:off x="3644721" y="3112236"/>
            <a:ext cx="592429" cy="2031325"/>
          </a:xfrm>
          <a:prstGeom prst="rect">
            <a:avLst/>
          </a:prstGeom>
          <a:noFill/>
        </p:spPr>
        <p:txBody>
          <a:bodyPr wrap="square" rtlCol="0">
            <a:spAutoFit/>
          </a:bodyPr>
          <a:lstStyle/>
          <a:p>
            <a:r>
              <a:rPr lang="en-IN" dirty="0" smtClean="0"/>
              <a:t>C</a:t>
            </a:r>
          </a:p>
          <a:p>
            <a:r>
              <a:rPr lang="en-IN" dirty="0" smtClean="0"/>
              <a:t>O</a:t>
            </a:r>
          </a:p>
          <a:p>
            <a:r>
              <a:rPr lang="en-IN" dirty="0" smtClean="0"/>
              <a:t>U</a:t>
            </a:r>
          </a:p>
          <a:p>
            <a:r>
              <a:rPr lang="en-IN" dirty="0" smtClean="0"/>
              <a:t>N</a:t>
            </a:r>
          </a:p>
          <a:p>
            <a:r>
              <a:rPr lang="en-IN" dirty="0" smtClean="0"/>
              <a:t>T</a:t>
            </a:r>
          </a:p>
          <a:p>
            <a:r>
              <a:rPr lang="en-IN" dirty="0" smtClean="0"/>
              <a:t>E</a:t>
            </a:r>
          </a:p>
          <a:p>
            <a:r>
              <a:rPr lang="en-IN" dirty="0"/>
              <a:t>R</a:t>
            </a:r>
          </a:p>
        </p:txBody>
      </p:sp>
    </p:spTree>
    <p:extLst>
      <p:ext uri="{BB962C8B-B14F-4D97-AF65-F5344CB8AC3E}">
        <p14:creationId xmlns="" xmlns:p14="http://schemas.microsoft.com/office/powerpoint/2010/main" val="1133200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5589431" y="386366"/>
            <a:ext cx="3760631" cy="1236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490952" y="746975"/>
            <a:ext cx="4250028" cy="400110"/>
          </a:xfrm>
          <a:prstGeom prst="rect">
            <a:avLst/>
          </a:prstGeom>
          <a:noFill/>
        </p:spPr>
        <p:txBody>
          <a:bodyPr wrap="square" rtlCol="0">
            <a:spAutoFit/>
          </a:bodyPr>
          <a:lstStyle/>
          <a:p>
            <a:r>
              <a:rPr lang="en-IN" sz="2000" dirty="0" smtClean="0"/>
              <a:t>Shift   Register</a:t>
            </a:r>
            <a:endParaRPr lang="en-IN" sz="2000" dirty="0"/>
          </a:p>
        </p:txBody>
      </p:sp>
      <p:sp>
        <p:nvSpPr>
          <p:cNvPr id="10" name="Down Arrow 9"/>
          <p:cNvSpPr/>
          <p:nvPr/>
        </p:nvSpPr>
        <p:spPr>
          <a:xfrm>
            <a:off x="5537916" y="1622738"/>
            <a:ext cx="154546"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own Arrow 10"/>
          <p:cNvSpPr/>
          <p:nvPr/>
        </p:nvSpPr>
        <p:spPr>
          <a:xfrm>
            <a:off x="6104586" y="1622737"/>
            <a:ext cx="180304"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6593983"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own Arrow 12"/>
          <p:cNvSpPr/>
          <p:nvPr/>
        </p:nvSpPr>
        <p:spPr>
          <a:xfrm>
            <a:off x="7147775"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7675809" y="1622737"/>
            <a:ext cx="218940"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8203842" y="1622737"/>
            <a:ext cx="180305"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8667482"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9156879" y="1622736"/>
            <a:ext cx="193183"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5589431" y="1365161"/>
            <a:ext cx="3760631" cy="369332"/>
          </a:xfrm>
          <a:prstGeom prst="rect">
            <a:avLst/>
          </a:prstGeom>
          <a:noFill/>
        </p:spPr>
        <p:txBody>
          <a:bodyPr wrap="square" rtlCol="0">
            <a:spAutoFit/>
          </a:bodyPr>
          <a:lstStyle/>
          <a:p>
            <a:r>
              <a:rPr lang="en-IN" dirty="0" smtClean="0"/>
              <a:t>      </a:t>
            </a:r>
            <a:endParaRPr lang="en-IN" dirty="0"/>
          </a:p>
        </p:txBody>
      </p:sp>
      <p:sp>
        <p:nvSpPr>
          <p:cNvPr id="20" name="TextBox 19"/>
          <p:cNvSpPr txBox="1"/>
          <p:nvPr/>
        </p:nvSpPr>
        <p:spPr>
          <a:xfrm>
            <a:off x="5422006" y="2189407"/>
            <a:ext cx="4056845" cy="4524315"/>
          </a:xfrm>
          <a:prstGeom prst="rect">
            <a:avLst/>
          </a:prstGeom>
          <a:noFill/>
        </p:spPr>
        <p:txBody>
          <a:bodyPr wrap="square" rtlCol="0">
            <a:spAutoFit/>
          </a:bodyPr>
          <a:lstStyle/>
          <a:p>
            <a:endParaRPr lang="en-IN" dirty="0"/>
          </a:p>
          <a:p>
            <a:r>
              <a:rPr lang="en-IN" dirty="0" smtClean="0"/>
              <a:t>  0        0        1        1        1       1        0      0</a:t>
            </a:r>
          </a:p>
          <a:p>
            <a:endParaRPr lang="en-IN" dirty="0"/>
          </a:p>
          <a:p>
            <a:r>
              <a:rPr lang="en-IN" dirty="0" smtClean="0"/>
              <a:t>  0        1        0        0        0       0       1       0</a:t>
            </a:r>
          </a:p>
          <a:p>
            <a:endParaRPr lang="en-IN" dirty="0"/>
          </a:p>
          <a:p>
            <a:r>
              <a:rPr lang="en-IN" dirty="0" smtClean="0"/>
              <a:t>  0        1        0        0        0       0       1       0</a:t>
            </a:r>
          </a:p>
          <a:p>
            <a:endParaRPr lang="en-IN" dirty="0"/>
          </a:p>
          <a:p>
            <a:r>
              <a:rPr lang="en-IN" dirty="0" smtClean="0"/>
              <a:t>  0        1        0        0        0       0       1       0</a:t>
            </a:r>
          </a:p>
          <a:p>
            <a:r>
              <a:rPr lang="en-IN" dirty="0" smtClean="0"/>
              <a:t>    </a:t>
            </a:r>
          </a:p>
          <a:p>
            <a:r>
              <a:rPr lang="en-IN" dirty="0" smtClean="0"/>
              <a:t>  </a:t>
            </a:r>
            <a:r>
              <a:rPr lang="en-IN" b="1" dirty="0" smtClean="0"/>
              <a:t>0        1        </a:t>
            </a:r>
            <a:r>
              <a:rPr lang="en-IN" b="1" dirty="0"/>
              <a:t>1</a:t>
            </a:r>
            <a:r>
              <a:rPr lang="en-IN" b="1" dirty="0" smtClean="0"/>
              <a:t>        </a:t>
            </a:r>
            <a:r>
              <a:rPr lang="en-IN" b="1" dirty="0"/>
              <a:t>1</a:t>
            </a:r>
            <a:r>
              <a:rPr lang="en-IN" b="1" dirty="0" smtClean="0"/>
              <a:t>        </a:t>
            </a:r>
            <a:r>
              <a:rPr lang="en-IN" b="1" dirty="0"/>
              <a:t>1</a:t>
            </a:r>
            <a:r>
              <a:rPr lang="en-IN" b="1" dirty="0" smtClean="0"/>
              <a:t>       1       1       0</a:t>
            </a:r>
          </a:p>
          <a:p>
            <a:endParaRPr lang="en-IN" dirty="0"/>
          </a:p>
          <a:p>
            <a:r>
              <a:rPr lang="en-IN" dirty="0"/>
              <a:t> </a:t>
            </a:r>
            <a:r>
              <a:rPr lang="en-IN" dirty="0" smtClean="0"/>
              <a:t> 0        1        0        0        0       0       1       0</a:t>
            </a:r>
          </a:p>
          <a:p>
            <a:endParaRPr lang="en-IN" dirty="0"/>
          </a:p>
          <a:p>
            <a:r>
              <a:rPr lang="en-IN" dirty="0" smtClean="0"/>
              <a:t>  0        1        0        0        0       0       1       0</a:t>
            </a:r>
          </a:p>
          <a:p>
            <a:endParaRPr lang="en-IN" dirty="0"/>
          </a:p>
          <a:p>
            <a:r>
              <a:rPr lang="en-IN" dirty="0" smtClean="0"/>
              <a:t>  0        1        0        0        0       0       1       0</a:t>
            </a:r>
          </a:p>
        </p:txBody>
      </p:sp>
      <p:sp>
        <p:nvSpPr>
          <p:cNvPr id="19" name="Rectangle 18"/>
          <p:cNvSpPr/>
          <p:nvPr/>
        </p:nvSpPr>
        <p:spPr>
          <a:xfrm rot="16200000">
            <a:off x="1667814" y="3767069"/>
            <a:ext cx="4391697" cy="1236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ight Arrow 1"/>
          <p:cNvSpPr/>
          <p:nvPr/>
        </p:nvSpPr>
        <p:spPr>
          <a:xfrm>
            <a:off x="4481849" y="4713667"/>
            <a:ext cx="695458" cy="231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3104442" y="1721405"/>
            <a:ext cx="1639488" cy="369332"/>
          </a:xfrm>
          <a:prstGeom prst="rect">
            <a:avLst/>
          </a:prstGeom>
        </p:spPr>
        <p:txBody>
          <a:bodyPr wrap="none">
            <a:spAutoFit/>
          </a:bodyPr>
          <a:lstStyle/>
          <a:p>
            <a:r>
              <a:rPr lang="en-IN" b="1" dirty="0" smtClean="0"/>
              <a:t>At time t + 8ms</a:t>
            </a:r>
            <a:endParaRPr lang="en-IN" dirty="0"/>
          </a:p>
        </p:txBody>
      </p:sp>
      <p:sp>
        <p:nvSpPr>
          <p:cNvPr id="21" name="TextBox 20"/>
          <p:cNvSpPr txBox="1"/>
          <p:nvPr/>
        </p:nvSpPr>
        <p:spPr>
          <a:xfrm>
            <a:off x="3644722" y="3189510"/>
            <a:ext cx="592429" cy="2031325"/>
          </a:xfrm>
          <a:prstGeom prst="rect">
            <a:avLst/>
          </a:prstGeom>
          <a:noFill/>
        </p:spPr>
        <p:txBody>
          <a:bodyPr wrap="square" rtlCol="0">
            <a:spAutoFit/>
          </a:bodyPr>
          <a:lstStyle/>
          <a:p>
            <a:r>
              <a:rPr lang="en-IN" dirty="0" smtClean="0"/>
              <a:t>C</a:t>
            </a:r>
          </a:p>
          <a:p>
            <a:r>
              <a:rPr lang="en-IN" dirty="0" smtClean="0"/>
              <a:t>O</a:t>
            </a:r>
          </a:p>
          <a:p>
            <a:r>
              <a:rPr lang="en-IN" dirty="0" smtClean="0"/>
              <a:t>U</a:t>
            </a:r>
          </a:p>
          <a:p>
            <a:r>
              <a:rPr lang="en-IN" dirty="0" smtClean="0"/>
              <a:t>N</a:t>
            </a:r>
          </a:p>
          <a:p>
            <a:r>
              <a:rPr lang="en-IN" dirty="0" smtClean="0"/>
              <a:t>T</a:t>
            </a:r>
          </a:p>
          <a:p>
            <a:r>
              <a:rPr lang="en-IN" dirty="0" smtClean="0"/>
              <a:t>E</a:t>
            </a:r>
          </a:p>
          <a:p>
            <a:r>
              <a:rPr lang="en-IN" dirty="0"/>
              <a:t>R</a:t>
            </a:r>
          </a:p>
        </p:txBody>
      </p:sp>
    </p:spTree>
    <p:extLst>
      <p:ext uri="{BB962C8B-B14F-4D97-AF65-F5344CB8AC3E}">
        <p14:creationId xmlns="" xmlns:p14="http://schemas.microsoft.com/office/powerpoint/2010/main" val="3104503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5589431" y="386366"/>
            <a:ext cx="3760631" cy="1236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490952" y="746975"/>
            <a:ext cx="4250028" cy="400110"/>
          </a:xfrm>
          <a:prstGeom prst="rect">
            <a:avLst/>
          </a:prstGeom>
          <a:noFill/>
        </p:spPr>
        <p:txBody>
          <a:bodyPr wrap="square" rtlCol="0">
            <a:spAutoFit/>
          </a:bodyPr>
          <a:lstStyle/>
          <a:p>
            <a:r>
              <a:rPr lang="en-IN" sz="2000" dirty="0" smtClean="0"/>
              <a:t>Shift   Register</a:t>
            </a:r>
            <a:endParaRPr lang="en-IN" sz="2000" dirty="0"/>
          </a:p>
        </p:txBody>
      </p:sp>
      <p:sp>
        <p:nvSpPr>
          <p:cNvPr id="10" name="Down Arrow 9"/>
          <p:cNvSpPr/>
          <p:nvPr/>
        </p:nvSpPr>
        <p:spPr>
          <a:xfrm>
            <a:off x="5537916" y="1622738"/>
            <a:ext cx="154546"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own Arrow 10"/>
          <p:cNvSpPr/>
          <p:nvPr/>
        </p:nvSpPr>
        <p:spPr>
          <a:xfrm>
            <a:off x="6104586" y="1622737"/>
            <a:ext cx="180304"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6593983"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own Arrow 12"/>
          <p:cNvSpPr/>
          <p:nvPr/>
        </p:nvSpPr>
        <p:spPr>
          <a:xfrm>
            <a:off x="7147775"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7675809" y="1622737"/>
            <a:ext cx="218940"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8203842" y="1622737"/>
            <a:ext cx="180305"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8667482"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9156879" y="1622736"/>
            <a:ext cx="193183"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5589431" y="1365161"/>
            <a:ext cx="3760631" cy="369332"/>
          </a:xfrm>
          <a:prstGeom prst="rect">
            <a:avLst/>
          </a:prstGeom>
          <a:noFill/>
        </p:spPr>
        <p:txBody>
          <a:bodyPr wrap="square" rtlCol="0">
            <a:spAutoFit/>
          </a:bodyPr>
          <a:lstStyle/>
          <a:p>
            <a:r>
              <a:rPr lang="en-IN" dirty="0" smtClean="0"/>
              <a:t>      </a:t>
            </a:r>
            <a:endParaRPr lang="en-IN" dirty="0"/>
          </a:p>
        </p:txBody>
      </p:sp>
      <p:sp>
        <p:nvSpPr>
          <p:cNvPr id="20" name="TextBox 19"/>
          <p:cNvSpPr txBox="1"/>
          <p:nvPr/>
        </p:nvSpPr>
        <p:spPr>
          <a:xfrm>
            <a:off x="5422006" y="2189407"/>
            <a:ext cx="4056845" cy="4524315"/>
          </a:xfrm>
          <a:prstGeom prst="rect">
            <a:avLst/>
          </a:prstGeom>
          <a:noFill/>
        </p:spPr>
        <p:txBody>
          <a:bodyPr wrap="square" rtlCol="0">
            <a:spAutoFit/>
          </a:bodyPr>
          <a:lstStyle/>
          <a:p>
            <a:endParaRPr lang="en-IN" dirty="0"/>
          </a:p>
          <a:p>
            <a:r>
              <a:rPr lang="en-IN" dirty="0" smtClean="0"/>
              <a:t>  0        0        1        1        1       1        0      0</a:t>
            </a:r>
          </a:p>
          <a:p>
            <a:endParaRPr lang="en-IN" dirty="0"/>
          </a:p>
          <a:p>
            <a:r>
              <a:rPr lang="en-IN" dirty="0" smtClean="0"/>
              <a:t>  0        1        0        0        0       0       1       0</a:t>
            </a:r>
          </a:p>
          <a:p>
            <a:endParaRPr lang="en-IN" dirty="0"/>
          </a:p>
          <a:p>
            <a:r>
              <a:rPr lang="en-IN" dirty="0" smtClean="0"/>
              <a:t>  0        1        0        0        0       0       1       0</a:t>
            </a:r>
          </a:p>
          <a:p>
            <a:endParaRPr lang="en-IN" dirty="0"/>
          </a:p>
          <a:p>
            <a:r>
              <a:rPr lang="en-IN" dirty="0" smtClean="0"/>
              <a:t>  0        1        0        0        0       0       1       0</a:t>
            </a:r>
          </a:p>
          <a:p>
            <a:r>
              <a:rPr lang="en-IN" dirty="0" smtClean="0"/>
              <a:t>    </a:t>
            </a:r>
          </a:p>
          <a:p>
            <a:r>
              <a:rPr lang="en-IN" dirty="0" smtClean="0"/>
              <a:t>  0        </a:t>
            </a:r>
            <a:r>
              <a:rPr lang="en-IN" dirty="0"/>
              <a:t>0</a:t>
            </a:r>
            <a:r>
              <a:rPr lang="en-IN" dirty="0" smtClean="0"/>
              <a:t>        1       </a:t>
            </a:r>
            <a:r>
              <a:rPr lang="en-IN" dirty="0"/>
              <a:t>1</a:t>
            </a:r>
            <a:r>
              <a:rPr lang="en-IN" dirty="0" smtClean="0"/>
              <a:t>        </a:t>
            </a:r>
            <a:r>
              <a:rPr lang="en-IN" dirty="0"/>
              <a:t>1</a:t>
            </a:r>
            <a:r>
              <a:rPr lang="en-IN" dirty="0" smtClean="0"/>
              <a:t>       </a:t>
            </a:r>
            <a:r>
              <a:rPr lang="en-IN" dirty="0"/>
              <a:t>1</a:t>
            </a:r>
            <a:r>
              <a:rPr lang="en-IN" dirty="0" smtClean="0"/>
              <a:t>        1       0</a:t>
            </a:r>
          </a:p>
          <a:p>
            <a:endParaRPr lang="en-IN" dirty="0"/>
          </a:p>
          <a:p>
            <a:r>
              <a:rPr lang="en-IN" dirty="0"/>
              <a:t> </a:t>
            </a:r>
            <a:r>
              <a:rPr lang="en-IN" dirty="0" smtClean="0"/>
              <a:t> </a:t>
            </a:r>
            <a:r>
              <a:rPr lang="en-IN" b="1" dirty="0" smtClean="0"/>
              <a:t>0        1        0        0        0       0       1       0</a:t>
            </a:r>
          </a:p>
          <a:p>
            <a:endParaRPr lang="en-IN" dirty="0"/>
          </a:p>
          <a:p>
            <a:r>
              <a:rPr lang="en-IN" dirty="0" smtClean="0"/>
              <a:t>  0        1        0        0        0       0       1       0</a:t>
            </a:r>
          </a:p>
          <a:p>
            <a:endParaRPr lang="en-IN" dirty="0"/>
          </a:p>
          <a:p>
            <a:r>
              <a:rPr lang="en-IN" dirty="0" smtClean="0"/>
              <a:t>  0        1        0        0        0       0       1       0</a:t>
            </a:r>
          </a:p>
        </p:txBody>
      </p:sp>
      <p:sp>
        <p:nvSpPr>
          <p:cNvPr id="19" name="Rectangle 18"/>
          <p:cNvSpPr/>
          <p:nvPr/>
        </p:nvSpPr>
        <p:spPr>
          <a:xfrm rot="16200000">
            <a:off x="1667814" y="3767069"/>
            <a:ext cx="4391697" cy="1236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ight Arrow 1"/>
          <p:cNvSpPr/>
          <p:nvPr/>
        </p:nvSpPr>
        <p:spPr>
          <a:xfrm>
            <a:off x="4481849" y="5267461"/>
            <a:ext cx="695458" cy="231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2968581" y="1708320"/>
            <a:ext cx="2936383" cy="369332"/>
          </a:xfrm>
          <a:prstGeom prst="rect">
            <a:avLst/>
          </a:prstGeom>
          <a:noFill/>
        </p:spPr>
        <p:txBody>
          <a:bodyPr wrap="square" rtlCol="0">
            <a:spAutoFit/>
          </a:bodyPr>
          <a:lstStyle/>
          <a:p>
            <a:r>
              <a:rPr lang="en-IN" b="1" dirty="0" smtClean="0"/>
              <a:t>At time t + 10ms</a:t>
            </a:r>
            <a:endParaRPr lang="en-IN" dirty="0"/>
          </a:p>
        </p:txBody>
      </p:sp>
      <p:sp>
        <p:nvSpPr>
          <p:cNvPr id="21" name="TextBox 20"/>
          <p:cNvSpPr txBox="1"/>
          <p:nvPr/>
        </p:nvSpPr>
        <p:spPr>
          <a:xfrm>
            <a:off x="3693016" y="3137995"/>
            <a:ext cx="592429" cy="2031325"/>
          </a:xfrm>
          <a:prstGeom prst="rect">
            <a:avLst/>
          </a:prstGeom>
          <a:noFill/>
        </p:spPr>
        <p:txBody>
          <a:bodyPr wrap="square" rtlCol="0">
            <a:spAutoFit/>
          </a:bodyPr>
          <a:lstStyle/>
          <a:p>
            <a:r>
              <a:rPr lang="en-IN" dirty="0" smtClean="0"/>
              <a:t>C</a:t>
            </a:r>
          </a:p>
          <a:p>
            <a:r>
              <a:rPr lang="en-IN" dirty="0" smtClean="0"/>
              <a:t>O</a:t>
            </a:r>
          </a:p>
          <a:p>
            <a:r>
              <a:rPr lang="en-IN" dirty="0" smtClean="0"/>
              <a:t>U</a:t>
            </a:r>
          </a:p>
          <a:p>
            <a:r>
              <a:rPr lang="en-IN" dirty="0" smtClean="0"/>
              <a:t>N</a:t>
            </a:r>
          </a:p>
          <a:p>
            <a:r>
              <a:rPr lang="en-IN" dirty="0" smtClean="0"/>
              <a:t>T</a:t>
            </a:r>
          </a:p>
          <a:p>
            <a:r>
              <a:rPr lang="en-IN" dirty="0" smtClean="0"/>
              <a:t>E</a:t>
            </a:r>
          </a:p>
          <a:p>
            <a:r>
              <a:rPr lang="en-IN" dirty="0"/>
              <a:t>R</a:t>
            </a:r>
          </a:p>
        </p:txBody>
      </p:sp>
    </p:spTree>
    <p:extLst>
      <p:ext uri="{BB962C8B-B14F-4D97-AF65-F5344CB8AC3E}">
        <p14:creationId xmlns="" xmlns:p14="http://schemas.microsoft.com/office/powerpoint/2010/main" val="1364784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5589431" y="386366"/>
            <a:ext cx="3760631" cy="1236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490952" y="746975"/>
            <a:ext cx="4250028" cy="400110"/>
          </a:xfrm>
          <a:prstGeom prst="rect">
            <a:avLst/>
          </a:prstGeom>
          <a:noFill/>
        </p:spPr>
        <p:txBody>
          <a:bodyPr wrap="square" rtlCol="0">
            <a:spAutoFit/>
          </a:bodyPr>
          <a:lstStyle/>
          <a:p>
            <a:r>
              <a:rPr lang="en-IN" sz="2000" dirty="0" smtClean="0"/>
              <a:t>Shift   Register</a:t>
            </a:r>
            <a:endParaRPr lang="en-IN" sz="2000" dirty="0"/>
          </a:p>
        </p:txBody>
      </p:sp>
      <p:sp>
        <p:nvSpPr>
          <p:cNvPr id="10" name="Down Arrow 9"/>
          <p:cNvSpPr/>
          <p:nvPr/>
        </p:nvSpPr>
        <p:spPr>
          <a:xfrm>
            <a:off x="5537916" y="1622738"/>
            <a:ext cx="154546"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own Arrow 10"/>
          <p:cNvSpPr/>
          <p:nvPr/>
        </p:nvSpPr>
        <p:spPr>
          <a:xfrm>
            <a:off x="6104586" y="1622737"/>
            <a:ext cx="180304"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6593983"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own Arrow 12"/>
          <p:cNvSpPr/>
          <p:nvPr/>
        </p:nvSpPr>
        <p:spPr>
          <a:xfrm>
            <a:off x="7147775"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7675809" y="1622737"/>
            <a:ext cx="218940"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8203842" y="1622737"/>
            <a:ext cx="180305"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8667482"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9156879" y="1622736"/>
            <a:ext cx="193183"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5589431" y="1365161"/>
            <a:ext cx="3760631" cy="369332"/>
          </a:xfrm>
          <a:prstGeom prst="rect">
            <a:avLst/>
          </a:prstGeom>
          <a:noFill/>
        </p:spPr>
        <p:txBody>
          <a:bodyPr wrap="square" rtlCol="0">
            <a:spAutoFit/>
          </a:bodyPr>
          <a:lstStyle/>
          <a:p>
            <a:r>
              <a:rPr lang="en-IN" dirty="0" smtClean="0"/>
              <a:t>      </a:t>
            </a:r>
            <a:endParaRPr lang="en-IN" dirty="0"/>
          </a:p>
        </p:txBody>
      </p:sp>
      <p:sp>
        <p:nvSpPr>
          <p:cNvPr id="20" name="TextBox 19"/>
          <p:cNvSpPr txBox="1"/>
          <p:nvPr/>
        </p:nvSpPr>
        <p:spPr>
          <a:xfrm>
            <a:off x="5422006" y="2189407"/>
            <a:ext cx="4056845" cy="4524315"/>
          </a:xfrm>
          <a:prstGeom prst="rect">
            <a:avLst/>
          </a:prstGeom>
          <a:noFill/>
        </p:spPr>
        <p:txBody>
          <a:bodyPr wrap="square" rtlCol="0">
            <a:spAutoFit/>
          </a:bodyPr>
          <a:lstStyle/>
          <a:p>
            <a:endParaRPr lang="en-IN" dirty="0"/>
          </a:p>
          <a:p>
            <a:r>
              <a:rPr lang="en-IN" dirty="0" smtClean="0"/>
              <a:t>  0        0        1        1        1       1        0      0</a:t>
            </a:r>
          </a:p>
          <a:p>
            <a:endParaRPr lang="en-IN" dirty="0"/>
          </a:p>
          <a:p>
            <a:r>
              <a:rPr lang="en-IN" dirty="0" smtClean="0"/>
              <a:t>  0        1        0        0        0       0       1       0</a:t>
            </a:r>
          </a:p>
          <a:p>
            <a:endParaRPr lang="en-IN" dirty="0"/>
          </a:p>
          <a:p>
            <a:r>
              <a:rPr lang="en-IN" dirty="0" smtClean="0"/>
              <a:t>  0        1        0        0        0       0       1       0</a:t>
            </a:r>
          </a:p>
          <a:p>
            <a:endParaRPr lang="en-IN" dirty="0"/>
          </a:p>
          <a:p>
            <a:r>
              <a:rPr lang="en-IN" dirty="0" smtClean="0"/>
              <a:t>  0        1        0        0        0       0       1       0</a:t>
            </a:r>
          </a:p>
          <a:p>
            <a:r>
              <a:rPr lang="en-IN" dirty="0" smtClean="0"/>
              <a:t>    </a:t>
            </a:r>
          </a:p>
          <a:p>
            <a:r>
              <a:rPr lang="en-IN" dirty="0" smtClean="0"/>
              <a:t>  0        1        </a:t>
            </a:r>
            <a:r>
              <a:rPr lang="en-IN" dirty="0"/>
              <a:t>1</a:t>
            </a:r>
            <a:r>
              <a:rPr lang="en-IN" dirty="0" smtClean="0"/>
              <a:t>        </a:t>
            </a:r>
            <a:r>
              <a:rPr lang="en-IN" dirty="0"/>
              <a:t>1</a:t>
            </a:r>
            <a:r>
              <a:rPr lang="en-IN" dirty="0" smtClean="0"/>
              <a:t>        </a:t>
            </a:r>
            <a:r>
              <a:rPr lang="en-IN" dirty="0"/>
              <a:t>1</a:t>
            </a:r>
            <a:r>
              <a:rPr lang="en-IN" dirty="0" smtClean="0"/>
              <a:t>       1       1       0</a:t>
            </a:r>
          </a:p>
          <a:p>
            <a:endParaRPr lang="en-IN" dirty="0"/>
          </a:p>
          <a:p>
            <a:r>
              <a:rPr lang="en-IN" dirty="0"/>
              <a:t> </a:t>
            </a:r>
            <a:r>
              <a:rPr lang="en-IN" dirty="0" smtClean="0"/>
              <a:t> 0        1        0        0        0       0       1       0</a:t>
            </a:r>
          </a:p>
          <a:p>
            <a:endParaRPr lang="en-IN" dirty="0"/>
          </a:p>
          <a:p>
            <a:r>
              <a:rPr lang="en-IN" dirty="0" smtClean="0"/>
              <a:t>  </a:t>
            </a:r>
            <a:r>
              <a:rPr lang="en-IN" b="1" dirty="0" smtClean="0"/>
              <a:t>0        1        0        0        0       0       1       0</a:t>
            </a:r>
          </a:p>
          <a:p>
            <a:endParaRPr lang="en-IN" dirty="0"/>
          </a:p>
          <a:p>
            <a:r>
              <a:rPr lang="en-IN" dirty="0" smtClean="0"/>
              <a:t>  0        1        0        0        0       0       1       0</a:t>
            </a:r>
          </a:p>
        </p:txBody>
      </p:sp>
      <p:sp>
        <p:nvSpPr>
          <p:cNvPr id="19" name="Rectangle 18"/>
          <p:cNvSpPr/>
          <p:nvPr/>
        </p:nvSpPr>
        <p:spPr>
          <a:xfrm rot="16200000">
            <a:off x="1667814" y="3767069"/>
            <a:ext cx="4391697" cy="1236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ight Arrow 1"/>
          <p:cNvSpPr/>
          <p:nvPr/>
        </p:nvSpPr>
        <p:spPr>
          <a:xfrm>
            <a:off x="4481849" y="5821252"/>
            <a:ext cx="695458" cy="231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2994338" y="1721405"/>
            <a:ext cx="2936383" cy="369332"/>
          </a:xfrm>
          <a:prstGeom prst="rect">
            <a:avLst/>
          </a:prstGeom>
          <a:noFill/>
        </p:spPr>
        <p:txBody>
          <a:bodyPr wrap="square" rtlCol="0">
            <a:spAutoFit/>
          </a:bodyPr>
          <a:lstStyle/>
          <a:p>
            <a:r>
              <a:rPr lang="en-IN" b="1" dirty="0" smtClean="0"/>
              <a:t>At time t + 12ms</a:t>
            </a:r>
            <a:endParaRPr lang="en-IN" dirty="0"/>
          </a:p>
        </p:txBody>
      </p:sp>
      <p:sp>
        <p:nvSpPr>
          <p:cNvPr id="21" name="TextBox 20"/>
          <p:cNvSpPr txBox="1"/>
          <p:nvPr/>
        </p:nvSpPr>
        <p:spPr>
          <a:xfrm>
            <a:off x="3718774" y="3189510"/>
            <a:ext cx="592429" cy="2031325"/>
          </a:xfrm>
          <a:prstGeom prst="rect">
            <a:avLst/>
          </a:prstGeom>
          <a:noFill/>
        </p:spPr>
        <p:txBody>
          <a:bodyPr wrap="square" rtlCol="0">
            <a:spAutoFit/>
          </a:bodyPr>
          <a:lstStyle/>
          <a:p>
            <a:r>
              <a:rPr lang="en-IN" dirty="0" smtClean="0"/>
              <a:t>C</a:t>
            </a:r>
          </a:p>
          <a:p>
            <a:r>
              <a:rPr lang="en-IN" dirty="0" smtClean="0"/>
              <a:t>O</a:t>
            </a:r>
          </a:p>
          <a:p>
            <a:r>
              <a:rPr lang="en-IN" dirty="0" smtClean="0"/>
              <a:t>U</a:t>
            </a:r>
          </a:p>
          <a:p>
            <a:r>
              <a:rPr lang="en-IN" dirty="0" smtClean="0"/>
              <a:t>N</a:t>
            </a:r>
          </a:p>
          <a:p>
            <a:r>
              <a:rPr lang="en-IN" dirty="0" smtClean="0"/>
              <a:t>T</a:t>
            </a:r>
          </a:p>
          <a:p>
            <a:r>
              <a:rPr lang="en-IN" dirty="0" smtClean="0"/>
              <a:t>E</a:t>
            </a:r>
          </a:p>
          <a:p>
            <a:r>
              <a:rPr lang="en-IN" dirty="0"/>
              <a:t>R</a:t>
            </a:r>
          </a:p>
        </p:txBody>
      </p:sp>
    </p:spTree>
    <p:extLst>
      <p:ext uri="{BB962C8B-B14F-4D97-AF65-F5344CB8AC3E}">
        <p14:creationId xmlns="" xmlns:p14="http://schemas.microsoft.com/office/powerpoint/2010/main" val="13801605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5589431" y="386366"/>
            <a:ext cx="3760631" cy="1236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490952" y="746975"/>
            <a:ext cx="4250028" cy="400110"/>
          </a:xfrm>
          <a:prstGeom prst="rect">
            <a:avLst/>
          </a:prstGeom>
          <a:noFill/>
        </p:spPr>
        <p:txBody>
          <a:bodyPr wrap="square" rtlCol="0">
            <a:spAutoFit/>
          </a:bodyPr>
          <a:lstStyle/>
          <a:p>
            <a:r>
              <a:rPr lang="en-IN" sz="2000" dirty="0" smtClean="0"/>
              <a:t>Shift   Register</a:t>
            </a:r>
            <a:endParaRPr lang="en-IN" sz="2000" dirty="0"/>
          </a:p>
        </p:txBody>
      </p:sp>
      <p:sp>
        <p:nvSpPr>
          <p:cNvPr id="10" name="Down Arrow 9"/>
          <p:cNvSpPr/>
          <p:nvPr/>
        </p:nvSpPr>
        <p:spPr>
          <a:xfrm>
            <a:off x="5537916" y="1622738"/>
            <a:ext cx="154546"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own Arrow 10"/>
          <p:cNvSpPr/>
          <p:nvPr/>
        </p:nvSpPr>
        <p:spPr>
          <a:xfrm>
            <a:off x="6104586" y="1622737"/>
            <a:ext cx="180304"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6593983"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own Arrow 12"/>
          <p:cNvSpPr/>
          <p:nvPr/>
        </p:nvSpPr>
        <p:spPr>
          <a:xfrm>
            <a:off x="7147775"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7675809" y="1622737"/>
            <a:ext cx="218940"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8203842" y="1622737"/>
            <a:ext cx="180305"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8667482"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9156879" y="1622736"/>
            <a:ext cx="193183"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5589431" y="1365161"/>
            <a:ext cx="3760631" cy="369332"/>
          </a:xfrm>
          <a:prstGeom prst="rect">
            <a:avLst/>
          </a:prstGeom>
          <a:noFill/>
        </p:spPr>
        <p:txBody>
          <a:bodyPr wrap="square" rtlCol="0">
            <a:spAutoFit/>
          </a:bodyPr>
          <a:lstStyle/>
          <a:p>
            <a:r>
              <a:rPr lang="en-IN" dirty="0" smtClean="0"/>
              <a:t>      </a:t>
            </a:r>
            <a:endParaRPr lang="en-IN" dirty="0"/>
          </a:p>
        </p:txBody>
      </p:sp>
      <p:sp>
        <p:nvSpPr>
          <p:cNvPr id="20" name="TextBox 19"/>
          <p:cNvSpPr txBox="1"/>
          <p:nvPr/>
        </p:nvSpPr>
        <p:spPr>
          <a:xfrm>
            <a:off x="5422006" y="2189407"/>
            <a:ext cx="4056845" cy="4524315"/>
          </a:xfrm>
          <a:prstGeom prst="rect">
            <a:avLst/>
          </a:prstGeom>
          <a:noFill/>
        </p:spPr>
        <p:txBody>
          <a:bodyPr wrap="square" rtlCol="0">
            <a:spAutoFit/>
          </a:bodyPr>
          <a:lstStyle/>
          <a:p>
            <a:endParaRPr lang="en-IN" dirty="0"/>
          </a:p>
          <a:p>
            <a:r>
              <a:rPr lang="en-IN" dirty="0" smtClean="0"/>
              <a:t>  0        0        1        1        1       1        0      0</a:t>
            </a:r>
          </a:p>
          <a:p>
            <a:endParaRPr lang="en-IN" dirty="0"/>
          </a:p>
          <a:p>
            <a:r>
              <a:rPr lang="en-IN" dirty="0" smtClean="0"/>
              <a:t>  0        1        0        0        0       0       1       0</a:t>
            </a:r>
          </a:p>
          <a:p>
            <a:endParaRPr lang="en-IN" dirty="0"/>
          </a:p>
          <a:p>
            <a:r>
              <a:rPr lang="en-IN" dirty="0" smtClean="0"/>
              <a:t>  0        1        0        0        0       0       1       0</a:t>
            </a:r>
          </a:p>
          <a:p>
            <a:endParaRPr lang="en-IN" dirty="0"/>
          </a:p>
          <a:p>
            <a:r>
              <a:rPr lang="en-IN" dirty="0" smtClean="0"/>
              <a:t>  0        1        0        0        0       0       1       0</a:t>
            </a:r>
          </a:p>
          <a:p>
            <a:r>
              <a:rPr lang="en-IN" dirty="0" smtClean="0"/>
              <a:t>    </a:t>
            </a:r>
          </a:p>
          <a:p>
            <a:r>
              <a:rPr lang="en-IN" dirty="0" smtClean="0"/>
              <a:t>  0        </a:t>
            </a:r>
            <a:r>
              <a:rPr lang="en-IN" dirty="0"/>
              <a:t>0</a:t>
            </a:r>
            <a:r>
              <a:rPr lang="en-IN" dirty="0" smtClean="0"/>
              <a:t>        1       </a:t>
            </a:r>
            <a:r>
              <a:rPr lang="en-IN" dirty="0"/>
              <a:t>1</a:t>
            </a:r>
            <a:r>
              <a:rPr lang="en-IN" dirty="0" smtClean="0"/>
              <a:t>        1       1        0       0</a:t>
            </a:r>
          </a:p>
          <a:p>
            <a:endParaRPr lang="en-IN" dirty="0"/>
          </a:p>
          <a:p>
            <a:r>
              <a:rPr lang="en-IN" dirty="0"/>
              <a:t> </a:t>
            </a:r>
            <a:r>
              <a:rPr lang="en-IN" dirty="0" smtClean="0"/>
              <a:t> 0        1        0        0        0       0       1       0</a:t>
            </a:r>
          </a:p>
          <a:p>
            <a:endParaRPr lang="en-IN" dirty="0"/>
          </a:p>
          <a:p>
            <a:r>
              <a:rPr lang="en-IN" dirty="0" smtClean="0"/>
              <a:t>  0        1        0        0        0       0       1       0</a:t>
            </a:r>
          </a:p>
          <a:p>
            <a:endParaRPr lang="en-IN" dirty="0"/>
          </a:p>
          <a:p>
            <a:r>
              <a:rPr lang="en-IN" b="1" dirty="0" smtClean="0"/>
              <a:t>  0        1        0        0        0       0       1       0</a:t>
            </a:r>
          </a:p>
        </p:txBody>
      </p:sp>
      <p:sp>
        <p:nvSpPr>
          <p:cNvPr id="19" name="Rectangle 18"/>
          <p:cNvSpPr/>
          <p:nvPr/>
        </p:nvSpPr>
        <p:spPr>
          <a:xfrm rot="16200000">
            <a:off x="1667814" y="3767069"/>
            <a:ext cx="4391697" cy="1236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ight Arrow 1"/>
          <p:cNvSpPr/>
          <p:nvPr/>
        </p:nvSpPr>
        <p:spPr>
          <a:xfrm>
            <a:off x="4481849" y="6349285"/>
            <a:ext cx="695458" cy="231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3057703" y="1735358"/>
            <a:ext cx="1756506" cy="369332"/>
          </a:xfrm>
          <a:prstGeom prst="rect">
            <a:avLst/>
          </a:prstGeom>
        </p:spPr>
        <p:txBody>
          <a:bodyPr wrap="none">
            <a:spAutoFit/>
          </a:bodyPr>
          <a:lstStyle/>
          <a:p>
            <a:r>
              <a:rPr lang="en-IN" b="1" dirty="0" smtClean="0"/>
              <a:t>At time t + 14ms</a:t>
            </a:r>
            <a:endParaRPr lang="en-IN" dirty="0"/>
          </a:p>
        </p:txBody>
      </p:sp>
      <p:sp>
        <p:nvSpPr>
          <p:cNvPr id="21" name="TextBox 20"/>
          <p:cNvSpPr txBox="1"/>
          <p:nvPr/>
        </p:nvSpPr>
        <p:spPr>
          <a:xfrm>
            <a:off x="3639741" y="3211325"/>
            <a:ext cx="592429" cy="2031325"/>
          </a:xfrm>
          <a:prstGeom prst="rect">
            <a:avLst/>
          </a:prstGeom>
          <a:noFill/>
        </p:spPr>
        <p:txBody>
          <a:bodyPr wrap="square" rtlCol="0">
            <a:spAutoFit/>
          </a:bodyPr>
          <a:lstStyle/>
          <a:p>
            <a:r>
              <a:rPr lang="en-IN" dirty="0" smtClean="0"/>
              <a:t>C</a:t>
            </a:r>
          </a:p>
          <a:p>
            <a:r>
              <a:rPr lang="en-IN" dirty="0" smtClean="0"/>
              <a:t>O</a:t>
            </a:r>
          </a:p>
          <a:p>
            <a:r>
              <a:rPr lang="en-IN" dirty="0" smtClean="0"/>
              <a:t>U</a:t>
            </a:r>
          </a:p>
          <a:p>
            <a:r>
              <a:rPr lang="en-IN" dirty="0" smtClean="0"/>
              <a:t>N</a:t>
            </a:r>
          </a:p>
          <a:p>
            <a:r>
              <a:rPr lang="en-IN" dirty="0" smtClean="0"/>
              <a:t>T</a:t>
            </a:r>
          </a:p>
          <a:p>
            <a:r>
              <a:rPr lang="en-IN" dirty="0" smtClean="0"/>
              <a:t>E</a:t>
            </a:r>
          </a:p>
          <a:p>
            <a:r>
              <a:rPr lang="en-IN" dirty="0"/>
              <a:t>R</a:t>
            </a:r>
          </a:p>
        </p:txBody>
      </p:sp>
    </p:spTree>
    <p:extLst>
      <p:ext uri="{BB962C8B-B14F-4D97-AF65-F5344CB8AC3E}">
        <p14:creationId xmlns="" xmlns:p14="http://schemas.microsoft.com/office/powerpoint/2010/main" val="36991219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5589431" y="386366"/>
            <a:ext cx="3760631" cy="1236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490952" y="746975"/>
            <a:ext cx="4250028" cy="400110"/>
          </a:xfrm>
          <a:prstGeom prst="rect">
            <a:avLst/>
          </a:prstGeom>
          <a:noFill/>
        </p:spPr>
        <p:txBody>
          <a:bodyPr wrap="square" rtlCol="0">
            <a:spAutoFit/>
          </a:bodyPr>
          <a:lstStyle/>
          <a:p>
            <a:r>
              <a:rPr lang="en-IN" sz="2000" dirty="0" smtClean="0"/>
              <a:t>Shift   Register</a:t>
            </a:r>
            <a:endParaRPr lang="en-IN" sz="2000" dirty="0"/>
          </a:p>
        </p:txBody>
      </p:sp>
      <p:sp>
        <p:nvSpPr>
          <p:cNvPr id="10" name="Down Arrow 9"/>
          <p:cNvSpPr/>
          <p:nvPr/>
        </p:nvSpPr>
        <p:spPr>
          <a:xfrm>
            <a:off x="5537916" y="1622738"/>
            <a:ext cx="154546"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own Arrow 10"/>
          <p:cNvSpPr/>
          <p:nvPr/>
        </p:nvSpPr>
        <p:spPr>
          <a:xfrm>
            <a:off x="6104586" y="1622737"/>
            <a:ext cx="180304"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6593983"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own Arrow 12"/>
          <p:cNvSpPr/>
          <p:nvPr/>
        </p:nvSpPr>
        <p:spPr>
          <a:xfrm>
            <a:off x="7147775"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7675809" y="1622737"/>
            <a:ext cx="218940"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8203842" y="1622737"/>
            <a:ext cx="180305"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8667482" y="1622737"/>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9156879" y="1622736"/>
            <a:ext cx="193183"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5589431" y="1365161"/>
            <a:ext cx="3760631" cy="369332"/>
          </a:xfrm>
          <a:prstGeom prst="rect">
            <a:avLst/>
          </a:prstGeom>
          <a:noFill/>
        </p:spPr>
        <p:txBody>
          <a:bodyPr wrap="square" rtlCol="0">
            <a:spAutoFit/>
          </a:bodyPr>
          <a:lstStyle/>
          <a:p>
            <a:r>
              <a:rPr lang="en-IN" dirty="0" smtClean="0"/>
              <a:t>      </a:t>
            </a:r>
            <a:endParaRPr lang="en-IN" dirty="0"/>
          </a:p>
        </p:txBody>
      </p:sp>
      <p:sp>
        <p:nvSpPr>
          <p:cNvPr id="20" name="TextBox 19"/>
          <p:cNvSpPr txBox="1"/>
          <p:nvPr/>
        </p:nvSpPr>
        <p:spPr>
          <a:xfrm>
            <a:off x="5422006" y="2189407"/>
            <a:ext cx="4056845" cy="4524315"/>
          </a:xfrm>
          <a:prstGeom prst="rect">
            <a:avLst/>
          </a:prstGeom>
          <a:noFill/>
        </p:spPr>
        <p:txBody>
          <a:bodyPr wrap="square" rtlCol="0">
            <a:spAutoFit/>
          </a:bodyPr>
          <a:lstStyle/>
          <a:p>
            <a:endParaRPr lang="en-IN" dirty="0"/>
          </a:p>
          <a:p>
            <a:r>
              <a:rPr lang="en-IN" b="1" dirty="0" smtClean="0"/>
              <a:t>  0        0        1        1        1       1        0      0</a:t>
            </a:r>
          </a:p>
          <a:p>
            <a:endParaRPr lang="en-IN" b="1" dirty="0"/>
          </a:p>
          <a:p>
            <a:r>
              <a:rPr lang="en-IN" b="1" dirty="0" smtClean="0"/>
              <a:t>  0        1        0        0        0       0       1       0</a:t>
            </a:r>
          </a:p>
          <a:p>
            <a:endParaRPr lang="en-IN" b="1" dirty="0"/>
          </a:p>
          <a:p>
            <a:r>
              <a:rPr lang="en-IN" b="1" dirty="0" smtClean="0"/>
              <a:t>  0        1        0        0        0       0       1       0</a:t>
            </a:r>
          </a:p>
          <a:p>
            <a:endParaRPr lang="en-IN" b="1" dirty="0"/>
          </a:p>
          <a:p>
            <a:r>
              <a:rPr lang="en-IN" b="1" dirty="0" smtClean="0"/>
              <a:t>  0        1        0        0        0       0       1       0</a:t>
            </a:r>
          </a:p>
          <a:p>
            <a:r>
              <a:rPr lang="en-IN" b="1" dirty="0" smtClean="0"/>
              <a:t>    </a:t>
            </a:r>
          </a:p>
          <a:p>
            <a:r>
              <a:rPr lang="en-IN" b="1" dirty="0" smtClean="0"/>
              <a:t>  0        1        1        1        1       1       1       0</a:t>
            </a:r>
          </a:p>
          <a:p>
            <a:endParaRPr lang="en-IN" b="1" dirty="0"/>
          </a:p>
          <a:p>
            <a:r>
              <a:rPr lang="en-IN" b="1" dirty="0"/>
              <a:t> </a:t>
            </a:r>
            <a:r>
              <a:rPr lang="en-IN" b="1" dirty="0" smtClean="0"/>
              <a:t> 0        1        0        0        0       0       1       0</a:t>
            </a:r>
          </a:p>
          <a:p>
            <a:endParaRPr lang="en-IN" b="1" dirty="0"/>
          </a:p>
          <a:p>
            <a:r>
              <a:rPr lang="en-IN" b="1" dirty="0" smtClean="0"/>
              <a:t>  0        1        0        0        0       0       1       0</a:t>
            </a:r>
          </a:p>
          <a:p>
            <a:endParaRPr lang="en-IN" b="1" dirty="0"/>
          </a:p>
          <a:p>
            <a:r>
              <a:rPr lang="en-IN" b="1" dirty="0" smtClean="0"/>
              <a:t>  0        1        0        0        0       0       1       0</a:t>
            </a:r>
          </a:p>
        </p:txBody>
      </p:sp>
      <p:sp>
        <p:nvSpPr>
          <p:cNvPr id="19" name="Rectangle 18"/>
          <p:cNvSpPr/>
          <p:nvPr/>
        </p:nvSpPr>
        <p:spPr>
          <a:xfrm rot="16200000">
            <a:off x="1983345" y="3833377"/>
            <a:ext cx="4391697" cy="1236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115909" y="1147780"/>
            <a:ext cx="2910627" cy="3139321"/>
          </a:xfrm>
          <a:prstGeom prst="rect">
            <a:avLst/>
          </a:prstGeom>
        </p:spPr>
        <p:txBody>
          <a:bodyPr wrap="square">
            <a:spAutoFit/>
          </a:bodyPr>
          <a:lstStyle/>
          <a:p>
            <a:r>
              <a:rPr lang="en-IN" b="1" dirty="0" smtClean="0"/>
              <a:t>So in 14 </a:t>
            </a:r>
            <a:r>
              <a:rPr lang="en-IN" b="1" dirty="0" err="1" smtClean="0"/>
              <a:t>ms</a:t>
            </a:r>
            <a:r>
              <a:rPr lang="en-IN" b="1" dirty="0" smtClean="0"/>
              <a:t> our symbol is displayed row by row to </a:t>
            </a:r>
          </a:p>
          <a:p>
            <a:r>
              <a:rPr lang="en-IN" b="1" dirty="0" smtClean="0"/>
              <a:t>Led screen</a:t>
            </a:r>
          </a:p>
          <a:p>
            <a:endParaRPr lang="en-IN" b="1" dirty="0"/>
          </a:p>
          <a:p>
            <a:endParaRPr lang="en-IN" b="1" dirty="0" smtClean="0"/>
          </a:p>
          <a:p>
            <a:endParaRPr lang="en-IN" b="1" dirty="0"/>
          </a:p>
          <a:p>
            <a:r>
              <a:rPr lang="en-IN" b="1" dirty="0" smtClean="0"/>
              <a:t>But its too fast to our eyes to catch it will be look like this to us</a:t>
            </a:r>
          </a:p>
          <a:p>
            <a:endParaRPr lang="en-IN" b="1" dirty="0"/>
          </a:p>
          <a:p>
            <a:endParaRPr lang="en-IN" b="1" dirty="0" smtClean="0"/>
          </a:p>
        </p:txBody>
      </p:sp>
      <p:sp>
        <p:nvSpPr>
          <p:cNvPr id="4" name="Right Arrow 3"/>
          <p:cNvSpPr/>
          <p:nvPr/>
        </p:nvSpPr>
        <p:spPr>
          <a:xfrm>
            <a:off x="888642" y="4636394"/>
            <a:ext cx="1725769" cy="721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ight Arrow 4"/>
          <p:cNvSpPr/>
          <p:nvPr/>
        </p:nvSpPr>
        <p:spPr>
          <a:xfrm>
            <a:off x="4752304" y="2588653"/>
            <a:ext cx="785611"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Arrow 20"/>
          <p:cNvSpPr/>
          <p:nvPr/>
        </p:nvSpPr>
        <p:spPr>
          <a:xfrm>
            <a:off x="4765180" y="3078049"/>
            <a:ext cx="785611"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ight Arrow 21"/>
          <p:cNvSpPr/>
          <p:nvPr/>
        </p:nvSpPr>
        <p:spPr>
          <a:xfrm>
            <a:off x="4765179" y="3616140"/>
            <a:ext cx="785611"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ight Arrow 22"/>
          <p:cNvSpPr/>
          <p:nvPr/>
        </p:nvSpPr>
        <p:spPr>
          <a:xfrm>
            <a:off x="4765179" y="4154231"/>
            <a:ext cx="785611"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ight Arrow 23"/>
          <p:cNvSpPr/>
          <p:nvPr/>
        </p:nvSpPr>
        <p:spPr>
          <a:xfrm>
            <a:off x="4781280" y="4672583"/>
            <a:ext cx="785611"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ight Arrow 24"/>
          <p:cNvSpPr/>
          <p:nvPr/>
        </p:nvSpPr>
        <p:spPr>
          <a:xfrm>
            <a:off x="4771621" y="5228822"/>
            <a:ext cx="785611"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ight Arrow 25"/>
          <p:cNvSpPr/>
          <p:nvPr/>
        </p:nvSpPr>
        <p:spPr>
          <a:xfrm>
            <a:off x="4781280" y="5825081"/>
            <a:ext cx="785611"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ight Arrow 26"/>
          <p:cNvSpPr/>
          <p:nvPr/>
        </p:nvSpPr>
        <p:spPr>
          <a:xfrm>
            <a:off x="4778056" y="6356891"/>
            <a:ext cx="785611"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4002109" y="3326285"/>
            <a:ext cx="592429" cy="2031325"/>
          </a:xfrm>
          <a:prstGeom prst="rect">
            <a:avLst/>
          </a:prstGeom>
          <a:noFill/>
        </p:spPr>
        <p:txBody>
          <a:bodyPr wrap="square" rtlCol="0">
            <a:spAutoFit/>
          </a:bodyPr>
          <a:lstStyle/>
          <a:p>
            <a:r>
              <a:rPr lang="en-IN" dirty="0" smtClean="0"/>
              <a:t>C</a:t>
            </a:r>
          </a:p>
          <a:p>
            <a:r>
              <a:rPr lang="en-IN" dirty="0" smtClean="0"/>
              <a:t>O</a:t>
            </a:r>
          </a:p>
          <a:p>
            <a:r>
              <a:rPr lang="en-IN" dirty="0" smtClean="0"/>
              <a:t>U</a:t>
            </a:r>
          </a:p>
          <a:p>
            <a:r>
              <a:rPr lang="en-IN" dirty="0" smtClean="0"/>
              <a:t>N</a:t>
            </a:r>
          </a:p>
          <a:p>
            <a:r>
              <a:rPr lang="en-IN" dirty="0" smtClean="0"/>
              <a:t>T</a:t>
            </a:r>
          </a:p>
          <a:p>
            <a:r>
              <a:rPr lang="en-IN" dirty="0" smtClean="0"/>
              <a:t>E</a:t>
            </a:r>
          </a:p>
          <a:p>
            <a:r>
              <a:rPr lang="en-IN" dirty="0"/>
              <a:t>R</a:t>
            </a:r>
          </a:p>
        </p:txBody>
      </p:sp>
    </p:spTree>
    <p:extLst>
      <p:ext uri="{BB962C8B-B14F-4D97-AF65-F5344CB8AC3E}">
        <p14:creationId xmlns="" xmlns:p14="http://schemas.microsoft.com/office/powerpoint/2010/main" val="1316473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IN" dirty="0"/>
              <a:t>LED–based signage and matrix displays are bringing new dimensions of versatility and eye-pleasing effects to growing number of outdoor and indoor application. It is a flat panel display, which uses an array of light emitting diodes. LED displays are capable of providing general illumination in addition to visual display, as when used for stage lighting or other decorative purposes. There are numerous other applications some of them are explained later.</a:t>
            </a:r>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039414" y="1236371"/>
            <a:ext cx="3760631" cy="1236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own Arrow 2"/>
          <p:cNvSpPr/>
          <p:nvPr/>
        </p:nvSpPr>
        <p:spPr>
          <a:xfrm>
            <a:off x="2987899" y="2472743"/>
            <a:ext cx="154546"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own Arrow 3"/>
          <p:cNvSpPr/>
          <p:nvPr/>
        </p:nvSpPr>
        <p:spPr>
          <a:xfrm>
            <a:off x="3554569" y="2472742"/>
            <a:ext cx="180304"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Down Arrow 4"/>
          <p:cNvSpPr/>
          <p:nvPr/>
        </p:nvSpPr>
        <p:spPr>
          <a:xfrm>
            <a:off x="4043966" y="2472742"/>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own Arrow 5"/>
          <p:cNvSpPr/>
          <p:nvPr/>
        </p:nvSpPr>
        <p:spPr>
          <a:xfrm>
            <a:off x="4597758" y="2472742"/>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Down Arrow 6"/>
          <p:cNvSpPr/>
          <p:nvPr/>
        </p:nvSpPr>
        <p:spPr>
          <a:xfrm>
            <a:off x="5125792" y="2472742"/>
            <a:ext cx="218940"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own Arrow 7"/>
          <p:cNvSpPr/>
          <p:nvPr/>
        </p:nvSpPr>
        <p:spPr>
          <a:xfrm>
            <a:off x="5653825" y="2472742"/>
            <a:ext cx="180305"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wn Arrow 8"/>
          <p:cNvSpPr/>
          <p:nvPr/>
        </p:nvSpPr>
        <p:spPr>
          <a:xfrm>
            <a:off x="6117465" y="2472742"/>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own Arrow 9"/>
          <p:cNvSpPr/>
          <p:nvPr/>
        </p:nvSpPr>
        <p:spPr>
          <a:xfrm>
            <a:off x="6606862" y="2472741"/>
            <a:ext cx="193183"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3039414" y="2215166"/>
            <a:ext cx="3760631" cy="369332"/>
          </a:xfrm>
          <a:prstGeom prst="rect">
            <a:avLst/>
          </a:prstGeom>
          <a:noFill/>
        </p:spPr>
        <p:txBody>
          <a:bodyPr wrap="square" rtlCol="0">
            <a:spAutoFit/>
          </a:bodyPr>
          <a:lstStyle/>
          <a:p>
            <a:r>
              <a:rPr lang="en-IN" dirty="0" smtClean="0"/>
              <a:t>      </a:t>
            </a:r>
            <a:endParaRPr lang="en-IN" dirty="0"/>
          </a:p>
        </p:txBody>
      </p:sp>
      <p:sp>
        <p:nvSpPr>
          <p:cNvPr id="12" name="TextBox 11"/>
          <p:cNvSpPr txBox="1"/>
          <p:nvPr/>
        </p:nvSpPr>
        <p:spPr>
          <a:xfrm>
            <a:off x="3554569" y="1687132"/>
            <a:ext cx="2678806" cy="369332"/>
          </a:xfrm>
          <a:prstGeom prst="rect">
            <a:avLst/>
          </a:prstGeom>
          <a:noFill/>
        </p:spPr>
        <p:txBody>
          <a:bodyPr wrap="square" rtlCol="0">
            <a:spAutoFit/>
          </a:bodyPr>
          <a:lstStyle/>
          <a:p>
            <a:r>
              <a:rPr lang="en-IN" dirty="0" smtClean="0"/>
              <a:t>Shift Register</a:t>
            </a:r>
            <a:endParaRPr lang="en-IN" dirty="0"/>
          </a:p>
        </p:txBody>
      </p:sp>
      <p:sp>
        <p:nvSpPr>
          <p:cNvPr id="13" name="TextBox 12"/>
          <p:cNvSpPr txBox="1"/>
          <p:nvPr/>
        </p:nvSpPr>
        <p:spPr>
          <a:xfrm>
            <a:off x="3153577" y="157507"/>
            <a:ext cx="3300485" cy="461665"/>
          </a:xfrm>
          <a:prstGeom prst="rect">
            <a:avLst/>
          </a:prstGeom>
          <a:noFill/>
        </p:spPr>
        <p:txBody>
          <a:bodyPr wrap="square" rtlCol="0">
            <a:spAutoFit/>
          </a:bodyPr>
          <a:lstStyle/>
          <a:p>
            <a:r>
              <a:rPr lang="en-IN" sz="2400" b="1" dirty="0" smtClean="0"/>
              <a:t>How to scroll symbols?</a:t>
            </a:r>
            <a:endParaRPr lang="en-IN" sz="2400" b="1" dirty="0"/>
          </a:p>
        </p:txBody>
      </p:sp>
      <p:sp>
        <p:nvSpPr>
          <p:cNvPr id="14" name="TextBox 13"/>
          <p:cNvSpPr txBox="1"/>
          <p:nvPr/>
        </p:nvSpPr>
        <p:spPr>
          <a:xfrm>
            <a:off x="2807594" y="3142445"/>
            <a:ext cx="4314423" cy="369332"/>
          </a:xfrm>
          <a:prstGeom prst="rect">
            <a:avLst/>
          </a:prstGeom>
          <a:noFill/>
        </p:spPr>
        <p:txBody>
          <a:bodyPr wrap="square" rtlCol="0">
            <a:spAutoFit/>
          </a:bodyPr>
          <a:lstStyle/>
          <a:p>
            <a:r>
              <a:rPr lang="en-IN" dirty="0" smtClean="0"/>
              <a:t>  0         1        1        1       1        1       0       0</a:t>
            </a:r>
            <a:endParaRPr lang="en-IN" dirty="0"/>
          </a:p>
        </p:txBody>
      </p:sp>
      <p:sp>
        <p:nvSpPr>
          <p:cNvPr id="15" name="TextBox 14"/>
          <p:cNvSpPr txBox="1"/>
          <p:nvPr/>
        </p:nvSpPr>
        <p:spPr>
          <a:xfrm>
            <a:off x="1519707" y="4091118"/>
            <a:ext cx="6156101" cy="646331"/>
          </a:xfrm>
          <a:prstGeom prst="rect">
            <a:avLst/>
          </a:prstGeom>
          <a:noFill/>
        </p:spPr>
        <p:txBody>
          <a:bodyPr wrap="square" rtlCol="0">
            <a:spAutoFit/>
          </a:bodyPr>
          <a:lstStyle/>
          <a:p>
            <a:r>
              <a:rPr lang="en-IN" dirty="0" smtClean="0"/>
              <a:t>Shift register is also provided a clock cycle so after one cycle all outputs of shift register are shifted to next column </a:t>
            </a:r>
            <a:endParaRPr lang="en-IN" dirty="0"/>
          </a:p>
        </p:txBody>
      </p:sp>
    </p:spTree>
    <p:extLst>
      <p:ext uri="{BB962C8B-B14F-4D97-AF65-F5344CB8AC3E}">
        <p14:creationId xmlns="" xmlns:p14="http://schemas.microsoft.com/office/powerpoint/2010/main" val="2793366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039414" y="1236371"/>
            <a:ext cx="3760631" cy="1236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own Arrow 2"/>
          <p:cNvSpPr/>
          <p:nvPr/>
        </p:nvSpPr>
        <p:spPr>
          <a:xfrm>
            <a:off x="2987899" y="2472743"/>
            <a:ext cx="154546"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own Arrow 3"/>
          <p:cNvSpPr/>
          <p:nvPr/>
        </p:nvSpPr>
        <p:spPr>
          <a:xfrm>
            <a:off x="3554569" y="2472742"/>
            <a:ext cx="180304"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Down Arrow 4"/>
          <p:cNvSpPr/>
          <p:nvPr/>
        </p:nvSpPr>
        <p:spPr>
          <a:xfrm>
            <a:off x="4043966" y="2472742"/>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own Arrow 5"/>
          <p:cNvSpPr/>
          <p:nvPr/>
        </p:nvSpPr>
        <p:spPr>
          <a:xfrm>
            <a:off x="4597758" y="2472742"/>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Down Arrow 6"/>
          <p:cNvSpPr/>
          <p:nvPr/>
        </p:nvSpPr>
        <p:spPr>
          <a:xfrm>
            <a:off x="5125792" y="2472742"/>
            <a:ext cx="218940"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own Arrow 7"/>
          <p:cNvSpPr/>
          <p:nvPr/>
        </p:nvSpPr>
        <p:spPr>
          <a:xfrm>
            <a:off x="5653825" y="2472742"/>
            <a:ext cx="180305"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wn Arrow 8"/>
          <p:cNvSpPr/>
          <p:nvPr/>
        </p:nvSpPr>
        <p:spPr>
          <a:xfrm>
            <a:off x="6117465" y="2472742"/>
            <a:ext cx="206062"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own Arrow 9"/>
          <p:cNvSpPr/>
          <p:nvPr/>
        </p:nvSpPr>
        <p:spPr>
          <a:xfrm>
            <a:off x="6606862" y="2472741"/>
            <a:ext cx="193183" cy="566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3039414" y="2215166"/>
            <a:ext cx="3760631" cy="369332"/>
          </a:xfrm>
          <a:prstGeom prst="rect">
            <a:avLst/>
          </a:prstGeom>
          <a:noFill/>
        </p:spPr>
        <p:txBody>
          <a:bodyPr wrap="square" rtlCol="0">
            <a:spAutoFit/>
          </a:bodyPr>
          <a:lstStyle/>
          <a:p>
            <a:r>
              <a:rPr lang="en-IN" dirty="0" smtClean="0"/>
              <a:t>      </a:t>
            </a:r>
            <a:endParaRPr lang="en-IN" dirty="0"/>
          </a:p>
        </p:txBody>
      </p:sp>
      <p:sp>
        <p:nvSpPr>
          <p:cNvPr id="12" name="TextBox 11"/>
          <p:cNvSpPr txBox="1"/>
          <p:nvPr/>
        </p:nvSpPr>
        <p:spPr>
          <a:xfrm>
            <a:off x="3554569" y="1687132"/>
            <a:ext cx="2678806" cy="369332"/>
          </a:xfrm>
          <a:prstGeom prst="rect">
            <a:avLst/>
          </a:prstGeom>
          <a:noFill/>
        </p:spPr>
        <p:txBody>
          <a:bodyPr wrap="square" rtlCol="0">
            <a:spAutoFit/>
          </a:bodyPr>
          <a:lstStyle/>
          <a:p>
            <a:r>
              <a:rPr lang="en-IN" dirty="0" smtClean="0"/>
              <a:t>Shift Register</a:t>
            </a:r>
            <a:endParaRPr lang="en-IN" dirty="0"/>
          </a:p>
        </p:txBody>
      </p:sp>
      <p:sp>
        <p:nvSpPr>
          <p:cNvPr id="13" name="TextBox 12"/>
          <p:cNvSpPr txBox="1"/>
          <p:nvPr/>
        </p:nvSpPr>
        <p:spPr>
          <a:xfrm>
            <a:off x="3153577" y="157507"/>
            <a:ext cx="3300485" cy="461665"/>
          </a:xfrm>
          <a:prstGeom prst="rect">
            <a:avLst/>
          </a:prstGeom>
          <a:noFill/>
        </p:spPr>
        <p:txBody>
          <a:bodyPr wrap="square" rtlCol="0">
            <a:spAutoFit/>
          </a:bodyPr>
          <a:lstStyle/>
          <a:p>
            <a:r>
              <a:rPr lang="en-IN" sz="2400" b="1" dirty="0" smtClean="0"/>
              <a:t>How to scroll symbols?</a:t>
            </a:r>
            <a:endParaRPr lang="en-IN" sz="2400" b="1" dirty="0"/>
          </a:p>
        </p:txBody>
      </p:sp>
      <p:sp>
        <p:nvSpPr>
          <p:cNvPr id="14" name="TextBox 13"/>
          <p:cNvSpPr txBox="1"/>
          <p:nvPr/>
        </p:nvSpPr>
        <p:spPr>
          <a:xfrm>
            <a:off x="2807594" y="3142445"/>
            <a:ext cx="4636395" cy="369332"/>
          </a:xfrm>
          <a:prstGeom prst="rect">
            <a:avLst/>
          </a:prstGeom>
          <a:noFill/>
        </p:spPr>
        <p:txBody>
          <a:bodyPr wrap="square" rtlCol="0">
            <a:spAutoFit/>
          </a:bodyPr>
          <a:lstStyle/>
          <a:p>
            <a:r>
              <a:rPr lang="en-IN" dirty="0" smtClean="0"/>
              <a:t>  </a:t>
            </a:r>
            <a:r>
              <a:rPr lang="en-IN" b="1" dirty="0" smtClean="0"/>
              <a:t>0</a:t>
            </a:r>
            <a:r>
              <a:rPr lang="en-IN" dirty="0" smtClean="0"/>
              <a:t>        0         1        1        1       1        1       0        </a:t>
            </a:r>
            <a:r>
              <a:rPr lang="en-IN" b="1" dirty="0" smtClean="0"/>
              <a:t>1 </a:t>
            </a:r>
            <a:r>
              <a:rPr lang="en-IN" dirty="0" smtClean="0"/>
              <a:t>     </a:t>
            </a:r>
            <a:endParaRPr lang="en-IN" dirty="0"/>
          </a:p>
        </p:txBody>
      </p:sp>
      <p:cxnSp>
        <p:nvCxnSpPr>
          <p:cNvPr id="19" name="Straight Arrow Connector 18"/>
          <p:cNvCxnSpPr/>
          <p:nvPr/>
        </p:nvCxnSpPr>
        <p:spPr>
          <a:xfrm flipH="1" flipV="1">
            <a:off x="7443989" y="3511777"/>
            <a:ext cx="798490" cy="660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242479" y="4172755"/>
            <a:ext cx="1519707" cy="369332"/>
          </a:xfrm>
          <a:prstGeom prst="rect">
            <a:avLst/>
          </a:prstGeom>
          <a:noFill/>
        </p:spPr>
        <p:txBody>
          <a:bodyPr wrap="square" rtlCol="0">
            <a:spAutoFit/>
          </a:bodyPr>
          <a:lstStyle/>
          <a:p>
            <a:r>
              <a:rPr lang="en-IN" dirty="0" smtClean="0"/>
              <a:t>Vanished bit</a:t>
            </a:r>
            <a:endParaRPr lang="en-IN" dirty="0"/>
          </a:p>
        </p:txBody>
      </p:sp>
      <p:cxnSp>
        <p:nvCxnSpPr>
          <p:cNvPr id="24" name="Straight Arrow Connector 23"/>
          <p:cNvCxnSpPr/>
          <p:nvPr/>
        </p:nvCxnSpPr>
        <p:spPr>
          <a:xfrm flipV="1">
            <a:off x="2524259" y="3475217"/>
            <a:ext cx="463640" cy="882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854558" y="4320862"/>
            <a:ext cx="1545465" cy="369332"/>
          </a:xfrm>
          <a:prstGeom prst="rect">
            <a:avLst/>
          </a:prstGeom>
          <a:noFill/>
        </p:spPr>
        <p:txBody>
          <a:bodyPr wrap="square" rtlCol="0">
            <a:spAutoFit/>
          </a:bodyPr>
          <a:lstStyle/>
          <a:p>
            <a:r>
              <a:rPr lang="en-IN" dirty="0" smtClean="0"/>
              <a:t>New bit</a:t>
            </a:r>
            <a:endParaRPr lang="en-IN" dirty="0"/>
          </a:p>
        </p:txBody>
      </p:sp>
      <p:sp>
        <p:nvSpPr>
          <p:cNvPr id="28" name="TextBox 27"/>
          <p:cNvSpPr txBox="1"/>
          <p:nvPr/>
        </p:nvSpPr>
        <p:spPr>
          <a:xfrm>
            <a:off x="1236371" y="5028006"/>
            <a:ext cx="7366715" cy="646331"/>
          </a:xfrm>
          <a:prstGeom prst="rect">
            <a:avLst/>
          </a:prstGeom>
          <a:noFill/>
        </p:spPr>
        <p:txBody>
          <a:bodyPr wrap="square" rtlCol="0">
            <a:spAutoFit/>
          </a:bodyPr>
          <a:lstStyle/>
          <a:p>
            <a:r>
              <a:rPr lang="en-IN" b="1" dirty="0" smtClean="0"/>
              <a:t>Clock cycle of </a:t>
            </a:r>
            <a:r>
              <a:rPr lang="en-IN" b="1" dirty="0" smtClean="0"/>
              <a:t>shifting </a:t>
            </a:r>
            <a:r>
              <a:rPr lang="en-IN" b="1" dirty="0" smtClean="0"/>
              <a:t>is slower than clock cycle of counter so we can’t see the difference between shifting of rows and shifting of columns</a:t>
            </a:r>
            <a:endParaRPr lang="en-IN" b="1" dirty="0"/>
          </a:p>
        </p:txBody>
      </p:sp>
      <p:sp>
        <p:nvSpPr>
          <p:cNvPr id="29" name="Right Arrow 28"/>
          <p:cNvSpPr/>
          <p:nvPr/>
        </p:nvSpPr>
        <p:spPr>
          <a:xfrm>
            <a:off x="128789" y="5166507"/>
            <a:ext cx="1004552" cy="184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29247421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614412" y="489397"/>
            <a:ext cx="7122017" cy="461665"/>
          </a:xfrm>
          <a:prstGeom prst="rect">
            <a:avLst/>
          </a:prstGeom>
          <a:noFill/>
        </p:spPr>
        <p:txBody>
          <a:bodyPr wrap="square" rtlCol="0">
            <a:spAutoFit/>
          </a:bodyPr>
          <a:lstStyle/>
          <a:p>
            <a:r>
              <a:rPr lang="en-IN" sz="2400" b="1" dirty="0" smtClean="0"/>
              <a:t>The role of NPN transistor</a:t>
            </a:r>
            <a:endParaRPr lang="en-IN" sz="2400" b="1" dirty="0"/>
          </a:p>
        </p:txBody>
      </p:sp>
      <p:sp>
        <p:nvSpPr>
          <p:cNvPr id="4" name="Right Arrow 3"/>
          <p:cNvSpPr/>
          <p:nvPr/>
        </p:nvSpPr>
        <p:spPr>
          <a:xfrm>
            <a:off x="605307" y="1971557"/>
            <a:ext cx="1403797" cy="270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2292439" y="1865153"/>
            <a:ext cx="6709894" cy="830997"/>
          </a:xfrm>
          <a:prstGeom prst="rect">
            <a:avLst/>
          </a:prstGeom>
          <a:noFill/>
        </p:spPr>
        <p:txBody>
          <a:bodyPr wrap="square" rtlCol="0">
            <a:spAutoFit/>
          </a:bodyPr>
          <a:lstStyle/>
          <a:p>
            <a:r>
              <a:rPr lang="en-IN" sz="2400" b="1" dirty="0" smtClean="0"/>
              <a:t>The LED need high voltage at anode and low voltage at cathode in order to blink properly</a:t>
            </a:r>
            <a:endParaRPr lang="en-IN" sz="2400" b="1" dirty="0"/>
          </a:p>
        </p:txBody>
      </p:sp>
      <p:sp>
        <p:nvSpPr>
          <p:cNvPr id="6" name="Right Arrow 5"/>
          <p:cNvSpPr/>
          <p:nvPr/>
        </p:nvSpPr>
        <p:spPr>
          <a:xfrm>
            <a:off x="605307" y="3322749"/>
            <a:ext cx="1403797" cy="257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2421228" y="3322749"/>
            <a:ext cx="5679583" cy="707886"/>
          </a:xfrm>
          <a:prstGeom prst="rect">
            <a:avLst/>
          </a:prstGeom>
          <a:noFill/>
        </p:spPr>
        <p:txBody>
          <a:bodyPr wrap="square" rtlCol="0">
            <a:spAutoFit/>
          </a:bodyPr>
          <a:lstStyle/>
          <a:p>
            <a:r>
              <a:rPr lang="en-IN" sz="2000" b="1" dirty="0" smtClean="0"/>
              <a:t>Transistor are connected to cathodes and act as low side Switch to control low voltage at cathodes </a:t>
            </a:r>
            <a:endParaRPr lang="en-IN" sz="2000" b="1" dirty="0"/>
          </a:p>
        </p:txBody>
      </p:sp>
    </p:spTree>
    <p:extLst>
      <p:ext uri="{BB962C8B-B14F-4D97-AF65-F5344CB8AC3E}">
        <p14:creationId xmlns="" xmlns:p14="http://schemas.microsoft.com/office/powerpoint/2010/main" val="227566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idx="1"/>
          </p:nvPr>
        </p:nvSpPr>
        <p:spPr/>
        <p:txBody>
          <a:bodyPr/>
          <a:lstStyle/>
          <a:p>
            <a:r>
              <a:rPr lang="en-IN" dirty="0" smtClean="0"/>
              <a:t>Display signs</a:t>
            </a:r>
          </a:p>
          <a:p>
            <a:r>
              <a:rPr lang="en-IN" dirty="0" smtClean="0"/>
              <a:t>As </a:t>
            </a:r>
            <a:r>
              <a:rPr lang="en-IN" dirty="0" err="1" smtClean="0"/>
              <a:t>Decoratives</a:t>
            </a:r>
            <a:endParaRPr lang="en-IN" dirty="0" smtClean="0"/>
          </a:p>
          <a:p>
            <a:r>
              <a:rPr lang="en-IN" dirty="0" smtClean="0"/>
              <a:t>Interactive LED matrix display</a:t>
            </a:r>
          </a:p>
          <a:p>
            <a:r>
              <a:rPr lang="en-IN" dirty="0" smtClean="0"/>
              <a:t>LED TV</a:t>
            </a:r>
            <a:endParaRPr lang="en-IN" dirty="0"/>
          </a:p>
        </p:txBody>
      </p:sp>
    </p:spTree>
    <p:extLst>
      <p:ext uri="{BB962C8B-B14F-4D97-AF65-F5344CB8AC3E}">
        <p14:creationId xmlns="" xmlns:p14="http://schemas.microsoft.com/office/powerpoint/2010/main" val="163960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446986" y="1854558"/>
            <a:ext cx="7894749" cy="1569660"/>
          </a:xfrm>
          <a:prstGeom prst="rect">
            <a:avLst/>
          </a:prstGeom>
          <a:noFill/>
        </p:spPr>
        <p:txBody>
          <a:bodyPr wrap="square" rtlCol="0">
            <a:spAutoFit/>
          </a:bodyPr>
          <a:lstStyle/>
          <a:p>
            <a:r>
              <a:rPr lang="en-IN" sz="9600" dirty="0" smtClean="0"/>
              <a:t>Thank You</a:t>
            </a:r>
            <a:endParaRPr lang="en-IN" sz="9600" dirty="0"/>
          </a:p>
        </p:txBody>
      </p:sp>
    </p:spTree>
    <p:extLst>
      <p:ext uri="{BB962C8B-B14F-4D97-AF65-F5344CB8AC3E}">
        <p14:creationId xmlns="" xmlns:p14="http://schemas.microsoft.com/office/powerpoint/2010/main" val="1772206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953814" y="412124"/>
            <a:ext cx="4468969" cy="646331"/>
          </a:xfrm>
          <a:prstGeom prst="rect">
            <a:avLst/>
          </a:prstGeom>
          <a:noFill/>
        </p:spPr>
        <p:txBody>
          <a:bodyPr wrap="square" rtlCol="0">
            <a:spAutoFit/>
          </a:bodyPr>
          <a:lstStyle/>
          <a:p>
            <a:r>
              <a:rPr lang="en-IN" sz="3600" b="1" dirty="0" smtClean="0"/>
              <a:t>24*8 LED matrix</a:t>
            </a:r>
            <a:endParaRPr lang="en-IN" sz="3600" b="1"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rot="5400000">
            <a:off x="3599773" y="-1236061"/>
            <a:ext cx="5143500" cy="10148483"/>
          </a:xfrm>
          <a:prstGeom prst="rect">
            <a:avLst/>
          </a:prstGeom>
        </p:spPr>
      </p:pic>
    </p:spTree>
    <p:extLst>
      <p:ext uri="{BB962C8B-B14F-4D97-AF65-F5344CB8AC3E}">
        <p14:creationId xmlns="" xmlns:p14="http://schemas.microsoft.com/office/powerpoint/2010/main" val="2272696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Making of LED matrix</a:t>
            </a:r>
            <a:endParaRPr lang="en-IN" b="1" dirty="0"/>
          </a:p>
        </p:txBody>
      </p:sp>
      <p:sp>
        <p:nvSpPr>
          <p:cNvPr id="3" name="Content Placeholder 2"/>
          <p:cNvSpPr>
            <a:spLocks noGrp="1"/>
          </p:cNvSpPr>
          <p:nvPr>
            <p:ph idx="1"/>
          </p:nvPr>
        </p:nvSpPr>
        <p:spPr/>
        <p:txBody>
          <a:bodyPr/>
          <a:lstStyle/>
          <a:p>
            <a:r>
              <a:rPr lang="en-IN" dirty="0" smtClean="0"/>
              <a:t>LED’s that are in same column, their anodes are connected to each other </a:t>
            </a:r>
          </a:p>
          <a:p>
            <a:r>
              <a:rPr lang="en-IN" dirty="0" smtClean="0"/>
              <a:t>LED’s that are in same row, their cathodes are connected to each other by bridging over anodes. </a:t>
            </a:r>
          </a:p>
          <a:p>
            <a:endParaRPr lang="en-IN" dirty="0"/>
          </a:p>
        </p:txBody>
      </p:sp>
    </p:spTree>
    <p:extLst>
      <p:ext uri="{BB962C8B-B14F-4D97-AF65-F5344CB8AC3E}">
        <p14:creationId xmlns="" xmlns:p14="http://schemas.microsoft.com/office/powerpoint/2010/main" val="2104818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802673" y="1046153"/>
            <a:ext cx="7488450" cy="470150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a:t>
            </a:r>
            <a:endParaRPr lang="en-IN" dirty="0"/>
          </a:p>
        </p:txBody>
      </p:sp>
      <p:sp>
        <p:nvSpPr>
          <p:cNvPr id="3" name="Content Placeholder 2"/>
          <p:cNvSpPr>
            <a:spLocks noGrp="1"/>
          </p:cNvSpPr>
          <p:nvPr>
            <p:ph idx="1"/>
          </p:nvPr>
        </p:nvSpPr>
        <p:spPr/>
        <p:txBody>
          <a:bodyPr/>
          <a:lstStyle/>
          <a:p>
            <a:pPr lvl="0"/>
            <a:r>
              <a:rPr lang="en-IN" dirty="0"/>
              <a:t>192 LEDs </a:t>
            </a:r>
            <a:endParaRPr lang="en-IN" dirty="0" smtClean="0"/>
          </a:p>
          <a:p>
            <a:pPr lvl="0"/>
            <a:r>
              <a:rPr lang="en-IN" dirty="0" smtClean="0"/>
              <a:t> </a:t>
            </a:r>
            <a:r>
              <a:rPr lang="en-IN" dirty="0"/>
              <a:t>3 x 74HC595 shift registers</a:t>
            </a:r>
          </a:p>
          <a:p>
            <a:pPr lvl="0"/>
            <a:r>
              <a:rPr lang="en-IN" dirty="0"/>
              <a:t> </a:t>
            </a:r>
            <a:r>
              <a:rPr lang="en-IN" dirty="0" smtClean="0"/>
              <a:t>24 x 100 ohm </a:t>
            </a:r>
            <a:r>
              <a:rPr lang="en-IN" dirty="0"/>
              <a:t>resistors</a:t>
            </a:r>
          </a:p>
          <a:p>
            <a:pPr lvl="0"/>
            <a:r>
              <a:rPr lang="en-IN" dirty="0"/>
              <a:t>8 x 1k </a:t>
            </a:r>
            <a:r>
              <a:rPr lang="en-IN" dirty="0" smtClean="0"/>
              <a:t>ohm resistors</a:t>
            </a:r>
            <a:endParaRPr lang="en-IN" dirty="0"/>
          </a:p>
          <a:p>
            <a:pPr lvl="0"/>
            <a:r>
              <a:rPr lang="en-IN" dirty="0"/>
              <a:t> 8 x 2N3904 transistors</a:t>
            </a:r>
          </a:p>
          <a:p>
            <a:pPr lvl="0"/>
            <a:r>
              <a:rPr lang="en-IN" dirty="0"/>
              <a:t> 1 x 4017 decade counter</a:t>
            </a:r>
          </a:p>
          <a:p>
            <a:pPr lvl="0"/>
            <a:r>
              <a:rPr lang="en-IN" dirty="0"/>
              <a:t> 1 x </a:t>
            </a:r>
            <a:r>
              <a:rPr lang="en-IN" dirty="0" err="1"/>
              <a:t>Arduino</a:t>
            </a:r>
            <a:r>
              <a:rPr lang="en-IN" dirty="0"/>
              <a:t> </a:t>
            </a:r>
            <a:r>
              <a:rPr lang="en-IN" dirty="0" smtClean="0"/>
              <a:t>UNO</a:t>
            </a:r>
            <a:endParaRPr lang="en-IN" dirty="0"/>
          </a:p>
          <a:p>
            <a:endParaRPr lang="en-IN" dirty="0"/>
          </a:p>
        </p:txBody>
      </p:sp>
    </p:spTree>
    <p:extLst>
      <p:ext uri="{BB962C8B-B14F-4D97-AF65-F5344CB8AC3E}">
        <p14:creationId xmlns="" xmlns:p14="http://schemas.microsoft.com/office/powerpoint/2010/main" val="2197434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Role of components</a:t>
            </a:r>
            <a:endParaRPr lang="en-IN" dirty="0"/>
          </a:p>
        </p:txBody>
      </p:sp>
      <p:sp>
        <p:nvSpPr>
          <p:cNvPr id="3" name="Content Placeholder 2"/>
          <p:cNvSpPr>
            <a:spLocks noGrp="1"/>
          </p:cNvSpPr>
          <p:nvPr>
            <p:ph idx="1"/>
          </p:nvPr>
        </p:nvSpPr>
        <p:spPr/>
        <p:txBody>
          <a:bodyPr>
            <a:normAutofit lnSpcReduction="10000"/>
          </a:bodyPr>
          <a:lstStyle/>
          <a:p>
            <a:r>
              <a:rPr lang="en-IN" dirty="0" smtClean="0"/>
              <a:t>Main Role</a:t>
            </a:r>
          </a:p>
          <a:p>
            <a:pPr marL="0" indent="0">
              <a:buNone/>
            </a:pPr>
            <a:r>
              <a:rPr lang="en-IN" dirty="0" smtClean="0"/>
              <a:t>             </a:t>
            </a:r>
            <a:r>
              <a:rPr lang="en-IN" dirty="0" err="1" smtClean="0"/>
              <a:t>Arduino</a:t>
            </a:r>
            <a:r>
              <a:rPr lang="en-IN" dirty="0" smtClean="0"/>
              <a:t> UNO </a:t>
            </a:r>
          </a:p>
          <a:p>
            <a:pPr marL="0" indent="0">
              <a:buNone/>
            </a:pPr>
            <a:r>
              <a:rPr lang="en-IN" dirty="0" smtClean="0"/>
              <a:t>             Shift registers</a:t>
            </a:r>
          </a:p>
          <a:p>
            <a:pPr marL="0" indent="0">
              <a:buNone/>
            </a:pPr>
            <a:r>
              <a:rPr lang="en-IN" dirty="0" smtClean="0"/>
              <a:t>             Counter</a:t>
            </a:r>
          </a:p>
          <a:p>
            <a:pPr marL="0" indent="0">
              <a:buNone/>
            </a:pPr>
            <a:r>
              <a:rPr lang="en-IN" dirty="0" smtClean="0"/>
              <a:t>              LED matrix</a:t>
            </a:r>
            <a:endParaRPr lang="en-IN" dirty="0"/>
          </a:p>
          <a:p>
            <a:r>
              <a:rPr lang="en-IN" dirty="0" smtClean="0"/>
              <a:t>Other    </a:t>
            </a:r>
          </a:p>
          <a:p>
            <a:pPr marL="0" indent="0">
              <a:buNone/>
            </a:pPr>
            <a:r>
              <a:rPr lang="en-IN" dirty="0"/>
              <a:t> </a:t>
            </a:r>
            <a:r>
              <a:rPr lang="en-IN" dirty="0" smtClean="0"/>
              <a:t>              1k ohm and 100 ohm registers</a:t>
            </a:r>
          </a:p>
          <a:p>
            <a:pPr marL="0" indent="0">
              <a:buNone/>
            </a:pPr>
            <a:r>
              <a:rPr lang="en-IN" dirty="0"/>
              <a:t> </a:t>
            </a:r>
            <a:r>
              <a:rPr lang="en-IN" dirty="0" smtClean="0"/>
              <a:t>              NPN transistors</a:t>
            </a:r>
          </a:p>
          <a:p>
            <a:endParaRPr lang="en-IN" dirty="0"/>
          </a:p>
        </p:txBody>
      </p:sp>
      <p:sp>
        <p:nvSpPr>
          <p:cNvPr id="4" name="Right Arrow 3"/>
          <p:cNvSpPr/>
          <p:nvPr/>
        </p:nvSpPr>
        <p:spPr>
          <a:xfrm>
            <a:off x="1017431" y="2395470"/>
            <a:ext cx="772732" cy="270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ight Arrow 4"/>
          <p:cNvSpPr/>
          <p:nvPr/>
        </p:nvSpPr>
        <p:spPr>
          <a:xfrm>
            <a:off x="1017431" y="2965315"/>
            <a:ext cx="772732" cy="270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a:off x="1017431" y="3498110"/>
            <a:ext cx="772732" cy="270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a:off x="1017431" y="4001294"/>
            <a:ext cx="772732" cy="270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7"/>
          <p:cNvSpPr/>
          <p:nvPr/>
        </p:nvSpPr>
        <p:spPr>
          <a:xfrm>
            <a:off x="1017431" y="4953899"/>
            <a:ext cx="772732" cy="270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a:off x="1017431" y="5430202"/>
            <a:ext cx="772732" cy="270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1835749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it works</a:t>
            </a:r>
            <a:endParaRPr lang="en-US" dirty="0"/>
          </a:p>
        </p:txBody>
      </p:sp>
      <p:pic>
        <p:nvPicPr>
          <p:cNvPr id="3" name="Picture 2" descr="C:\Users\DHAVAL_12\Desktop\FTA5NE3H99479ZY.LARGE.jpg"/>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227909" y="1384661"/>
            <a:ext cx="9300754" cy="54733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822" y="1773373"/>
            <a:ext cx="10515600" cy="4351338"/>
          </a:xfrm>
        </p:spPr>
        <p:txBody>
          <a:bodyPr>
            <a:normAutofit fontScale="85000" lnSpcReduction="20000"/>
          </a:bodyPr>
          <a:lstStyle/>
          <a:p>
            <a:pPr marL="457200" lvl="1" indent="0">
              <a:buNone/>
            </a:pPr>
            <a:r>
              <a:rPr lang="en-IN" dirty="0" smtClean="0"/>
              <a:t>	</a:t>
            </a:r>
          </a:p>
          <a:p>
            <a:pPr marL="457200" lvl="1" indent="0">
              <a:buNone/>
            </a:pPr>
            <a:r>
              <a:rPr lang="en-IN" dirty="0"/>
              <a:t>	 </a:t>
            </a:r>
            <a:r>
              <a:rPr lang="en-IN" dirty="0" smtClean="0"/>
              <a:t>   Displaying symbol in bits</a:t>
            </a:r>
          </a:p>
          <a:p>
            <a:pPr marL="457200" lvl="1" indent="0">
              <a:buNone/>
            </a:pPr>
            <a:r>
              <a:rPr lang="en-IN" dirty="0" smtClean="0"/>
              <a:t>Example : A</a:t>
            </a:r>
            <a:r>
              <a:rPr lang="en-IN" dirty="0"/>
              <a:t>	</a:t>
            </a:r>
            <a:endParaRPr lang="en-IN" dirty="0" smtClean="0"/>
          </a:p>
          <a:p>
            <a:pPr marL="457200" lvl="1" indent="0">
              <a:buNone/>
            </a:pPr>
            <a:r>
              <a:rPr lang="en-IN" dirty="0" smtClean="0"/>
              <a:t>Bit pattern of A</a:t>
            </a:r>
          </a:p>
          <a:p>
            <a:pPr marL="457200" lvl="1" indent="0">
              <a:buNone/>
            </a:pPr>
            <a:r>
              <a:rPr lang="en-IN" dirty="0" smtClean="0"/>
              <a:t>Here 1 will represent high voltage or LED ON and 0 will represent Low voltage or LED OFF</a:t>
            </a:r>
          </a:p>
          <a:p>
            <a:pPr marL="3200400" lvl="7" indent="0">
              <a:buNone/>
            </a:pPr>
            <a:r>
              <a:rPr lang="en-IN" spc="300" dirty="0" smtClean="0"/>
              <a:t>00</a:t>
            </a:r>
            <a:r>
              <a:rPr lang="en-IN" b="1" spc="300" dirty="0" smtClean="0"/>
              <a:t>1111</a:t>
            </a:r>
            <a:r>
              <a:rPr lang="en-IN" spc="300" dirty="0" smtClean="0"/>
              <a:t>00</a:t>
            </a:r>
          </a:p>
          <a:p>
            <a:pPr marL="3200400" lvl="7" indent="0">
              <a:buNone/>
            </a:pPr>
            <a:r>
              <a:rPr lang="en-IN" spc="300" dirty="0" smtClean="0"/>
              <a:t>0</a:t>
            </a:r>
            <a:r>
              <a:rPr lang="en-IN" b="1" spc="300" dirty="0" smtClean="0"/>
              <a:t>1</a:t>
            </a:r>
            <a:r>
              <a:rPr lang="en-IN" spc="300" dirty="0" smtClean="0"/>
              <a:t>0000</a:t>
            </a:r>
            <a:r>
              <a:rPr lang="en-IN" b="1" spc="300" dirty="0" smtClean="0"/>
              <a:t>1</a:t>
            </a:r>
            <a:r>
              <a:rPr lang="en-IN" spc="300" dirty="0" smtClean="0"/>
              <a:t>0</a:t>
            </a:r>
          </a:p>
          <a:p>
            <a:pPr marL="3200400" lvl="7" indent="0">
              <a:buNone/>
            </a:pPr>
            <a:r>
              <a:rPr lang="en-IN" spc="300" dirty="0" smtClean="0"/>
              <a:t>0</a:t>
            </a:r>
            <a:r>
              <a:rPr lang="en-IN" b="1" spc="300" dirty="0" smtClean="0"/>
              <a:t>1</a:t>
            </a:r>
            <a:r>
              <a:rPr lang="en-IN" spc="300" dirty="0" smtClean="0"/>
              <a:t>0000</a:t>
            </a:r>
            <a:r>
              <a:rPr lang="en-IN" b="1" spc="300" dirty="0" smtClean="0"/>
              <a:t>1</a:t>
            </a:r>
            <a:r>
              <a:rPr lang="en-IN" spc="300" dirty="0" smtClean="0"/>
              <a:t>0</a:t>
            </a:r>
          </a:p>
          <a:p>
            <a:pPr marL="3200400" lvl="7" indent="0">
              <a:buNone/>
            </a:pPr>
            <a:r>
              <a:rPr lang="en-IN" spc="300" dirty="0" smtClean="0"/>
              <a:t>0</a:t>
            </a:r>
            <a:r>
              <a:rPr lang="en-IN" b="1" spc="300" dirty="0" smtClean="0"/>
              <a:t>1</a:t>
            </a:r>
            <a:r>
              <a:rPr lang="en-IN" spc="300" dirty="0" smtClean="0"/>
              <a:t>0000</a:t>
            </a:r>
            <a:r>
              <a:rPr lang="en-IN" b="1" spc="300" dirty="0" smtClean="0"/>
              <a:t>1</a:t>
            </a:r>
            <a:r>
              <a:rPr lang="en-IN" spc="300" dirty="0" smtClean="0"/>
              <a:t>0</a:t>
            </a:r>
          </a:p>
          <a:p>
            <a:pPr marL="3200400" lvl="7" indent="0">
              <a:buNone/>
            </a:pPr>
            <a:r>
              <a:rPr lang="en-IN" spc="300" dirty="0" smtClean="0"/>
              <a:t>0</a:t>
            </a:r>
            <a:r>
              <a:rPr lang="en-IN" b="1" spc="300" dirty="0" smtClean="0"/>
              <a:t>111111</a:t>
            </a:r>
            <a:r>
              <a:rPr lang="en-IN" spc="300" dirty="0" smtClean="0"/>
              <a:t>0</a:t>
            </a:r>
          </a:p>
          <a:p>
            <a:pPr marL="3200400" lvl="7" indent="0">
              <a:buNone/>
            </a:pPr>
            <a:r>
              <a:rPr lang="en-IN" spc="300" dirty="0" smtClean="0"/>
              <a:t>0</a:t>
            </a:r>
            <a:r>
              <a:rPr lang="en-IN" b="1" spc="300" dirty="0" smtClean="0"/>
              <a:t>1</a:t>
            </a:r>
            <a:r>
              <a:rPr lang="en-IN" spc="300" dirty="0" smtClean="0"/>
              <a:t>0000</a:t>
            </a:r>
            <a:r>
              <a:rPr lang="en-IN" b="1" spc="300" dirty="0" smtClean="0"/>
              <a:t>1</a:t>
            </a:r>
            <a:r>
              <a:rPr lang="en-IN" spc="300" dirty="0" smtClean="0"/>
              <a:t>0</a:t>
            </a:r>
          </a:p>
          <a:p>
            <a:pPr marL="3200400" lvl="7" indent="0">
              <a:buNone/>
            </a:pPr>
            <a:r>
              <a:rPr lang="en-IN" spc="300" dirty="0" smtClean="0"/>
              <a:t>0</a:t>
            </a:r>
            <a:r>
              <a:rPr lang="en-IN" b="1" spc="300" dirty="0" smtClean="0"/>
              <a:t>1</a:t>
            </a:r>
            <a:r>
              <a:rPr lang="en-IN" spc="300" dirty="0" smtClean="0"/>
              <a:t>0000</a:t>
            </a:r>
            <a:r>
              <a:rPr lang="en-IN" b="1" spc="300" dirty="0" smtClean="0"/>
              <a:t>1</a:t>
            </a:r>
            <a:r>
              <a:rPr lang="en-IN" spc="300" dirty="0" smtClean="0"/>
              <a:t>0</a:t>
            </a:r>
          </a:p>
          <a:p>
            <a:pPr marL="3200400" lvl="7" indent="0">
              <a:buNone/>
            </a:pPr>
            <a:r>
              <a:rPr lang="en-IN" spc="300" dirty="0" smtClean="0"/>
              <a:t>0</a:t>
            </a:r>
            <a:r>
              <a:rPr lang="en-IN" b="1" spc="300" dirty="0" smtClean="0"/>
              <a:t>1</a:t>
            </a:r>
            <a:r>
              <a:rPr lang="en-IN" spc="300" dirty="0" smtClean="0"/>
              <a:t>0000</a:t>
            </a:r>
            <a:r>
              <a:rPr lang="en-IN" b="1" spc="300" dirty="0" smtClean="0"/>
              <a:t>1</a:t>
            </a:r>
            <a:r>
              <a:rPr lang="en-IN" spc="300" dirty="0" smtClean="0"/>
              <a:t>0</a:t>
            </a:r>
          </a:p>
        </p:txBody>
      </p:sp>
      <p:sp>
        <p:nvSpPr>
          <p:cNvPr id="4" name="Right Arrow 3"/>
          <p:cNvSpPr/>
          <p:nvPr/>
        </p:nvSpPr>
        <p:spPr>
          <a:xfrm>
            <a:off x="1068578" y="2175058"/>
            <a:ext cx="837127" cy="167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1836562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TotalTime>
  <Words>1154</Words>
  <Application>Microsoft Office PowerPoint</Application>
  <PresentationFormat>Custom</PresentationFormat>
  <Paragraphs>313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EL213 ANALOG CIRCUITS</vt:lpstr>
      <vt:lpstr>INTRODUCTION</vt:lpstr>
      <vt:lpstr>Slide 3</vt:lpstr>
      <vt:lpstr>                    Making of LED matrix</vt:lpstr>
      <vt:lpstr>Slide 5</vt:lpstr>
      <vt:lpstr>Components:</vt:lpstr>
      <vt:lpstr>Role of components</vt:lpstr>
      <vt:lpstr>How it works</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Applications:</vt:lpstr>
      <vt:lpstr>Slide 24</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EL213 ANALOG CIRCUITS</dc:title>
  <dc:creator>Dharmik Dodia</dc:creator>
  <cp:lastModifiedBy>window7</cp:lastModifiedBy>
  <cp:revision>38</cp:revision>
  <dcterms:created xsi:type="dcterms:W3CDTF">2016-04-10T12:03:17Z</dcterms:created>
  <dcterms:modified xsi:type="dcterms:W3CDTF">2016-04-11T18:53:11Z</dcterms:modified>
</cp:coreProperties>
</file>