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Oswald" panose="00000500000000000000" pitchFamily="2" charset="0"/>
      <p:regular r:id="rId35"/>
      <p:bold r:id="rId36"/>
    </p:embeddedFont>
    <p:embeddedFont>
      <p:font typeface="Playfair Display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877cd8a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877cd8a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877cd8a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877cd8a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a980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a980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a980ed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8a980ed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1a1a28f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1a1a28f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a1a28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1a1a28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1a1a28f8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1a1a28f8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a1a28f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1a1a28f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1a1a28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1a1a28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1a1a28f8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1a1a28f8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8b52826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78b52826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1a1a28f8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1a1a28f8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8877cd8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8877cd8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877cd8a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877cd8a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8b52826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8b52826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8b52826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8b52826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8b52826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8b52826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8b52826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8b52826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8b52826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78b52826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Recommendation 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0" y="3550650"/>
            <a:ext cx="43110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 Indian Devotional Music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Columns Descriptions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0" y="1158500"/>
            <a:ext cx="8939375" cy="384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150" y="572275"/>
            <a:ext cx="9144000" cy="45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Danceability: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Describes how suitable a track is for dancing based on a combination of musical elements including tempo, rhythm, overall regularity, stability, beat, etc.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rgbClr val="BDC1C6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Valence: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Describe the musical positiveness conveyed by a track. Tracks with high valence sounds more positive (eg. happy, cheerful). While tracks with low valence sounds more negative (eg. sad, depressed, angry).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Acousticness: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 confidence measure from 0.0 to 1.0 of whether the track is acoustic (effect of sound in sense of hearing).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Duration_ms: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The duration of the track in milliseconds.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Energy: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Represents a perceptual measure of intensity and activity. Typically, energetic tracks feel fast, loud and noisy. For example, death metal has high energy, while a Bach prelude scores low on the scale.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Instrumentalness: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Predicts whether a track contains no vocals. “Ooh” and “Aah” sounds are treated as instrumental in this context. Rap or spoken word tracks are clearly “vocal”.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Time Complexity: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An estimated overall time signature of a track. The time signature (meter) is a notational convention </a:t>
            </a:r>
            <a:r>
              <a:rPr lang="en" sz="1350" b="1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to specify how many beats are in each bar</a:t>
            </a:r>
            <a:r>
              <a:rPr lang="en" sz="135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(or measure).</a:t>
            </a: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0" y="439675"/>
            <a:ext cx="9144000" cy="45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Liveness: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Detects the presence of an audience in the recording. Higher liveness values represent an increased probability that the track was performed live. 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Loudness: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The overall loudness of a track in decibels (dB). Loudness values are averaged across the entire track and are useful for comparing relative loudness of track. 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Mode: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Indicates the modality (major and minor) of a track, the type of scale from which its melodic content is derived. Major is represented by 1 and minor is 0. 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Speechiness: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This detects the presence of spoken words in a track. The more exclusively speech - like the recording (eg. talk show, audio book, poetry), the closer to 1.0 the attribute value. 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Tempo: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The overall estimated tempo of a track in beats per minutes (BPM). In musical terminology, tempo is the speed or pace of a given piece, and derived directly from the average beat duration. 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Key: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The estimated overall key of the track. Integers map to pitches using standard </a:t>
            </a:r>
            <a:r>
              <a:rPr lang="en" sz="1400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Pitch Class Notation</a:t>
            </a: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. Eg. 0 = c. 1 = C#, 2 = D, and so on.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81481"/>
              <a:buFont typeface="Arial"/>
              <a:buNone/>
            </a:pPr>
            <a:r>
              <a:rPr lang="en" b="1" i="1" u="sng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Explicit:</a:t>
            </a:r>
            <a:r>
              <a:rPr lang="en">
                <a:solidFill>
                  <a:srgbClr val="BDC1C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Explicit with regards to music generally means the track contains </a:t>
            </a:r>
            <a:r>
              <a:rPr lang="en" sz="1350" b="1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some form of vulgar language</a:t>
            </a:r>
            <a:r>
              <a:rPr lang="en" sz="135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, details of lewd or lascivious acts, aggressive or offensive language, or language otherwise deemed to be unsuitable for a child.</a:t>
            </a:r>
            <a:endParaRPr sz="135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88375" y="68150"/>
            <a:ext cx="9023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41875" y="816550"/>
            <a:ext cx="9023700" cy="4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Difference between Energy and Acousticness in top 10 songs.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5" y="1509759"/>
            <a:ext cx="8977201" cy="3503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55825" y="55825"/>
            <a:ext cx="9044700" cy="50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Popularity Count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0" y="963100"/>
            <a:ext cx="8730700" cy="39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55825" y="76800"/>
            <a:ext cx="9030900" cy="49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Data Correlation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0" y="111725"/>
            <a:ext cx="5269226" cy="495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68775" y="38225"/>
            <a:ext cx="9018300" cy="50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Relation Between Danceability and Energy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475" y="922325"/>
            <a:ext cx="4038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55825" y="34900"/>
            <a:ext cx="9044700" cy="50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Top 5 Highest Rated Songs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013" y="574050"/>
            <a:ext cx="68675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7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0735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Our Model is based on Collaborative System.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Based on our recommendation system, we called song: ‘Devi Prayer’ and got recommendation based on correlation as: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2445325"/>
            <a:ext cx="3467100" cy="26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101600" y="445025"/>
            <a:ext cx="87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Deployment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41875" y="1234075"/>
            <a:ext cx="9051600" cy="3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Deployment is done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 using Streamlit.</a:t>
            </a:r>
            <a:r>
              <a:rPr lang="en" dirty="0"/>
              <a:t> </a:t>
            </a:r>
            <a:endParaRPr dirty="0"/>
          </a:p>
        </p:txBody>
      </p:sp>
      <p:pic>
        <p:nvPicPr>
          <p:cNvPr id="2" name="hello-streamlit-brave-2022-01-09-16-38-50-online-video-cuttercom_QkRrup9Y">
            <a:hlinkClick r:id="" action="ppaction://media"/>
            <a:extLst>
              <a:ext uri="{FF2B5EF4-FFF2-40B4-BE49-F238E27FC236}">
                <a16:creationId xmlns:a16="http://schemas.microsoft.com/office/drawing/2014/main" id="{A66B5FD3-CB7D-41FD-8C3B-95800051B2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46350" y="0"/>
            <a:ext cx="659765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6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lang="en" sz="2200" b="1" u="sng" dirty="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Akshay Choudhary</a:t>
            </a:r>
            <a:endParaRPr sz="2200" b="1" u="sng" dirty="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lang="en" sz="2200" b="1" u="sng" dirty="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Akshay Shedge</a:t>
            </a:r>
            <a:endParaRPr sz="2200" b="1" u="sng" dirty="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200"/>
              <a:buFont typeface="Arial"/>
              <a:buAutoNum type="arabicPeriod"/>
            </a:pPr>
            <a:r>
              <a:rPr lang="en" sz="2200" b="1" u="sng" dirty="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Dhaval Raval</a:t>
            </a:r>
            <a:endParaRPr sz="2200" b="1" u="sng" dirty="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</a:t>
            </a:r>
            <a:r>
              <a:rPr lang="en" sz="2200" b="1" u="sng" dirty="0">
                <a:solidFill>
                  <a:srgbClr val="2E2E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Mentor:-</a:t>
            </a:r>
            <a:r>
              <a:rPr lang="en" sz="2200" dirty="0">
                <a:solidFill>
                  <a:srgbClr val="2E2E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1" u="sng" dirty="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Ms. Bhanupriya</a:t>
            </a:r>
            <a:endParaRPr sz="2200" b="1" u="sng" dirty="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1875" y="27925"/>
            <a:ext cx="9065700" cy="50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Thank You.</a:t>
            </a:r>
            <a:endParaRPr sz="7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Business Problem?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11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POC for Recommendation Engine for a Devotional Songs Music application targeted for Indian users.</a:t>
            </a:r>
            <a:endParaRPr dirty="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 dirty="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2337950"/>
            <a:ext cx="85962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Objective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50" y="3041700"/>
            <a:ext cx="85962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The aim of this project is to build a feature of recommendation system to support a music app. As the first phase we need to develop the proof of concept to make the client understand how effective the feature could be.</a:t>
            </a:r>
            <a:endParaRPr sz="24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0" y="292100"/>
            <a:ext cx="9144000" cy="4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Project Architecture</a:t>
            </a:r>
            <a:endParaRPr sz="3600" b="1" u="sng" dirty="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9" name="Google Shape;79;p16"/>
          <p:cNvSpPr/>
          <p:nvPr/>
        </p:nvSpPr>
        <p:spPr>
          <a:xfrm>
            <a:off x="83750" y="2818790"/>
            <a:ext cx="1303500" cy="57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</a:rPr>
              <a:t>Business Objectives</a:t>
            </a:r>
            <a:endParaRPr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625544" y="2818790"/>
            <a:ext cx="1303500" cy="57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</a:rPr>
              <a:t>Data Collection</a:t>
            </a:r>
            <a:endParaRPr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162542" y="1950138"/>
            <a:ext cx="1303500" cy="57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rgbClr val="BDC1C6"/>
                </a:solidFill>
                <a:highlight>
                  <a:srgbClr val="202124"/>
                </a:highlight>
              </a:rPr>
              <a:t>EDA</a:t>
            </a:r>
            <a:endParaRPr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242437" y="2818790"/>
            <a:ext cx="1303500" cy="57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DC1C6"/>
                </a:solidFill>
                <a:highlight>
                  <a:srgbClr val="202124"/>
                </a:highlight>
              </a:rPr>
              <a:t>Deployment</a:t>
            </a:r>
            <a:endParaRPr sz="15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162542" y="3592712"/>
            <a:ext cx="1303500" cy="57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</a:rPr>
              <a:t>Model Building</a:t>
            </a:r>
            <a:endParaRPr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676221" y="2818790"/>
            <a:ext cx="1303500" cy="57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BDC1C6"/>
                </a:solidFill>
                <a:highlight>
                  <a:srgbClr val="202124"/>
                </a:highlight>
              </a:rPr>
              <a:t>Model evaluation &amp; feedback</a:t>
            </a:r>
            <a:endParaRPr sz="115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808625" y="2818800"/>
            <a:ext cx="1271100" cy="57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</a:rPr>
              <a:t>Final Presentation</a:t>
            </a:r>
            <a:endParaRPr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  <p:cxnSp>
        <p:nvCxnSpPr>
          <p:cNvPr id="86" name="Google Shape;86;p16"/>
          <p:cNvCxnSpPr>
            <a:stCxn id="79" idx="3"/>
            <a:endCxn id="80" idx="1"/>
          </p:cNvCxnSpPr>
          <p:nvPr/>
        </p:nvCxnSpPr>
        <p:spPr>
          <a:xfrm>
            <a:off x="1387250" y="3107090"/>
            <a:ext cx="238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6"/>
          <p:cNvCxnSpPr/>
          <p:nvPr/>
        </p:nvCxnSpPr>
        <p:spPr>
          <a:xfrm rot="10800000" flipH="1">
            <a:off x="2924200" y="2533450"/>
            <a:ext cx="251100" cy="30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6"/>
          <p:cNvCxnSpPr/>
          <p:nvPr/>
        </p:nvCxnSpPr>
        <p:spPr>
          <a:xfrm>
            <a:off x="2924200" y="3377825"/>
            <a:ext cx="251400" cy="22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>
            <a:endCxn id="82" idx="1"/>
          </p:cNvCxnSpPr>
          <p:nvPr/>
        </p:nvCxnSpPr>
        <p:spPr>
          <a:xfrm>
            <a:off x="5979637" y="3107090"/>
            <a:ext cx="262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>
            <a:endCxn id="85" idx="1"/>
          </p:cNvCxnSpPr>
          <p:nvPr/>
        </p:nvCxnSpPr>
        <p:spPr>
          <a:xfrm>
            <a:off x="7545825" y="3107100"/>
            <a:ext cx="262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/>
          <p:nvPr/>
        </p:nvCxnSpPr>
        <p:spPr>
          <a:xfrm rot="10800000" flipH="1">
            <a:off x="4466550" y="3384700"/>
            <a:ext cx="216300" cy="23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/>
          <p:nvPr/>
        </p:nvCxnSpPr>
        <p:spPr>
          <a:xfrm>
            <a:off x="4452575" y="2533375"/>
            <a:ext cx="237300" cy="30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recommendation system?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 recommender system, or a recommendation system, is a subclass of information filtering system that seeks to predict the "rating" or "preference" a user would give to an item.</a:t>
            </a: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In our case, </a:t>
            </a: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Georgia"/>
                <a:ea typeface="Georgia"/>
                <a:cs typeface="Georgia"/>
                <a:sym typeface="Georgia"/>
              </a:rPr>
              <a:t>by using music recommender system, the music provider can predict and then offer the appropriate songs to their users based on the characteristics of the music that has been heard previously.</a:t>
            </a: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How does the Recommendation System works for Music Streaming Services?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460500"/>
            <a:ext cx="85206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This is an approach where the machine learning algorithm collects a huge amount of data based on users’ behaviors, activities, and preferences. And then it recommends the Audio to those having similar choices.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For example, Person X likes the songs a, b, c, and d; and Person Y likes the songs a, b, g, and h. In this scenario, the machine learning algorithm will predict that X will also like g &amp; h and Y will also like c &amp; d because of their similar liking towards a &amp; b.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98775"/>
            <a:ext cx="8564100" cy="4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E2E2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E2E2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E2E2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In most of the services, algorithm looks at the duration of the time one has spent on a song, and if it is for more than 30 seconds, then the platform takes it as a check on their recommendations. 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The longer one spends on a song or a playlist, the better their suggestions will get.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So, if one doesn’t like the first 28-second of a song, it is better to skip it before the 29-second mark to never get to listen to something like that again.</a:t>
            </a:r>
            <a:endParaRPr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E2E2E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E2E2E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different types of Recommendation System?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7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90384"/>
              </a:lnSpc>
              <a:spcBef>
                <a:spcPts val="1300"/>
              </a:spcBef>
              <a:spcAft>
                <a:spcPts val="0"/>
              </a:spcAft>
              <a:buClr>
                <a:srgbClr val="BDC1C6"/>
              </a:buClr>
              <a:buSzPts val="2100"/>
              <a:buAutoNum type="arabicPeriod"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Collaborative Recommender system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100"/>
              <a:buAutoNum type="arabicPeriod"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Content-based recommender system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100"/>
              <a:buAutoNum type="arabicPeriod"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Knowledge-based Recommender system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100"/>
              <a:buAutoNum type="arabicPeriod"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Demographic based recommender system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100"/>
              <a:buAutoNum type="arabicPeriod"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Utility based recommender system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2100"/>
              <a:buAutoNum type="arabicPeriod"/>
            </a:pPr>
            <a:r>
              <a:rPr lang="en" sz="2100">
                <a:solidFill>
                  <a:srgbClr val="BDC1C6"/>
                </a:solidFill>
                <a:highlight>
                  <a:srgbClr val="2E2E2E"/>
                </a:highlight>
                <a:latin typeface="Arial"/>
                <a:ea typeface="Arial"/>
                <a:cs typeface="Arial"/>
                <a:sym typeface="Arial"/>
              </a:rPr>
              <a:t>Hybrid recommender system</a:t>
            </a:r>
            <a:endParaRPr sz="2100">
              <a:solidFill>
                <a:srgbClr val="BDC1C6"/>
              </a:solidFill>
              <a:highlight>
                <a:srgbClr val="2E2E2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Overview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We have used </a:t>
            </a:r>
            <a:r>
              <a:rPr lang="en" b="1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i.e </a:t>
            </a:r>
            <a:r>
              <a:rPr lang="en" b="1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Exportify Music Converter</a:t>
            </a: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to get the desired data.</a:t>
            </a: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Our motive is to collect Indian devotional songs which are Aarti, Bhajan, Gazals, etc with various Indian languages.</a:t>
            </a: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According to our data collection process, we have collected around 5189 rows and  34 columns. </a:t>
            </a: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1032</Words>
  <Application>Microsoft Office PowerPoint</Application>
  <PresentationFormat>On-screen Show (16:9)</PresentationFormat>
  <Paragraphs>79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Merriweather</vt:lpstr>
      <vt:lpstr>Playfair Display</vt:lpstr>
      <vt:lpstr>Arial</vt:lpstr>
      <vt:lpstr>Oswald</vt:lpstr>
      <vt:lpstr>Montserrat</vt:lpstr>
      <vt:lpstr>Georgia</vt:lpstr>
      <vt:lpstr>Pop</vt:lpstr>
      <vt:lpstr>Recommendation System</vt:lpstr>
      <vt:lpstr>Team Members:</vt:lpstr>
      <vt:lpstr>What is the Business Problem?</vt:lpstr>
      <vt:lpstr>PowerPoint Presentation</vt:lpstr>
      <vt:lpstr>What is recommendation system?</vt:lpstr>
      <vt:lpstr>How does the Recommendation System works for Music Streaming Services?</vt:lpstr>
      <vt:lpstr>PowerPoint Presentation</vt:lpstr>
      <vt:lpstr>What are the different types of Recommendation System?</vt:lpstr>
      <vt:lpstr>Data Collection Overview</vt:lpstr>
      <vt:lpstr>Dataset Columns Descriptions</vt:lpstr>
      <vt:lpstr>PowerPoint Presentation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Model Building</vt:lpstr>
      <vt:lpstr>Model Deployment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cp:lastModifiedBy>Dhaval Raval</cp:lastModifiedBy>
  <cp:revision>3</cp:revision>
  <dcterms:modified xsi:type="dcterms:W3CDTF">2022-01-09T13:04:03Z</dcterms:modified>
</cp:coreProperties>
</file>