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Oswald" panose="00000500000000000000" pitchFamily="2" charset="0"/>
      <p:regular r:id="rId30"/>
      <p:bold r:id="rId31"/>
    </p:embeddedFont>
    <p:embeddedFont>
      <p:font typeface="Playfair Display"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35eccdae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35eccdae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7fc92f3a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7fc92f3a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35eccdae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35eccdae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35eccdae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35eccdae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35eccdae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35eccda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3d17704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3d17704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d17704a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3d17704a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35eccdae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35eccdae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35eccdae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35eccdae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35eccdae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35eccdae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6a3e0253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6a3e0253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35eccdae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35eccdae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35eccdae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35eccda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35eccdae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35eccdae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38e45021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38e4502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7fc92f3a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7fc92f3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7fc92f3a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7fc92f3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7fc92f3a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7fc92f3a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7fc92f3a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7fc92f3a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7fc92f3a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7fc92f3a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35eccdae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35eccda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7fc92f3a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7fc92f3a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6020">
                <a:highlight>
                  <a:schemeClr val="dk1"/>
                </a:highlight>
                <a:latin typeface="Arial"/>
                <a:ea typeface="Arial"/>
                <a:cs typeface="Arial"/>
                <a:sym typeface="Arial"/>
              </a:rPr>
              <a:t>Re-selling_Price_ Prediction</a:t>
            </a:r>
            <a:endParaRPr sz="6020">
              <a:highlight>
                <a:schemeClr val="dk1"/>
              </a:highlight>
              <a:latin typeface="Arial"/>
              <a:ea typeface="Arial"/>
              <a:cs typeface="Arial"/>
              <a:sym typeface="Arial"/>
            </a:endParaRPr>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Arial"/>
                <a:ea typeface="Arial"/>
                <a:cs typeface="Arial"/>
                <a:sym typeface="Arial"/>
              </a:rPr>
              <a:t>For Used European Cars</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Checking for Nan Values</a:t>
            </a:r>
            <a:endParaRPr/>
          </a:p>
        </p:txBody>
      </p:sp>
      <p:sp>
        <p:nvSpPr>
          <p:cNvPr id="127" name="Google Shape;12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311700" y="1152525"/>
            <a:ext cx="8242825" cy="390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9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Replacing nan Values</a:t>
            </a:r>
            <a:endParaRPr/>
          </a:p>
        </p:txBody>
      </p:sp>
      <p:pic>
        <p:nvPicPr>
          <p:cNvPr id="134" name="Google Shape;134;p23"/>
          <p:cNvPicPr preferRelativeResize="0"/>
          <p:nvPr/>
        </p:nvPicPr>
        <p:blipFill>
          <a:blip r:embed="rId3">
            <a:alphaModFix/>
          </a:blip>
          <a:stretch>
            <a:fillRect/>
          </a:stretch>
        </p:blipFill>
        <p:spPr>
          <a:xfrm>
            <a:off x="152400" y="1337100"/>
            <a:ext cx="8747174" cy="3654000"/>
          </a:xfrm>
          <a:prstGeom prst="rect">
            <a:avLst/>
          </a:prstGeom>
          <a:noFill/>
          <a:ln>
            <a:noFill/>
          </a:ln>
        </p:spPr>
      </p:pic>
      <p:sp>
        <p:nvSpPr>
          <p:cNvPr id="135" name="Google Shape;135;p23"/>
          <p:cNvSpPr txBox="1"/>
          <p:nvPr/>
        </p:nvSpPr>
        <p:spPr>
          <a:xfrm>
            <a:off x="273175" y="805125"/>
            <a:ext cx="851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2"/>
                </a:highlight>
                <a:latin typeface="Playfair Display"/>
                <a:ea typeface="Playfair Display"/>
                <a:cs typeface="Playfair Display"/>
                <a:sym typeface="Playfair Display"/>
              </a:rPr>
              <a:t>We have replaced nan values with others</a:t>
            </a:r>
            <a:endParaRPr>
              <a:solidFill>
                <a:schemeClr val="lt1"/>
              </a:solidFill>
              <a:highlight>
                <a:schemeClr val="dk2"/>
              </a:highlight>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273325" y="53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Creating dummy variables</a:t>
            </a:r>
            <a:endParaRPr/>
          </a:p>
        </p:txBody>
      </p:sp>
      <p:pic>
        <p:nvPicPr>
          <p:cNvPr id="141" name="Google Shape;141;p24"/>
          <p:cNvPicPr preferRelativeResize="0"/>
          <p:nvPr/>
        </p:nvPicPr>
        <p:blipFill>
          <a:blip r:embed="rId3">
            <a:alphaModFix/>
          </a:blip>
          <a:stretch>
            <a:fillRect/>
          </a:stretch>
        </p:blipFill>
        <p:spPr>
          <a:xfrm>
            <a:off x="152400" y="778600"/>
            <a:ext cx="8839200" cy="42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Missing Value imputation of date using kilometer</a:t>
            </a:r>
            <a:endParaRPr/>
          </a:p>
        </p:txBody>
      </p:sp>
      <p:pic>
        <p:nvPicPr>
          <p:cNvPr id="147" name="Google Shape;147;p25"/>
          <p:cNvPicPr preferRelativeResize="0"/>
          <p:nvPr/>
        </p:nvPicPr>
        <p:blipFill>
          <a:blip r:embed="rId3">
            <a:alphaModFix/>
          </a:blip>
          <a:stretch>
            <a:fillRect/>
          </a:stretch>
        </p:blipFill>
        <p:spPr>
          <a:xfrm>
            <a:off x="152400" y="1170125"/>
            <a:ext cx="8791152"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Visualisation</a:t>
            </a:r>
            <a:endParaRPr/>
          </a:p>
        </p:txBody>
      </p:sp>
      <p:sp>
        <p:nvSpPr>
          <p:cNvPr id="153" name="Google Shape;153;p26"/>
          <p:cNvSpPr txBox="1">
            <a:spLocks noGrp="1"/>
          </p:cNvSpPr>
          <p:nvPr>
            <p:ph type="body" idx="1"/>
          </p:nvPr>
        </p:nvSpPr>
        <p:spPr>
          <a:xfrm>
            <a:off x="311700" y="1234075"/>
            <a:ext cx="8520600" cy="4011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a:solidFill>
                  <a:schemeClr val="lt1"/>
                </a:solidFill>
                <a:highlight>
                  <a:schemeClr val="dk2"/>
                </a:highlight>
              </a:rPr>
              <a:t>The data indicates the price variance of all brands of car</a:t>
            </a:r>
            <a:endParaRPr>
              <a:solidFill>
                <a:schemeClr val="lt1"/>
              </a:solidFill>
              <a:highlight>
                <a:schemeClr val="dk2"/>
              </a:highlight>
            </a:endParaRPr>
          </a:p>
        </p:txBody>
      </p:sp>
      <p:pic>
        <p:nvPicPr>
          <p:cNvPr id="154" name="Google Shape;154;p26"/>
          <p:cNvPicPr preferRelativeResize="0"/>
          <p:nvPr/>
        </p:nvPicPr>
        <p:blipFill>
          <a:blip r:embed="rId3">
            <a:alphaModFix/>
          </a:blip>
          <a:stretch>
            <a:fillRect/>
          </a:stretch>
        </p:blipFill>
        <p:spPr>
          <a:xfrm>
            <a:off x="1197600" y="1788725"/>
            <a:ext cx="4821075" cy="322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4920175" y="125625"/>
            <a:ext cx="3971025" cy="4628176"/>
          </a:xfrm>
          <a:prstGeom prst="rect">
            <a:avLst/>
          </a:prstGeom>
          <a:noFill/>
          <a:ln>
            <a:noFill/>
          </a:ln>
        </p:spPr>
      </p:pic>
      <p:sp>
        <p:nvSpPr>
          <p:cNvPr id="160" name="Google Shape;160;p27"/>
          <p:cNvSpPr txBox="1"/>
          <p:nvPr/>
        </p:nvSpPr>
        <p:spPr>
          <a:xfrm>
            <a:off x="0" y="0"/>
            <a:ext cx="48225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lt1"/>
                </a:solidFill>
                <a:highlight>
                  <a:schemeClr val="dk2"/>
                </a:highlight>
                <a:latin typeface="Playfair Display"/>
                <a:ea typeface="Playfair Display"/>
                <a:cs typeface="Playfair Display"/>
                <a:sym typeface="Playfair Display"/>
              </a:rPr>
              <a:t>Boxplot for Price Vs GearBox</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3612300" y="571125"/>
            <a:ext cx="5409125" cy="3825625"/>
          </a:xfrm>
          <a:prstGeom prst="rect">
            <a:avLst/>
          </a:prstGeom>
          <a:noFill/>
          <a:ln>
            <a:noFill/>
          </a:ln>
        </p:spPr>
      </p:pic>
      <p:sp>
        <p:nvSpPr>
          <p:cNvPr id="166" name="Google Shape;166;p28"/>
          <p:cNvSpPr txBox="1"/>
          <p:nvPr/>
        </p:nvSpPr>
        <p:spPr>
          <a:xfrm>
            <a:off x="0" y="0"/>
            <a:ext cx="38802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lt1"/>
                </a:solidFill>
                <a:highlight>
                  <a:schemeClr val="dk2"/>
                </a:highlight>
                <a:latin typeface="Playfair Display"/>
                <a:ea typeface="Playfair Display"/>
                <a:cs typeface="Playfair Display"/>
                <a:sym typeface="Playfair Display"/>
              </a:rPr>
              <a:t>Scatter plot for Price according to Kilometer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After Eda </a:t>
            </a:r>
            <a:endParaRPr/>
          </a:p>
        </p:txBody>
      </p:sp>
      <p:pic>
        <p:nvPicPr>
          <p:cNvPr id="172" name="Google Shape;172;p29"/>
          <p:cNvPicPr preferRelativeResize="0"/>
          <p:nvPr/>
        </p:nvPicPr>
        <p:blipFill>
          <a:blip r:embed="rId3">
            <a:alphaModFix/>
          </a:blip>
          <a:stretch>
            <a:fillRect/>
          </a:stretch>
        </p:blipFill>
        <p:spPr>
          <a:xfrm>
            <a:off x="311700" y="1653875"/>
            <a:ext cx="8520600" cy="32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and test Data</a:t>
            </a:r>
            <a:endParaRPr/>
          </a:p>
        </p:txBody>
      </p:sp>
      <p:sp>
        <p:nvSpPr>
          <p:cNvPr id="178" name="Google Shape;178;p3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highlight>
                  <a:schemeClr val="dk2"/>
                </a:highlight>
              </a:rPr>
              <a:t>Evaluating X and y variable before the  split</a:t>
            </a:r>
            <a:endParaRPr>
              <a:solidFill>
                <a:schemeClr val="lt1"/>
              </a:solidFill>
              <a:highlight>
                <a:schemeClr val="dk2"/>
              </a:highlight>
            </a:endParaRPr>
          </a:p>
        </p:txBody>
      </p:sp>
      <p:pic>
        <p:nvPicPr>
          <p:cNvPr id="179" name="Google Shape;179;p30"/>
          <p:cNvPicPr preferRelativeResize="0"/>
          <p:nvPr/>
        </p:nvPicPr>
        <p:blipFill>
          <a:blip r:embed="rId3">
            <a:alphaModFix/>
          </a:blip>
          <a:stretch>
            <a:fillRect/>
          </a:stretch>
        </p:blipFill>
        <p:spPr>
          <a:xfrm>
            <a:off x="905875" y="1994750"/>
            <a:ext cx="7415849" cy="276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242625" y="2203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selection and accuracy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111111"/>
              <a:buFont typeface="Arial"/>
              <a:buNone/>
            </a:pPr>
            <a:r>
              <a:rPr lang="en"/>
              <a:t>Team Members:</a:t>
            </a:r>
            <a:endParaRPr/>
          </a:p>
        </p:txBody>
      </p:sp>
      <p:sp>
        <p:nvSpPr>
          <p:cNvPr id="65" name="Google Shape;65;p14"/>
          <p:cNvSpPr txBox="1">
            <a:spLocks noGrp="1"/>
          </p:cNvSpPr>
          <p:nvPr>
            <p:ph type="body" idx="1"/>
          </p:nvPr>
        </p:nvSpPr>
        <p:spPr>
          <a:xfrm>
            <a:off x="311700" y="1234075"/>
            <a:ext cx="8520600" cy="37767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Akshay Choudhary</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Akshay Shedge</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Pallavi Bidwe</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Rutuja Gadge</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Shagufta Jahan</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Dhaval Raval</a:t>
            </a:r>
            <a:endParaRPr sz="2200" b="1" u="sng">
              <a:solidFill>
                <a:srgbClr val="BDC1C6"/>
              </a:solidFill>
              <a:highlight>
                <a:srgbClr val="2E2E2E"/>
              </a:highlight>
              <a:latin typeface="Arial"/>
              <a:ea typeface="Arial"/>
              <a:cs typeface="Arial"/>
              <a:sym typeface="Arial"/>
            </a:endParaRPr>
          </a:p>
          <a:p>
            <a:pPr marL="457200" lvl="0" indent="-368300" algn="l" rtl="0">
              <a:spcBef>
                <a:spcPts val="0"/>
              </a:spcBef>
              <a:spcAft>
                <a:spcPts val="0"/>
              </a:spcAft>
              <a:buClr>
                <a:srgbClr val="BDC1C6"/>
              </a:buClr>
              <a:buSzPts val="2200"/>
              <a:buFont typeface="Arial"/>
              <a:buAutoNum type="arabicPeriod"/>
            </a:pPr>
            <a:r>
              <a:rPr lang="en" sz="2200" b="1" u="sng">
                <a:solidFill>
                  <a:srgbClr val="BDC1C6"/>
                </a:solidFill>
                <a:highlight>
                  <a:srgbClr val="2E2E2E"/>
                </a:highlight>
                <a:latin typeface="Arial"/>
                <a:ea typeface="Arial"/>
                <a:cs typeface="Arial"/>
                <a:sym typeface="Arial"/>
              </a:rPr>
              <a:t>S Sathishkumar</a:t>
            </a:r>
            <a:endParaRPr sz="2200" b="1" u="sng">
              <a:solidFill>
                <a:srgbClr val="BDC1C6"/>
              </a:solidFill>
              <a:highlight>
                <a:srgbClr val="2E2E2E"/>
              </a:highlight>
              <a:latin typeface="Arial"/>
              <a:ea typeface="Arial"/>
              <a:cs typeface="Arial"/>
              <a:sym typeface="Arial"/>
            </a:endParaRPr>
          </a:p>
          <a:p>
            <a:pPr marL="0" lvl="0" indent="0" algn="l" rtl="0">
              <a:spcBef>
                <a:spcPts val="0"/>
              </a:spcBef>
              <a:spcAft>
                <a:spcPts val="0"/>
              </a:spcAft>
              <a:buNone/>
            </a:pPr>
            <a:endParaRPr sz="2200" b="1" u="sng">
              <a:solidFill>
                <a:srgbClr val="BDC1C6"/>
              </a:solidFill>
              <a:highlight>
                <a:srgbClr val="2E2E2E"/>
              </a:highlight>
              <a:latin typeface="Arial"/>
              <a:ea typeface="Arial"/>
              <a:cs typeface="Arial"/>
              <a:sym typeface="Arial"/>
            </a:endParaRPr>
          </a:p>
          <a:p>
            <a:pPr marL="0" lvl="0" indent="0" algn="l" rtl="0">
              <a:spcBef>
                <a:spcPts val="1200"/>
              </a:spcBef>
              <a:spcAft>
                <a:spcPts val="1200"/>
              </a:spcAft>
              <a:buClr>
                <a:schemeClr val="dk2"/>
              </a:buClr>
              <a:buSzPts val="1800"/>
              <a:buFont typeface="Arial"/>
              <a:buNone/>
            </a:pPr>
            <a:r>
              <a:rPr lang="en" sz="2700">
                <a:solidFill>
                  <a:srgbClr val="2E2E2E"/>
                </a:solidFill>
                <a:highlight>
                  <a:schemeClr val="dk1"/>
                </a:highlight>
                <a:latin typeface="Oswald"/>
                <a:ea typeface="Oswald"/>
                <a:cs typeface="Oswald"/>
                <a:sym typeface="Oswald"/>
              </a:rPr>
              <a:t>Mentor:</a:t>
            </a:r>
            <a:r>
              <a:rPr lang="en" sz="2200">
                <a:solidFill>
                  <a:srgbClr val="2E2E2E"/>
                </a:solidFill>
                <a:highlight>
                  <a:schemeClr val="lt1"/>
                </a:highlight>
                <a:latin typeface="Arial"/>
                <a:ea typeface="Arial"/>
                <a:cs typeface="Arial"/>
                <a:sym typeface="Arial"/>
              </a:rPr>
              <a:t> </a:t>
            </a:r>
            <a:r>
              <a:rPr lang="en" sz="2200" b="1" u="sng">
                <a:solidFill>
                  <a:srgbClr val="BDC1C6"/>
                </a:solidFill>
                <a:highlight>
                  <a:srgbClr val="2E2E2E"/>
                </a:highlight>
                <a:latin typeface="Arial"/>
                <a:ea typeface="Arial"/>
                <a:cs typeface="Arial"/>
                <a:sym typeface="Arial"/>
              </a:rPr>
              <a:t>Ms. Neha</a:t>
            </a:r>
            <a:endParaRPr sz="2200" b="1" u="sng">
              <a:solidFill>
                <a:srgbClr val="BDC1C6"/>
              </a:solidFill>
              <a:highlight>
                <a:srgbClr val="2E2E2E"/>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values of different Models</a:t>
            </a:r>
            <a:endParaRPr/>
          </a:p>
        </p:txBody>
      </p:sp>
      <p:sp>
        <p:nvSpPr>
          <p:cNvPr id="190" name="Google Shape;190;p32"/>
          <p:cNvSpPr txBox="1"/>
          <p:nvPr/>
        </p:nvSpPr>
        <p:spPr>
          <a:xfrm>
            <a:off x="146550" y="1195675"/>
            <a:ext cx="881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191" name="Google Shape;191;p32"/>
          <p:cNvSpPr txBox="1"/>
          <p:nvPr/>
        </p:nvSpPr>
        <p:spPr>
          <a:xfrm>
            <a:off x="449550" y="1348075"/>
            <a:ext cx="865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pic>
        <p:nvPicPr>
          <p:cNvPr id="192" name="Google Shape;192;p32"/>
          <p:cNvPicPr preferRelativeResize="0"/>
          <p:nvPr/>
        </p:nvPicPr>
        <p:blipFill rotWithShape="1">
          <a:blip r:embed="rId3">
            <a:alphaModFix/>
          </a:blip>
          <a:srcRect/>
          <a:stretch/>
        </p:blipFill>
        <p:spPr>
          <a:xfrm>
            <a:off x="0" y="1206500"/>
            <a:ext cx="9143999" cy="2712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forests model model code</a:t>
            </a:r>
            <a:endParaRPr/>
          </a:p>
        </p:txBody>
      </p:sp>
      <p:pic>
        <p:nvPicPr>
          <p:cNvPr id="198" name="Google Shape;198;p33"/>
          <p:cNvPicPr preferRelativeResize="0"/>
          <p:nvPr/>
        </p:nvPicPr>
        <p:blipFill>
          <a:blip r:embed="rId3">
            <a:alphaModFix/>
          </a:blip>
          <a:stretch>
            <a:fillRect/>
          </a:stretch>
        </p:blipFill>
        <p:spPr>
          <a:xfrm>
            <a:off x="152400" y="1170125"/>
            <a:ext cx="8839198" cy="34251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11700" y="2133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Deployment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Model Deployment using Streamlit</a:t>
            </a:r>
            <a:endParaRPr/>
          </a:p>
        </p:txBody>
      </p:sp>
      <p:pic>
        <p:nvPicPr>
          <p:cNvPr id="209" name="Google Shape;209;p35"/>
          <p:cNvPicPr preferRelativeResize="0"/>
          <p:nvPr/>
        </p:nvPicPr>
        <p:blipFill>
          <a:blip r:embed="rId3">
            <a:alphaModFix/>
          </a:blip>
          <a:stretch>
            <a:fillRect/>
          </a:stretch>
        </p:blipFill>
        <p:spPr>
          <a:xfrm>
            <a:off x="152400" y="1170125"/>
            <a:ext cx="3546414" cy="3820975"/>
          </a:xfrm>
          <a:prstGeom prst="rect">
            <a:avLst/>
          </a:prstGeom>
          <a:noFill/>
          <a:ln>
            <a:noFill/>
          </a:ln>
        </p:spPr>
      </p:pic>
      <p:pic>
        <p:nvPicPr>
          <p:cNvPr id="210" name="Google Shape;210;p35"/>
          <p:cNvPicPr preferRelativeResize="0"/>
          <p:nvPr/>
        </p:nvPicPr>
        <p:blipFill>
          <a:blip r:embed="rId4">
            <a:alphaModFix/>
          </a:blip>
          <a:stretch>
            <a:fillRect/>
          </a:stretch>
        </p:blipFill>
        <p:spPr>
          <a:xfrm>
            <a:off x="4981789" y="1170125"/>
            <a:ext cx="4041742"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111111"/>
              <a:buFont typeface="Arial"/>
              <a:buNone/>
            </a:pPr>
            <a:r>
              <a:rPr lang="en"/>
              <a:t>What is the Business Problem?</a:t>
            </a:r>
            <a:endParaRPr/>
          </a:p>
        </p:txBody>
      </p:sp>
      <p:sp>
        <p:nvSpPr>
          <p:cNvPr id="71" name="Google Shape;71;p15"/>
          <p:cNvSpPr txBox="1">
            <a:spLocks noGrp="1"/>
          </p:cNvSpPr>
          <p:nvPr>
            <p:ph type="body" idx="1"/>
          </p:nvPr>
        </p:nvSpPr>
        <p:spPr>
          <a:xfrm>
            <a:off x="311700" y="1234075"/>
            <a:ext cx="8520600" cy="10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800"/>
              <a:buFont typeface="Arial"/>
              <a:buNone/>
            </a:pPr>
            <a:r>
              <a:rPr lang="en">
                <a:solidFill>
                  <a:srgbClr val="BDC1C6"/>
                </a:solidFill>
                <a:highlight>
                  <a:srgbClr val="202124"/>
                </a:highlight>
                <a:latin typeface="Arial"/>
                <a:ea typeface="Arial"/>
                <a:cs typeface="Arial"/>
                <a:sym typeface="Arial"/>
              </a:rPr>
              <a:t>An online used car re-selling company needs to evaluate the used car condition, &amp; accordingly predict the re-selling price of the car.</a:t>
            </a:r>
            <a:endParaRPr/>
          </a:p>
        </p:txBody>
      </p:sp>
      <p:sp>
        <p:nvSpPr>
          <p:cNvPr id="72" name="Google Shape;72;p15"/>
          <p:cNvSpPr txBox="1">
            <a:spLocks noGrp="1"/>
          </p:cNvSpPr>
          <p:nvPr>
            <p:ph type="title"/>
          </p:nvPr>
        </p:nvSpPr>
        <p:spPr>
          <a:xfrm>
            <a:off x="311700" y="2523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60000"/>
              <a:buFont typeface="Arial"/>
              <a:buNone/>
            </a:pPr>
            <a:r>
              <a:rPr lang="en"/>
              <a:t>Objective</a:t>
            </a:r>
            <a:endParaRPr/>
          </a:p>
        </p:txBody>
      </p:sp>
      <p:sp>
        <p:nvSpPr>
          <p:cNvPr id="73" name="Google Shape;73;p15"/>
          <p:cNvSpPr txBox="1">
            <a:spLocks noGrp="1"/>
          </p:cNvSpPr>
          <p:nvPr>
            <p:ph type="body" idx="1"/>
          </p:nvPr>
        </p:nvSpPr>
        <p:spPr>
          <a:xfrm>
            <a:off x="311700" y="3332225"/>
            <a:ext cx="8520600" cy="1385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2"/>
              </a:buClr>
              <a:buSzPts val="1800"/>
              <a:buFont typeface="Arial"/>
              <a:buNone/>
            </a:pPr>
            <a:r>
              <a:rPr lang="en">
                <a:solidFill>
                  <a:srgbClr val="BDC1C6"/>
                </a:solidFill>
                <a:highlight>
                  <a:srgbClr val="202124"/>
                </a:highlight>
                <a:latin typeface="Arial"/>
                <a:ea typeface="Arial"/>
                <a:cs typeface="Arial"/>
                <a:sym typeface="Arial"/>
              </a:rPr>
              <a:t>The task is of evaluating the data collected about the used cars sold in the past, &amp; based on that make predictions for the price of the cars sold in the future. As the first phase we need to develop the proof of concept to make the client understand how effective the feature could be.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Architecture / Project Flow</a:t>
            </a:r>
            <a:endParaRPr/>
          </a:p>
        </p:txBody>
      </p:sp>
      <p:sp>
        <p:nvSpPr>
          <p:cNvPr id="79" name="Google Shape;79;p16"/>
          <p:cNvSpPr/>
          <p:nvPr/>
        </p:nvSpPr>
        <p:spPr>
          <a:xfrm>
            <a:off x="7783584" y="2821206"/>
            <a:ext cx="12960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BDC1C6"/>
                </a:solidFill>
                <a:highlight>
                  <a:srgbClr val="202124"/>
                </a:highlight>
                <a:latin typeface="Arial"/>
                <a:ea typeface="Arial"/>
                <a:cs typeface="Arial"/>
                <a:sym typeface="Arial"/>
              </a:rPr>
              <a:t>Final Presentation</a:t>
            </a:r>
            <a:endParaRPr sz="1400" b="0" i="0" u="none" strike="noStrike" cap="none">
              <a:solidFill>
                <a:srgbClr val="BDC1C6"/>
              </a:solidFill>
              <a:highlight>
                <a:srgbClr val="202124"/>
              </a:highlight>
              <a:latin typeface="Arial"/>
              <a:ea typeface="Arial"/>
              <a:cs typeface="Arial"/>
              <a:sym typeface="Arial"/>
            </a:endParaRPr>
          </a:p>
        </p:txBody>
      </p:sp>
      <p:sp>
        <p:nvSpPr>
          <p:cNvPr id="80" name="Google Shape;80;p16"/>
          <p:cNvSpPr/>
          <p:nvPr/>
        </p:nvSpPr>
        <p:spPr>
          <a:xfrm>
            <a:off x="6236354" y="2821196"/>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BDC1C6"/>
                </a:solidFill>
                <a:highlight>
                  <a:srgbClr val="202124"/>
                </a:highlight>
                <a:latin typeface="Arial"/>
                <a:ea typeface="Arial"/>
                <a:cs typeface="Arial"/>
                <a:sym typeface="Arial"/>
              </a:rPr>
              <a:t>Deployment</a:t>
            </a:r>
            <a:endParaRPr sz="1500" b="0" i="0" u="none" strike="noStrike" cap="none">
              <a:solidFill>
                <a:srgbClr val="BDC1C6"/>
              </a:solidFill>
              <a:highlight>
                <a:srgbClr val="202124"/>
              </a:highlight>
              <a:latin typeface="Arial"/>
              <a:ea typeface="Arial"/>
              <a:cs typeface="Arial"/>
              <a:sym typeface="Arial"/>
            </a:endParaRPr>
          </a:p>
        </p:txBody>
      </p:sp>
      <p:sp>
        <p:nvSpPr>
          <p:cNvPr id="81" name="Google Shape;81;p16"/>
          <p:cNvSpPr/>
          <p:nvPr/>
        </p:nvSpPr>
        <p:spPr>
          <a:xfrm>
            <a:off x="4639282" y="2821196"/>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rgbClr val="BDC1C6"/>
                </a:solidFill>
                <a:highlight>
                  <a:srgbClr val="202124"/>
                </a:highlight>
                <a:latin typeface="Arial"/>
                <a:ea typeface="Arial"/>
                <a:cs typeface="Arial"/>
                <a:sym typeface="Arial"/>
              </a:rPr>
              <a:t>Model evaluation &amp; feedback</a:t>
            </a:r>
            <a:endParaRPr sz="1150" b="0" i="0" u="none" strike="noStrike" cap="none">
              <a:solidFill>
                <a:srgbClr val="BDC1C6"/>
              </a:solidFill>
              <a:highlight>
                <a:srgbClr val="202124"/>
              </a:highlight>
              <a:latin typeface="Arial"/>
              <a:ea typeface="Arial"/>
              <a:cs typeface="Arial"/>
              <a:sym typeface="Arial"/>
            </a:endParaRPr>
          </a:p>
        </p:txBody>
      </p:sp>
      <p:sp>
        <p:nvSpPr>
          <p:cNvPr id="82" name="Google Shape;82;p16"/>
          <p:cNvSpPr/>
          <p:nvPr/>
        </p:nvSpPr>
        <p:spPr>
          <a:xfrm>
            <a:off x="48850" y="2821196"/>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BDC1C6"/>
                </a:solidFill>
                <a:highlight>
                  <a:srgbClr val="202124"/>
                </a:highlight>
                <a:latin typeface="Arial"/>
                <a:ea typeface="Arial"/>
                <a:cs typeface="Arial"/>
                <a:sym typeface="Arial"/>
              </a:rPr>
              <a:t>Business Objectives</a:t>
            </a:r>
            <a:endParaRPr sz="1400" b="0" i="0" u="none" strike="noStrike" cap="none">
              <a:solidFill>
                <a:srgbClr val="BDC1C6"/>
              </a:solidFill>
              <a:highlight>
                <a:srgbClr val="202124"/>
              </a:highlight>
              <a:latin typeface="Arial"/>
              <a:ea typeface="Arial"/>
              <a:cs typeface="Arial"/>
              <a:sym typeface="Arial"/>
            </a:endParaRPr>
          </a:p>
        </p:txBody>
      </p:sp>
      <p:sp>
        <p:nvSpPr>
          <p:cNvPr id="83" name="Google Shape;83;p16"/>
          <p:cNvSpPr/>
          <p:nvPr/>
        </p:nvSpPr>
        <p:spPr>
          <a:xfrm>
            <a:off x="1621018" y="2821196"/>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BDC1C6"/>
                </a:solidFill>
                <a:highlight>
                  <a:srgbClr val="202124"/>
                </a:highlight>
                <a:latin typeface="Arial"/>
                <a:ea typeface="Arial"/>
                <a:cs typeface="Arial"/>
                <a:sym typeface="Arial"/>
              </a:rPr>
              <a:t>Data Collection</a:t>
            </a:r>
            <a:endParaRPr sz="1400" b="0" i="0" u="none" strike="noStrike" cap="none">
              <a:solidFill>
                <a:srgbClr val="BDC1C6"/>
              </a:solidFill>
              <a:highlight>
                <a:srgbClr val="202124"/>
              </a:highlight>
              <a:latin typeface="Arial"/>
              <a:ea typeface="Arial"/>
              <a:cs typeface="Arial"/>
              <a:sym typeface="Arial"/>
            </a:endParaRPr>
          </a:p>
        </p:txBody>
      </p:sp>
      <p:sp>
        <p:nvSpPr>
          <p:cNvPr id="84" name="Google Shape;84;p16"/>
          <p:cNvSpPr/>
          <p:nvPr/>
        </p:nvSpPr>
        <p:spPr>
          <a:xfrm>
            <a:off x="3188296" y="1954100"/>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400" b="0" i="0" u="none" strike="noStrike" cap="none">
                <a:solidFill>
                  <a:srgbClr val="BDC1C6"/>
                </a:solidFill>
                <a:highlight>
                  <a:srgbClr val="202124"/>
                </a:highlight>
                <a:latin typeface="Arial"/>
                <a:ea typeface="Arial"/>
                <a:cs typeface="Arial"/>
                <a:sym typeface="Arial"/>
              </a:rPr>
              <a:t>EDA</a:t>
            </a:r>
            <a:endParaRPr sz="1400" b="0" i="0" u="none" strike="noStrike" cap="none">
              <a:solidFill>
                <a:srgbClr val="BDC1C6"/>
              </a:solidFill>
              <a:highlight>
                <a:srgbClr val="202124"/>
              </a:highlight>
              <a:latin typeface="Arial"/>
              <a:ea typeface="Arial"/>
              <a:cs typeface="Arial"/>
              <a:sym typeface="Arial"/>
            </a:endParaRPr>
          </a:p>
        </p:txBody>
      </p:sp>
      <p:sp>
        <p:nvSpPr>
          <p:cNvPr id="85" name="Google Shape;85;p16"/>
          <p:cNvSpPr/>
          <p:nvPr/>
        </p:nvSpPr>
        <p:spPr>
          <a:xfrm>
            <a:off x="3188296" y="3593733"/>
            <a:ext cx="1329300" cy="575700"/>
          </a:xfrm>
          <a:prstGeom prst="rect">
            <a:avLst/>
          </a:prstGeom>
          <a:solidFill>
            <a:srgbClr val="F8E71C"/>
          </a:solidFill>
          <a:ln w="9525" cap="flat" cmpd="sng">
            <a:solidFill>
              <a:srgbClr val="F8E71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BDC1C6"/>
                </a:solidFill>
                <a:highlight>
                  <a:srgbClr val="202124"/>
                </a:highlight>
                <a:latin typeface="Arial"/>
                <a:ea typeface="Arial"/>
                <a:cs typeface="Arial"/>
                <a:sym typeface="Arial"/>
              </a:rPr>
              <a:t>Model Building</a:t>
            </a:r>
            <a:endParaRPr sz="1400" b="0" i="0" u="none" strike="noStrike" cap="none">
              <a:solidFill>
                <a:srgbClr val="BDC1C6"/>
              </a:solidFill>
              <a:highlight>
                <a:srgbClr val="202124"/>
              </a:highlight>
              <a:latin typeface="Arial"/>
              <a:ea typeface="Arial"/>
              <a:cs typeface="Arial"/>
              <a:sym typeface="Arial"/>
            </a:endParaRPr>
          </a:p>
        </p:txBody>
      </p:sp>
      <p:cxnSp>
        <p:nvCxnSpPr>
          <p:cNvPr id="86" name="Google Shape;86;p16"/>
          <p:cNvCxnSpPr>
            <a:stCxn id="82" idx="3"/>
            <a:endCxn id="83" idx="1"/>
          </p:cNvCxnSpPr>
          <p:nvPr/>
        </p:nvCxnSpPr>
        <p:spPr>
          <a:xfrm>
            <a:off x="1378150" y="3109046"/>
            <a:ext cx="243000" cy="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6"/>
          <p:cNvCxnSpPr/>
          <p:nvPr/>
        </p:nvCxnSpPr>
        <p:spPr>
          <a:xfrm rot="10800000" flipH="1">
            <a:off x="2833450" y="2533375"/>
            <a:ext cx="363000" cy="293100"/>
          </a:xfrm>
          <a:prstGeom prst="straightConnector1">
            <a:avLst/>
          </a:prstGeom>
          <a:noFill/>
          <a:ln w="9525" cap="flat" cmpd="sng">
            <a:solidFill>
              <a:schemeClr val="dk2"/>
            </a:solidFill>
            <a:prstDash val="solid"/>
            <a:round/>
            <a:headEnd type="none" w="med" len="med"/>
            <a:tailEnd type="triangle" w="med" len="med"/>
          </a:ln>
        </p:spPr>
      </p:cxnSp>
      <p:cxnSp>
        <p:nvCxnSpPr>
          <p:cNvPr id="88" name="Google Shape;88;p16"/>
          <p:cNvCxnSpPr/>
          <p:nvPr/>
        </p:nvCxnSpPr>
        <p:spPr>
          <a:xfrm>
            <a:off x="2861375" y="3398750"/>
            <a:ext cx="327900" cy="202500"/>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6"/>
          <p:cNvCxnSpPr/>
          <p:nvPr/>
        </p:nvCxnSpPr>
        <p:spPr>
          <a:xfrm>
            <a:off x="4515400" y="2533375"/>
            <a:ext cx="279300" cy="293100"/>
          </a:xfrm>
          <a:prstGeom prst="straightConnector1">
            <a:avLst/>
          </a:prstGeom>
          <a:noFill/>
          <a:ln w="9525" cap="flat" cmpd="sng">
            <a:solidFill>
              <a:schemeClr val="dk2"/>
            </a:solidFill>
            <a:prstDash val="solid"/>
            <a:round/>
            <a:headEnd type="none" w="med" len="med"/>
            <a:tailEnd type="triangle" w="med" len="med"/>
          </a:ln>
        </p:spPr>
      </p:cxnSp>
      <p:cxnSp>
        <p:nvCxnSpPr>
          <p:cNvPr id="90" name="Google Shape;90;p16"/>
          <p:cNvCxnSpPr/>
          <p:nvPr/>
        </p:nvCxnSpPr>
        <p:spPr>
          <a:xfrm rot="10800000" flipH="1">
            <a:off x="4515400" y="3413050"/>
            <a:ext cx="265500" cy="188100"/>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6"/>
          <p:cNvCxnSpPr>
            <a:stCxn id="81" idx="3"/>
            <a:endCxn id="80" idx="1"/>
          </p:cNvCxnSpPr>
          <p:nvPr/>
        </p:nvCxnSpPr>
        <p:spPr>
          <a:xfrm>
            <a:off x="5968582" y="3109046"/>
            <a:ext cx="267900" cy="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6"/>
          <p:cNvCxnSpPr>
            <a:stCxn id="80" idx="3"/>
            <a:endCxn id="79" idx="1"/>
          </p:cNvCxnSpPr>
          <p:nvPr/>
        </p:nvCxnSpPr>
        <p:spPr>
          <a:xfrm>
            <a:off x="7565654" y="3109046"/>
            <a:ext cx="217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124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Overview</a:t>
            </a:r>
            <a:endParaRPr/>
          </a:p>
        </p:txBody>
      </p:sp>
      <p:pic>
        <p:nvPicPr>
          <p:cNvPr id="98" name="Google Shape;98;p17"/>
          <p:cNvPicPr preferRelativeResize="0"/>
          <p:nvPr/>
        </p:nvPicPr>
        <p:blipFill>
          <a:blip r:embed="rId3">
            <a:alphaModFix/>
          </a:blip>
          <a:stretch>
            <a:fillRect/>
          </a:stretch>
        </p:blipFill>
        <p:spPr>
          <a:xfrm>
            <a:off x="136425" y="949150"/>
            <a:ext cx="8855174" cy="411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body" idx="1"/>
          </p:nvPr>
        </p:nvSpPr>
        <p:spPr>
          <a:xfrm>
            <a:off x="69800" y="97700"/>
            <a:ext cx="8974800" cy="495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Clr>
                <a:srgbClr val="BDC1C6"/>
              </a:buClr>
              <a:buSzPts val="1800"/>
              <a:buFont typeface="Arial"/>
              <a:buChar char="❏"/>
            </a:pPr>
            <a:r>
              <a:rPr lang="en">
                <a:solidFill>
                  <a:srgbClr val="BDC1C6"/>
                </a:solidFill>
                <a:highlight>
                  <a:srgbClr val="202124"/>
                </a:highlight>
                <a:latin typeface="Arial"/>
                <a:ea typeface="Arial"/>
                <a:cs typeface="Arial"/>
                <a:sym typeface="Arial"/>
              </a:rPr>
              <a:t>Dataset was extraction was done through kaggle.com . </a:t>
            </a:r>
            <a:endParaRPr>
              <a:solidFill>
                <a:srgbClr val="BDC1C6"/>
              </a:solidFill>
              <a:highlight>
                <a:srgbClr val="202124"/>
              </a:highlight>
              <a:latin typeface="Arial"/>
              <a:ea typeface="Arial"/>
              <a:cs typeface="Arial"/>
              <a:sym typeface="Arial"/>
            </a:endParaRPr>
          </a:p>
          <a:p>
            <a:pPr marL="457200" lvl="0" indent="-342900" algn="l" rtl="0">
              <a:spcBef>
                <a:spcPts val="0"/>
              </a:spcBef>
              <a:spcAft>
                <a:spcPts val="0"/>
              </a:spcAft>
              <a:buClr>
                <a:srgbClr val="BDC1C6"/>
              </a:buClr>
              <a:buSzPts val="1800"/>
              <a:buFont typeface="Arial"/>
              <a:buChar char="❏"/>
            </a:pPr>
            <a:r>
              <a:rPr lang="en">
                <a:solidFill>
                  <a:srgbClr val="BDC1C6"/>
                </a:solidFill>
                <a:highlight>
                  <a:srgbClr val="202124"/>
                </a:highlight>
                <a:latin typeface="Arial"/>
                <a:ea typeface="Arial"/>
                <a:cs typeface="Arial"/>
                <a:sym typeface="Arial"/>
              </a:rPr>
              <a:t>There are around 3.8L rows and 22 columns (Before EDA). </a:t>
            </a:r>
            <a:endParaRPr>
              <a:solidFill>
                <a:srgbClr val="BDC1C6"/>
              </a:solidFill>
              <a:highlight>
                <a:srgbClr val="202124"/>
              </a:highlight>
              <a:latin typeface="Arial"/>
              <a:ea typeface="Arial"/>
              <a:cs typeface="Arial"/>
              <a:sym typeface="Arial"/>
            </a:endParaRPr>
          </a:p>
          <a:p>
            <a:pPr marL="457200" lvl="0" indent="-342900" algn="l" rtl="0">
              <a:spcBef>
                <a:spcPts val="0"/>
              </a:spcBef>
              <a:spcAft>
                <a:spcPts val="0"/>
              </a:spcAft>
              <a:buClr>
                <a:srgbClr val="BDC1C6"/>
              </a:buClr>
              <a:buSzPts val="1800"/>
              <a:buFont typeface="Arial"/>
              <a:buChar char="❏"/>
            </a:pPr>
            <a:r>
              <a:rPr lang="en">
                <a:solidFill>
                  <a:srgbClr val="BDC1C6"/>
                </a:solidFill>
                <a:highlight>
                  <a:srgbClr val="202124"/>
                </a:highlight>
                <a:latin typeface="Arial"/>
                <a:ea typeface="Arial"/>
                <a:cs typeface="Arial"/>
                <a:sym typeface="Arial"/>
              </a:rPr>
              <a:t>Column names are: </a:t>
            </a:r>
            <a:endParaRPr>
              <a:solidFill>
                <a:srgbClr val="BDC1C6"/>
              </a:solidFill>
              <a:highlight>
                <a:srgbClr val="202124"/>
              </a:highlight>
              <a:latin typeface="Arial"/>
              <a:ea typeface="Arial"/>
              <a:cs typeface="Arial"/>
              <a:sym typeface="Arial"/>
            </a:endParaRPr>
          </a:p>
          <a:p>
            <a:pPr marL="457200" lvl="0" indent="0" algn="l" rtl="0">
              <a:spcBef>
                <a:spcPts val="0"/>
              </a:spcBef>
              <a:spcAft>
                <a:spcPts val="0"/>
              </a:spcAft>
              <a:buNone/>
            </a:pPr>
            <a:r>
              <a:rPr lang="en">
                <a:solidFill>
                  <a:srgbClr val="BDC1C6"/>
                </a:solidFill>
                <a:highlight>
                  <a:srgbClr val="202124"/>
                </a:highlight>
                <a:latin typeface="Arial"/>
                <a:ea typeface="Arial"/>
                <a:cs typeface="Arial"/>
                <a:sym typeface="Arial"/>
              </a:rPr>
              <a:t>'dateCrawled', 'name', 'seller', 'offerType', 'price', 'abtest', 'vehicleType', 'gearbox', 'powerPS', 'model', 'kilometer', 'monthOfRegistration', 'fuelType', 'brand', 'notRepairedDamage', 'dateCreated', 'nrOfPictures', 'postalCode', 'lastSeen', 'Car_age'.</a:t>
            </a:r>
            <a:endParaRPr>
              <a:solidFill>
                <a:srgbClr val="BDC1C6"/>
              </a:solidFill>
              <a:highlight>
                <a:srgbClr val="202124"/>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311700" y="1249225"/>
            <a:ext cx="8520600" cy="3894300"/>
          </a:xfrm>
          <a:prstGeom prst="rect">
            <a:avLst/>
          </a:prstGeom>
        </p:spPr>
        <p:txBody>
          <a:bodyPr spcFirstLastPara="1" wrap="square" lIns="91425" tIns="91425" rIns="91425" bIns="91425" anchor="t" anchorCtr="0">
            <a:normAutofit lnSpcReduction="20000"/>
          </a:bodyPr>
          <a:lstStyle/>
          <a:p>
            <a:pPr marL="457200" lvl="0" indent="-342900" algn="l" rtl="0">
              <a:lnSpc>
                <a:spcPct val="100000"/>
              </a:lnSpc>
              <a:spcBef>
                <a:spcPts val="0"/>
              </a:spcBef>
              <a:spcAft>
                <a:spcPts val="0"/>
              </a:spcAft>
              <a:buClr>
                <a:schemeClr val="lt1"/>
              </a:buClr>
              <a:buSzPts val="1800"/>
              <a:buChar char="❏"/>
            </a:pPr>
            <a:r>
              <a:rPr lang="en">
                <a:solidFill>
                  <a:schemeClr val="lt1"/>
                </a:solidFill>
                <a:highlight>
                  <a:schemeClr val="dk2"/>
                </a:highlight>
              </a:rPr>
              <a:t>Name:- Indicates the full name of the car</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Price :- This column indicates the current price of the second hand car</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Abtest:- This column indicates that similar variant of the car being used to determine the experience of the user</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VehicleType:- This column indicates the type of car whether it is limousine , a suv , bus etc.</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Year of registration:- Indicates the year in which the car was registered </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Gearbox:- Indicates whether the car has an manual gearbox or automatic </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Powerps:- indicates the power of the vehicle which is the metric measure of horsepower</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Model:- indicates the model of the brand </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Kilometer:- indicates how long the car has been driven</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Fueltype:- indicates the type of fuel whether diesel or petrol(benzin)</a:t>
            </a:r>
            <a:endParaRPr>
              <a:solidFill>
                <a:schemeClr val="lt1"/>
              </a:solidFill>
              <a:highlight>
                <a:schemeClr val="dk2"/>
              </a:highlight>
            </a:endParaRPr>
          </a:p>
          <a:p>
            <a:pPr marL="457200" lvl="0" indent="-342900" algn="l" rtl="0">
              <a:spcBef>
                <a:spcPts val="0"/>
              </a:spcBef>
              <a:spcAft>
                <a:spcPts val="0"/>
              </a:spcAft>
              <a:buClr>
                <a:schemeClr val="lt1"/>
              </a:buClr>
              <a:buSzPts val="1800"/>
              <a:buChar char="❏"/>
            </a:pPr>
            <a:r>
              <a:rPr lang="en">
                <a:solidFill>
                  <a:schemeClr val="lt1"/>
                </a:solidFill>
                <a:highlight>
                  <a:schemeClr val="dk2"/>
                </a:highlight>
              </a:rPr>
              <a:t>Brand:- indicates the brand of the vehicle </a:t>
            </a:r>
            <a:endParaRPr>
              <a:solidFill>
                <a:schemeClr val="lt1"/>
              </a:solidFill>
              <a:highlight>
                <a:schemeClr val="lt1"/>
              </a:highlight>
            </a:endParaRPr>
          </a:p>
        </p:txBody>
      </p:sp>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Dataset’s Some Column Details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11700" y="1781025"/>
            <a:ext cx="8520600" cy="790800"/>
          </a:xfrm>
          <a:prstGeom prst="rect">
            <a:avLst/>
          </a:prstGeom>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None/>
            </a:pPr>
            <a:r>
              <a:rPr lang="en" sz="3332">
                <a:highlight>
                  <a:schemeClr val="dk1"/>
                </a:highlight>
              </a:rPr>
              <a:t>Exploratory Data Analysis (EDA)</a:t>
            </a:r>
            <a:endParaRPr sz="3332">
              <a:highlight>
                <a:schemeClr val="dk1"/>
              </a:highlight>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a:blip r:embed="rId3">
            <a:alphaModFix/>
          </a:blip>
          <a:stretch>
            <a:fillRect/>
          </a:stretch>
        </p:blipFill>
        <p:spPr>
          <a:xfrm>
            <a:off x="207275" y="1105475"/>
            <a:ext cx="8625027" cy="3984274"/>
          </a:xfrm>
          <a:prstGeom prst="rect">
            <a:avLst/>
          </a:prstGeom>
          <a:noFill/>
          <a:ln>
            <a:noFill/>
          </a:ln>
        </p:spPr>
      </p:pic>
      <p:sp>
        <p:nvSpPr>
          <p:cNvPr id="121" name="Google Shape;121;p21"/>
          <p:cNvSpPr txBox="1"/>
          <p:nvPr/>
        </p:nvSpPr>
        <p:spPr>
          <a:xfrm>
            <a:off x="237975" y="199600"/>
            <a:ext cx="8621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highlight>
                  <a:schemeClr val="dk1"/>
                </a:highlight>
                <a:latin typeface="Oswald"/>
                <a:ea typeface="Oswald"/>
                <a:cs typeface="Oswald"/>
                <a:sym typeface="Oswald"/>
              </a:rPr>
              <a:t>Deleting unnecessary columns</a:t>
            </a:r>
            <a:endParaRPr sz="2700">
              <a:highlight>
                <a:schemeClr val="dk1"/>
              </a:highlight>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449</Words>
  <Application>Microsoft Office PowerPoint</Application>
  <PresentationFormat>On-screen Show (16:9)</PresentationFormat>
  <Paragraphs>60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Playfair Display</vt:lpstr>
      <vt:lpstr>Oswald</vt:lpstr>
      <vt:lpstr>Montserrat</vt:lpstr>
      <vt:lpstr>Pop</vt:lpstr>
      <vt:lpstr>Re-selling_Price_ Prediction</vt:lpstr>
      <vt:lpstr>Team Members:</vt:lpstr>
      <vt:lpstr>What is the Business Problem?</vt:lpstr>
      <vt:lpstr>Project Architecture / Project Flow</vt:lpstr>
      <vt:lpstr>Dataset Overview</vt:lpstr>
      <vt:lpstr>PowerPoint Presentation</vt:lpstr>
      <vt:lpstr>Dataset’s Some Column Details</vt:lpstr>
      <vt:lpstr>PowerPoint Presentation</vt:lpstr>
      <vt:lpstr>PowerPoint Presentation</vt:lpstr>
      <vt:lpstr>Checking for Nan Values</vt:lpstr>
      <vt:lpstr>Replacing nan Values</vt:lpstr>
      <vt:lpstr>Creating dummy variables</vt:lpstr>
      <vt:lpstr>Missing Value imputation of date using kilometer</vt:lpstr>
      <vt:lpstr>Data Visualisation</vt:lpstr>
      <vt:lpstr>PowerPoint Presentation</vt:lpstr>
      <vt:lpstr>PowerPoint Presentation</vt:lpstr>
      <vt:lpstr>Dataset After Eda </vt:lpstr>
      <vt:lpstr>Training and test Data</vt:lpstr>
      <vt:lpstr>Model selection and accuracy</vt:lpstr>
      <vt:lpstr>Comparing values of different Models</vt:lpstr>
      <vt:lpstr>Random forests model model code</vt:lpstr>
      <vt:lpstr>Model Deployment</vt:lpstr>
      <vt:lpstr>Model Deployment using Streamlit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Re-selling_Price_ Prediction</dc:title>
  <cp:lastModifiedBy>Dhaval Raval</cp:lastModifiedBy>
  <cp:revision>2</cp:revision>
  <dcterms:modified xsi:type="dcterms:W3CDTF">2022-04-14T07:26:31Z</dcterms:modified>
</cp:coreProperties>
</file>