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5" r:id="rId2"/>
  </p:sldMasterIdLst>
  <p:notesMasterIdLst>
    <p:notesMasterId r:id="rId4"/>
  </p:notesMasterIdLst>
  <p:handoutMasterIdLst>
    <p:handoutMasterId r:id="rId5"/>
  </p:handoutMasterIdLst>
  <p:sldIdLst>
    <p:sldId id="1989" r:id="rId3"/>
  </p:sldIdLst>
  <p:sldSz cx="12192000" cy="6858000"/>
  <p:notesSz cx="6858000" cy="9144000"/>
  <p:custDataLst>
    <p:tags r:id="rId6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Capgemini Masters" id="{4E249A1C-D928-4AC0-A77C-65440B7A141B}">
          <p14:sldIdLst>
            <p14:sldId id="198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341">
          <p15:clr>
            <a:srgbClr val="A4A3A4"/>
          </p15:clr>
        </p15:guide>
        <p15:guide id="2" pos="36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FF"/>
    <a:srgbClr val="1F497D"/>
    <a:srgbClr val="0B79AA"/>
    <a:srgbClr val="CAD1A1"/>
    <a:srgbClr val="4BACC6"/>
    <a:srgbClr val="AABED2"/>
    <a:srgbClr val="0070AD"/>
    <a:srgbClr val="FF7E83"/>
    <a:srgbClr val="2B0A3D"/>
    <a:srgbClr val="00C37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970" autoAdjust="0"/>
    <p:restoredTop sz="93792" autoAdjust="0"/>
  </p:normalViewPr>
  <p:slideViewPr>
    <p:cSldViewPr>
      <p:cViewPr varScale="1">
        <p:scale>
          <a:sx n="106" d="100"/>
          <a:sy n="106" d="100"/>
        </p:scale>
        <p:origin x="-126" y="-84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2706" y="6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07/05/2022</a:t>
            </a:fld>
            <a:endParaRPr lang="pt-PT" sz="9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xmlns="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07/05/2022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nl-NL" altLang="nl-NL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626268" y="2469484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5157789" y="2538372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Achievement </a:t>
            </a:r>
          </a:p>
        </p:txBody>
      </p:sp>
      <p:sp>
        <p:nvSpPr>
          <p:cNvPr id="14" name="TextBox 13"/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/>
          <p:cNvGrpSpPr/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/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/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/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/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/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788" y="2133600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362200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BB765-928D-46E0-AAD5-425ED22EFD94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0D74C-D268-4434-988F-99E6A16BC1A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978D2-F672-46BA-A438-449B4E239C1F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D0288-6A59-4137-94D1-A1AC2F6A880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abhishek-singh1997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85433850"/>
              </p:ext>
            </p:extLst>
          </p:nvPr>
        </p:nvGraphicFramePr>
        <p:xfrm>
          <a:off x="9229725" y="1214755"/>
          <a:ext cx="3038475" cy="5169535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752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85775">
                <a:tc>
                  <a:txBody>
                    <a:bodyPr/>
                    <a:lstStyle/>
                    <a:p>
                      <a:r>
                        <a:rPr kumimoji="0" lang="en-US" altLang="en-US" sz="8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Java 8 /J2EE</a:t>
                      </a:r>
                      <a:r>
                        <a:rPr kumimoji="0" lang="en-US" sz="800" b="0" u="none" strike="noStrike" kern="1200" cap="none" spc="0" normalizeH="0" baseline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7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Java Basics, OOPS, Generics, Collections, Arrays, Loops, Lambda Exp, Stream API</a:t>
                      </a:r>
                    </a:p>
                    <a:p>
                      <a:r>
                        <a:rPr kumimoji="0" lang="en-US" sz="700" b="0" u="none" strike="noStrike" kern="1200" cap="none" spc="0" normalizeH="0" baseline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Junit, Mockito, Servlets</a:t>
                      </a:r>
                      <a:endParaRPr kumimoji="0" lang="en-US" sz="7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63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Spring core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700" u="none" strike="noStrike" kern="1200" cap="none" spc="0" normalizeH="0" baseline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IOC &amp; Dependency Injection, Autowire</a:t>
                      </a:r>
                      <a:endParaRPr kumimoji="0" lang="en-US" sz="7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159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Spring REST</a:t>
                      </a:r>
                    </a:p>
                    <a:p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700" dirty="0"/>
                        <a:t>REST controllers, Implementation of GET, POST, PUT &amp; DELETE, Bean Validation &amp; Exception Handling, Testing Services, Controller &amp; Repository layer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5140">
                <a:tc>
                  <a:txBody>
                    <a:bodyPr/>
                    <a:lstStyle/>
                    <a:p>
                      <a:r>
                        <a:rPr kumimoji="0" lang="en-US" sz="800" u="none" strike="noStrike" kern="1200" cap="none" spc="0" normalizeH="0" baseline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Spring Data JPA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700" dirty="0"/>
                        <a:t>Implement DAO layer using spring Data repositories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3095">
                <a:tc>
                  <a:txBody>
                    <a:bodyPr/>
                    <a:lstStyle/>
                    <a:p>
                      <a:r>
                        <a:rPr kumimoji="0" lang="en-US" sz="800" u="none" strike="noStrike" kern="1200" cap="none" spc="0" normalizeH="0" baseline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Spring Boot Microservices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700" u="none" strike="noStrike" kern="1200" cap="none" spc="0" normalizeH="0" baseline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Spring Boot Starters, annotations, Messaging Service, , Swagger API documents</a:t>
                      </a:r>
                      <a:endParaRPr kumimoji="0" lang="en-US" sz="7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Spring Cloud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kumimoji="0" lang="en-US" sz="7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Eureka, Netflix Ribbon,  Netflix Hystrix, Netflix Zuul &amp; Config Server</a:t>
                      </a:r>
                    </a:p>
                    <a:p>
                      <a:endParaRPr kumimoji="0" lang="en-US" sz="7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85140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Angular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kumimoji="0" lang="en-US" sz="7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Components, Services, Modules, Routing, Forms &amp; Validation, Testing using Jasmine &amp; Karma</a:t>
                      </a:r>
                      <a:endParaRPr kumimoji="0" lang="en-US" sz="7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7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MongoDB No Sql Basics</a:t>
                      </a:r>
                    </a:p>
                    <a:p>
                      <a:r>
                        <a:rPr kumimoji="0" lang="en-US" sz="7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87045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UI Tech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kumimoji="0" lang="en-US" sz="7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HTML 5 &amp; CSS 3,JavaScript, ES6 &amp; TypeScript</a:t>
                      </a:r>
                    </a:p>
                    <a:p>
                      <a:pPr marL="0" lvl="1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kumimoji="0" lang="en-US" sz="7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Optimized UI Designed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7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Git, Postman, Maven, 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Add On skills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7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 Peer learning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7170" name="Text Placeholder 18"/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4008437" cy="2185987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altLang="en-US" b="1" dirty="0"/>
              <a:t>Online Flight Booking System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IN" dirty="0"/>
              <a:t>C</a:t>
            </a:r>
            <a:r>
              <a:rPr lang="en-IN" altLang="en-US" dirty="0"/>
              <a:t>ase study of </a:t>
            </a:r>
            <a:r>
              <a:rPr lang="en-US" altLang="en-IN" dirty="0"/>
              <a:t>Online </a:t>
            </a:r>
            <a:r>
              <a:rPr lang="en-US" altLang="en-IN" dirty="0" smtClean="0">
                <a:sym typeface="+mn-ea"/>
              </a:rPr>
              <a:t>Shopping Application</a:t>
            </a:r>
            <a:r>
              <a:rPr lang="en-US" altLang="en-US" dirty="0" smtClean="0">
                <a:sym typeface="+mn-ea"/>
              </a:rPr>
              <a:t> </a:t>
            </a:r>
            <a:r>
              <a:rPr lang="en-IN" altLang="en-US" dirty="0"/>
              <a:t>along with </a:t>
            </a:r>
            <a:r>
              <a:rPr lang="en-US" altLang="en-IN" dirty="0"/>
              <a:t>API Gateway</a:t>
            </a:r>
            <a:r>
              <a:rPr lang="en-IN" altLang="en-US" dirty="0"/>
              <a:t>, </a:t>
            </a:r>
            <a:r>
              <a:rPr lang="en-IN" altLang="en-US" dirty="0" smtClean="0"/>
              <a:t> </a:t>
            </a:r>
            <a:r>
              <a:rPr lang="en-IN" altLang="en-US" dirty="0"/>
              <a:t>responsive UI with </a:t>
            </a:r>
            <a:r>
              <a:rPr lang="en-US" altLang="en-IN" dirty="0"/>
              <a:t>HTML5,</a:t>
            </a:r>
            <a:r>
              <a:rPr lang="en-US" altLang="en-US" dirty="0"/>
              <a:t> CSS, Bootstrap and Angular used as User Interface.</a:t>
            </a:r>
            <a:endParaRPr lang="en-US" altLang="nl-NL" b="1" dirty="0"/>
          </a:p>
          <a:p>
            <a:pPr>
              <a:lnSpc>
                <a:spcPct val="114000"/>
              </a:lnSpc>
            </a:pPr>
            <a:endParaRPr lang="en-IN" altLang="nl-NL" b="1" dirty="0"/>
          </a:p>
          <a:p>
            <a:pPr eaLnBrk="1" hangingPunct="1">
              <a:lnSpc>
                <a:spcPct val="114000"/>
              </a:lnSpc>
            </a:pPr>
            <a:r>
              <a:rPr lang="en-IN" altLang="nl-NL" b="1" dirty="0"/>
              <a:t> </a:t>
            </a:r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r>
              <a:rPr lang="en-US" altLang="nl-NL" dirty="0"/>
              <a:t/>
            </a:r>
            <a:br>
              <a:rPr lang="en-US" altLang="nl-NL" dirty="0"/>
            </a:br>
            <a:r>
              <a:rPr lang="en-US" altLang="nl-NL" dirty="0"/>
              <a:t/>
            </a: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/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/>
              <a:t>Analyst/Software Engineer</a:t>
            </a:r>
          </a:p>
        </p:txBody>
      </p:sp>
      <p:sp>
        <p:nvSpPr>
          <p:cNvPr id="7172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3649663" y="1355090"/>
            <a:ext cx="2374900" cy="203200"/>
          </a:xfrm>
        </p:spPr>
        <p:txBody>
          <a:bodyPr/>
          <a:lstStyle/>
          <a:p>
            <a:pPr eaLnBrk="1" hangingPunct="1"/>
            <a:r>
              <a:rPr lang="nl-NL" altLang="nl-NL" dirty="0"/>
              <a:t>Mumbai</a:t>
            </a:r>
          </a:p>
          <a:p>
            <a:pPr eaLnBrk="1" hangingPunct="1"/>
            <a:endParaRPr lang="nl-NL" altLang="nl-NL" dirty="0"/>
          </a:p>
        </p:txBody>
      </p:sp>
      <p:sp>
        <p:nvSpPr>
          <p:cNvPr id="7173" name="Text Placeholder 24"/>
          <p:cNvSpPr>
            <a:spLocks noGrp="1"/>
          </p:cNvSpPr>
          <p:nvPr>
            <p:ph type="body" sz="quarter" idx="47"/>
          </p:nvPr>
        </p:nvSpPr>
        <p:spPr>
          <a:xfrm>
            <a:off x="3299244" y="1603137"/>
            <a:ext cx="2653880" cy="258921"/>
          </a:xfrm>
        </p:spPr>
        <p:txBody>
          <a:bodyPr/>
          <a:lstStyle/>
          <a:p>
            <a:pPr eaLnBrk="1" hangingPunct="1"/>
            <a:r>
              <a:rPr lang="en-US" altLang="nl-NL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</a:t>
            </a:r>
            <a:r>
              <a:rPr lang="en-US" altLang="nl-NL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haval-ramesh.patel</a:t>
            </a:r>
            <a:r>
              <a:rPr lang="nl-NL" altLang="nl-NL" dirty="0" smtClean="0">
                <a:solidFill>
                  <a:srgbClr val="88D5ED"/>
                </a:solidFill>
              </a:rPr>
              <a:t>@capgemini.com</a:t>
            </a:r>
            <a:endParaRPr lang="nl-NL" altLang="nl-NL" dirty="0"/>
          </a:p>
        </p:txBody>
      </p:sp>
      <p:sp>
        <p:nvSpPr>
          <p:cNvPr id="7174" name="Text Placeholder 25"/>
          <p:cNvSpPr>
            <a:spLocks noGrp="1"/>
          </p:cNvSpPr>
          <p:nvPr>
            <p:ph type="body" sz="quarter" idx="48"/>
          </p:nvPr>
        </p:nvSpPr>
        <p:spPr>
          <a:xfrm>
            <a:off x="3352483" y="1828483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+91 </a:t>
            </a:r>
            <a:r>
              <a:rPr lang="en-US" altLang="nl-NL" dirty="0" smtClean="0"/>
              <a:t>8898590896</a:t>
            </a:r>
            <a:endParaRPr lang="en-US" altLang="nl-NL" dirty="0"/>
          </a:p>
        </p:txBody>
      </p:sp>
      <p:sp>
        <p:nvSpPr>
          <p:cNvPr id="7175" name="Text Placeholder 26"/>
          <p:cNvSpPr>
            <a:spLocks noGrp="1"/>
          </p:cNvSpPr>
          <p:nvPr>
            <p:ph type="body" sz="quarter" idx="50"/>
          </p:nvPr>
        </p:nvSpPr>
        <p:spPr>
          <a:xfrm>
            <a:off x="438150" y="2672715"/>
            <a:ext cx="4008437" cy="3118485"/>
          </a:xfrm>
        </p:spPr>
        <p:txBody>
          <a:bodyPr/>
          <a:lstStyle/>
          <a:p>
            <a:r>
              <a:rPr lang="en-US" altLang="en-US" sz="1100" b="1" dirty="0"/>
              <a:t>Full Stack Developer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Hands on experience in creating </a:t>
            </a:r>
            <a:r>
              <a:rPr lang="en-US" b="1" dirty="0"/>
              <a:t>microservices</a:t>
            </a:r>
            <a:r>
              <a:rPr lang="en-US" dirty="0"/>
              <a:t> with </a:t>
            </a:r>
            <a:r>
              <a:rPr lang="en-US" b="1" dirty="0"/>
              <a:t>Spring  boot framework , Spring Security, Spring Cloud </a:t>
            </a:r>
            <a:r>
              <a:rPr lang="en-US" b="1"/>
              <a:t>API </a:t>
            </a:r>
            <a:r>
              <a:rPr lang="en-US" b="1" smtClean="0"/>
              <a:t>Gateway</a:t>
            </a:r>
            <a:r>
              <a:rPr lang="en-US" b="1" smtClean="0"/>
              <a:t>.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dirty="0">
                <a:sym typeface="+mn-ea"/>
              </a:rPr>
              <a:t> Full Stack developer with Angular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ym typeface="+mn-ea"/>
              </a:rPr>
              <a:t>Proficient in creating </a:t>
            </a:r>
            <a:r>
              <a:rPr lang="en-US" b="1" dirty="0">
                <a:sym typeface="+mn-ea"/>
              </a:rPr>
              <a:t>Single page Web</a:t>
            </a:r>
            <a:r>
              <a:rPr lang="en-US" dirty="0">
                <a:sym typeface="+mn-ea"/>
              </a:rPr>
              <a:t> Application in </a:t>
            </a:r>
            <a:r>
              <a:rPr lang="en-US" b="1" dirty="0">
                <a:sym typeface="+mn-ea"/>
              </a:rPr>
              <a:t>Angular </a:t>
            </a:r>
            <a:r>
              <a:rPr lang="en-US" dirty="0">
                <a:sym typeface="+mn-ea"/>
              </a:rPr>
              <a:t>with Authentication with routing.</a:t>
            </a:r>
            <a:endParaRPr lang="en-US" alt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ym typeface="+mn-ea"/>
              </a:rPr>
              <a:t>Hands on experience in developing web pages using </a:t>
            </a:r>
            <a:r>
              <a:rPr lang="en-US" b="1" dirty="0">
                <a:sym typeface="+mn-ea"/>
              </a:rPr>
              <a:t>HTML5, CSS3, Object Oriented Java script, TypeScript, ES6, JSON, XML</a:t>
            </a:r>
            <a:r>
              <a:rPr lang="en-US" dirty="0">
                <a:sym typeface="+mn-ea"/>
              </a:rPr>
              <a:t>. Good understanding of Document Object Model (DOM) and DOM Functions.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Experience in creating documentation with </a:t>
            </a:r>
            <a:r>
              <a:rPr lang="en-US" b="1" dirty="0"/>
              <a:t>Java docs </a:t>
            </a:r>
            <a:r>
              <a:rPr lang="en-US" dirty="0"/>
              <a:t>and </a:t>
            </a:r>
            <a:r>
              <a:rPr lang="en-US" b="1" dirty="0"/>
              <a:t>swagger </a:t>
            </a:r>
            <a:r>
              <a:rPr lang="en-US" dirty="0"/>
              <a:t>and </a:t>
            </a:r>
            <a:r>
              <a:rPr lang="en-US" b="1" dirty="0"/>
              <a:t>unit testing </a:t>
            </a:r>
            <a:r>
              <a:rPr lang="en-US" dirty="0"/>
              <a:t>using </a:t>
            </a:r>
            <a:r>
              <a:rPr lang="en-US" b="1" dirty="0"/>
              <a:t>JUnit and Mockito.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Knowledge of</a:t>
            </a:r>
            <a:r>
              <a:rPr lang="en-US" b="1" dirty="0"/>
              <a:t> Spring Cloud Function </a:t>
            </a:r>
            <a:r>
              <a:rPr lang="en-US" dirty="0"/>
              <a:t>using </a:t>
            </a:r>
            <a:r>
              <a:rPr lang="en-US" b="1" dirty="0"/>
              <a:t>Serverless AWS  Lambda.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1" dirty="0"/>
          </a:p>
          <a:p>
            <a:endParaRPr lang="en-US" altLang="nl-NL" dirty="0"/>
          </a:p>
          <a:p>
            <a:endParaRPr lang="en-US" altLang="nl-NL" dirty="0"/>
          </a:p>
        </p:txBody>
      </p:sp>
      <p:sp>
        <p:nvSpPr>
          <p:cNvPr id="7178" name="Text Placeholder 1"/>
          <p:cNvSpPr>
            <a:spLocks noGrp="1"/>
          </p:cNvSpPr>
          <p:nvPr>
            <p:ph type="body" sz="quarter" idx="41"/>
          </p:nvPr>
        </p:nvSpPr>
        <p:spPr>
          <a:xfrm>
            <a:off x="2468563" y="290513"/>
            <a:ext cx="6223000" cy="306387"/>
          </a:xfrm>
        </p:spPr>
        <p:txBody>
          <a:bodyPr/>
          <a:lstStyle/>
          <a:p>
            <a:r>
              <a:rPr lang="en-US" altLang="en-IN" dirty="0" err="1" smtClean="0"/>
              <a:t>Dhaval</a:t>
            </a:r>
            <a:r>
              <a:rPr lang="en-US" altLang="en-IN" dirty="0" smtClean="0"/>
              <a:t> Patel</a:t>
            </a:r>
            <a:endParaRPr lang="en-US" altLang="en-IN" dirty="0"/>
          </a:p>
        </p:txBody>
      </p:sp>
      <p:pic>
        <p:nvPicPr>
          <p:cNvPr id="7182" name="Picture 4" descr="Free icon download | Linkedin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085548"/>
            <a:ext cx="325438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/>
          <p:cNvSpPr txBox="1">
            <a:spLocks noChangeArrowheads="1"/>
          </p:cNvSpPr>
          <p:nvPr/>
        </p:nvSpPr>
        <p:spPr bwMode="white">
          <a:xfrm>
            <a:off x="3085029" y="1978183"/>
            <a:ext cx="2381250" cy="437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680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4155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880" indent="-23368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nl-NL" altLang="nl-NL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A4</a:t>
            </a:r>
          </a:p>
        </p:txBody>
      </p:sp>
      <p:sp>
        <p:nvSpPr>
          <p:cNvPr id="5" name="Rectangle 4"/>
          <p:cNvSpPr/>
          <p:nvPr/>
        </p:nvSpPr>
        <p:spPr>
          <a:xfrm>
            <a:off x="9408478" y="552736"/>
            <a:ext cx="2540634" cy="425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nl-NL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Bachelor of Technlogy, Electronics and </a:t>
            </a:r>
            <a:r>
              <a:rPr lang="en-US" altLang="nl-NL" sz="1000" dirty="0">
                <a:solidFill>
                  <a:prstClr val="black"/>
                </a:solidFill>
                <a:latin typeface="Verdana" panose="020B0604030504040204" pitchFamily="34" charset="0"/>
              </a:rPr>
              <a:t>Instrumentation</a:t>
            </a:r>
            <a:r>
              <a:rPr kumimoji="0" lang="en-US" altLang="nl-NL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 : 2016 - 2020</a:t>
            </a:r>
          </a:p>
        </p:txBody>
      </p:sp>
      <p:sp>
        <p:nvSpPr>
          <p:cNvPr id="6" name="Rectangle 5"/>
          <p:cNvSpPr/>
          <p:nvPr/>
        </p:nvSpPr>
        <p:spPr>
          <a:xfrm>
            <a:off x="9241790" y="939800"/>
            <a:ext cx="937895" cy="245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nl-NL" sz="1000" b="1" i="0" u="none" strike="noStrike" kern="1200" cap="none" spc="0" normalizeH="0" baseline="0" noProof="0" dirty="0">
                <a:ln>
                  <a:noFill/>
                </a:ln>
                <a:solidFill>
                  <a:srgbClr val="0070AD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Skills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</p:txBody>
      </p:sp>
      <p:pic>
        <p:nvPicPr>
          <p:cNvPr id="19" name="Picture Placeholder 18" descr="DSC_1601 copy.JPG"/>
          <p:cNvPicPr>
            <a:picLocks noGrp="1" noChangeAspect="1"/>
          </p:cNvPicPr>
          <p:nvPr>
            <p:ph type="pic" sz="quarter" idx="46"/>
          </p:nvPr>
        </p:nvPicPr>
        <p:blipFill>
          <a:blip r:embed="rId5"/>
          <a:srcRect t="11111" b="11111"/>
          <a:stretch>
            <a:fillRect/>
          </a:stretch>
        </p:blipFill>
        <p:spPr>
          <a:xfrm>
            <a:off x="309522" y="357166"/>
            <a:ext cx="1734208" cy="1735628"/>
          </a:xfr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ppt-template_Capgemini-2020 (7)</Template>
  <TotalTime>112</TotalTime>
  <Words>262</Words>
  <Application>Microsoft Office PowerPoint</Application>
  <PresentationFormat>Custom</PresentationFormat>
  <Paragraphs>60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Office Theme</vt:lpstr>
      <vt:lpstr>Slide 1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ppt template</dc:subject>
  <dc:creator>Bapat, Rashmi</dc:creator>
  <cp:lastModifiedBy>Dhaval Patel</cp:lastModifiedBy>
  <cp:revision>113</cp:revision>
  <dcterms:created xsi:type="dcterms:W3CDTF">2020-09-22T06:24:00Z</dcterms:created>
  <dcterms:modified xsi:type="dcterms:W3CDTF">2022-05-07T17:47:55Z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0x010100C33155D503BFC942A57BA969F1C4EED5</vt:lpwstr>
  </property>
  <property fmtid="{D5CDD505-2E9C-101B-9397-08002B2CF9AE}" pid="3" name="KSOProductBuildVer">
    <vt:lpwstr>1033-11.2.0.10152</vt:lpwstr>
  </property>
</Properties>
</file>