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57" r:id="rId3"/>
    <p:sldId id="258" r:id="rId4"/>
    <p:sldId id="259" r:id="rId5"/>
    <p:sldId id="260" r:id="rId6"/>
    <p:sldId id="261" r:id="rId7"/>
    <p:sldId id="262" r:id="rId8"/>
    <p:sldId id="263" r:id="rId9"/>
    <p:sldId id="264" r:id="rId10"/>
    <p:sldId id="265" r:id="rId11"/>
    <p:sldId id="266" r:id="rId12"/>
    <p:sldId id="268" r:id="rId13"/>
    <p:sldId id="269" r:id="rId14"/>
    <p:sldId id="267" r:id="rId15"/>
    <p:sldId id="270" r:id="rId16"/>
    <p:sldId id="271" r:id="rId17"/>
    <p:sldId id="274" r:id="rId18"/>
    <p:sldId id="290" r:id="rId19"/>
    <p:sldId id="275" r:id="rId20"/>
    <p:sldId id="294" r:id="rId21"/>
    <p:sldId id="277" r:id="rId22"/>
    <p:sldId id="278" r:id="rId23"/>
    <p:sldId id="279" r:id="rId24"/>
    <p:sldId id="280" r:id="rId25"/>
    <p:sldId id="285" r:id="rId26"/>
    <p:sldId id="281" r:id="rId27"/>
    <p:sldId id="282" r:id="rId28"/>
    <p:sldId id="283" r:id="rId29"/>
    <p:sldId id="284" r:id="rId30"/>
    <p:sldId id="287" r:id="rId31"/>
    <p:sldId id="286" r:id="rId32"/>
    <p:sldId id="288" r:id="rId33"/>
    <p:sldId id="295" r:id="rId34"/>
    <p:sldId id="291" r:id="rId35"/>
    <p:sldId id="292" r:id="rId36"/>
    <p:sldId id="28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60587D-A133-4BAA-8350-F5C4B5A96F2A}" v="1" dt="2022-12-07T05:53:51.201"/>
    <p1510:client id="{EF8E8DFF-0730-477C-89A8-B59685D346B9}" v="2" dt="2022-12-07T05:48:18.0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 Sadariya" userId="S::ravi.sadariya@rxteam376.onmicrosoft.com::be4fbfa6-a7c4-4989-a042-d67407a866dc" providerId="AD" clId="Web-{EF8E8DFF-0730-477C-89A8-B59685D346B9}"/>
    <pc:docChg chg="addSld delSld">
      <pc:chgData name="Ravi Sadariya" userId="S::ravi.sadariya@rxteam376.onmicrosoft.com::be4fbfa6-a7c4-4989-a042-d67407a866dc" providerId="AD" clId="Web-{EF8E8DFF-0730-477C-89A8-B59685D346B9}" dt="2022-12-07T05:48:18.045" v="1"/>
      <pc:docMkLst>
        <pc:docMk/>
      </pc:docMkLst>
      <pc:sldChg chg="add del">
        <pc:chgData name="Ravi Sadariya" userId="S::ravi.sadariya@rxteam376.onmicrosoft.com::be4fbfa6-a7c4-4989-a042-d67407a866dc" providerId="AD" clId="Web-{EF8E8DFF-0730-477C-89A8-B59685D346B9}" dt="2022-12-07T05:48:18.045" v="1"/>
        <pc:sldMkLst>
          <pc:docMk/>
          <pc:sldMk cId="23797660" sldId="287"/>
        </pc:sldMkLst>
      </pc:sldChg>
    </pc:docChg>
  </pc:docChgLst>
  <pc:docChgLst>
    <pc:chgData name="Dhaval Thakor" userId="S::dhaval.thakor@rxteam376.onmicrosoft.com::34c42aef-4333-4686-9a89-7cea3c521152" providerId="AD" clId="Web-{5C60587D-A133-4BAA-8350-F5C4B5A96F2A}"/>
    <pc:docChg chg="modSld">
      <pc:chgData name="Dhaval Thakor" userId="S::dhaval.thakor@rxteam376.onmicrosoft.com::34c42aef-4333-4686-9a89-7cea3c521152" providerId="AD" clId="Web-{5C60587D-A133-4BAA-8350-F5C4B5A96F2A}" dt="2022-12-07T05:53:51.201" v="0" actId="14100"/>
      <pc:docMkLst>
        <pc:docMk/>
      </pc:docMkLst>
      <pc:sldChg chg="modSp">
        <pc:chgData name="Dhaval Thakor" userId="S::dhaval.thakor@rxteam376.onmicrosoft.com::34c42aef-4333-4686-9a89-7cea3c521152" providerId="AD" clId="Web-{5C60587D-A133-4BAA-8350-F5C4B5A96F2A}" dt="2022-12-07T05:53:51.201" v="0" actId="14100"/>
        <pc:sldMkLst>
          <pc:docMk/>
          <pc:sldMk cId="2418718360" sldId="290"/>
        </pc:sldMkLst>
        <pc:spChg chg="mod">
          <ac:chgData name="Dhaval Thakor" userId="S::dhaval.thakor@rxteam376.onmicrosoft.com::34c42aef-4333-4686-9a89-7cea3c521152" providerId="AD" clId="Web-{5C60587D-A133-4BAA-8350-F5C4B5A96F2A}" dt="2022-12-07T05:53:51.201" v="0" actId="14100"/>
          <ac:spMkLst>
            <pc:docMk/>
            <pc:sldMk cId="2418718360" sldId="290"/>
            <ac:spMk id="6"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46840B-38A9-4B49-944A-FC2C54FBB620}"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61613-479B-4731-8DD0-0125756B12F4}" type="slidenum">
              <a:rPr lang="en-US" smtClean="0"/>
              <a:t>‹#›</a:t>
            </a:fld>
            <a:endParaRPr lang="en-US"/>
          </a:p>
        </p:txBody>
      </p:sp>
    </p:spTree>
    <p:extLst>
      <p:ext uri="{BB962C8B-B14F-4D97-AF65-F5344CB8AC3E}">
        <p14:creationId xmlns:p14="http://schemas.microsoft.com/office/powerpoint/2010/main" val="2010564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46840B-38A9-4B49-944A-FC2C54FBB620}"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61613-479B-4731-8DD0-0125756B12F4}" type="slidenum">
              <a:rPr lang="en-US" smtClean="0"/>
              <a:t>‹#›</a:t>
            </a:fld>
            <a:endParaRPr lang="en-US"/>
          </a:p>
        </p:txBody>
      </p:sp>
    </p:spTree>
    <p:extLst>
      <p:ext uri="{BB962C8B-B14F-4D97-AF65-F5344CB8AC3E}">
        <p14:creationId xmlns:p14="http://schemas.microsoft.com/office/powerpoint/2010/main" val="3859048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46840B-38A9-4B49-944A-FC2C54FBB620}"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61613-479B-4731-8DD0-0125756B12F4}" type="slidenum">
              <a:rPr lang="en-US" smtClean="0"/>
              <a:t>‹#›</a:t>
            </a:fld>
            <a:endParaRPr lang="en-US"/>
          </a:p>
        </p:txBody>
      </p:sp>
    </p:spTree>
    <p:extLst>
      <p:ext uri="{BB962C8B-B14F-4D97-AF65-F5344CB8AC3E}">
        <p14:creationId xmlns:p14="http://schemas.microsoft.com/office/powerpoint/2010/main" val="1422487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46840B-38A9-4B49-944A-FC2C54FBB620}"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61613-479B-4731-8DD0-0125756B12F4}" type="slidenum">
              <a:rPr lang="en-US" smtClean="0"/>
              <a:t>‹#›</a:t>
            </a:fld>
            <a:endParaRPr lang="en-US"/>
          </a:p>
        </p:txBody>
      </p:sp>
    </p:spTree>
    <p:extLst>
      <p:ext uri="{BB962C8B-B14F-4D97-AF65-F5344CB8AC3E}">
        <p14:creationId xmlns:p14="http://schemas.microsoft.com/office/powerpoint/2010/main" val="581976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46840B-38A9-4B49-944A-FC2C54FBB620}"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61613-479B-4731-8DD0-0125756B12F4}" type="slidenum">
              <a:rPr lang="en-US" smtClean="0"/>
              <a:t>‹#›</a:t>
            </a:fld>
            <a:endParaRPr lang="en-US"/>
          </a:p>
        </p:txBody>
      </p:sp>
    </p:spTree>
    <p:extLst>
      <p:ext uri="{BB962C8B-B14F-4D97-AF65-F5344CB8AC3E}">
        <p14:creationId xmlns:p14="http://schemas.microsoft.com/office/powerpoint/2010/main" val="3870036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46840B-38A9-4B49-944A-FC2C54FBB620}"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461613-479B-4731-8DD0-0125756B12F4}" type="slidenum">
              <a:rPr lang="en-US" smtClean="0"/>
              <a:t>‹#›</a:t>
            </a:fld>
            <a:endParaRPr lang="en-US"/>
          </a:p>
        </p:txBody>
      </p:sp>
    </p:spTree>
    <p:extLst>
      <p:ext uri="{BB962C8B-B14F-4D97-AF65-F5344CB8AC3E}">
        <p14:creationId xmlns:p14="http://schemas.microsoft.com/office/powerpoint/2010/main" val="36246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46840B-38A9-4B49-944A-FC2C54FBB620}" type="datetimeFigureOut">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461613-479B-4731-8DD0-0125756B12F4}" type="slidenum">
              <a:rPr lang="en-US" smtClean="0"/>
              <a:t>‹#›</a:t>
            </a:fld>
            <a:endParaRPr lang="en-US"/>
          </a:p>
        </p:txBody>
      </p:sp>
    </p:spTree>
    <p:extLst>
      <p:ext uri="{BB962C8B-B14F-4D97-AF65-F5344CB8AC3E}">
        <p14:creationId xmlns:p14="http://schemas.microsoft.com/office/powerpoint/2010/main" val="2137426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46840B-38A9-4B49-944A-FC2C54FBB620}"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461613-479B-4731-8DD0-0125756B12F4}" type="slidenum">
              <a:rPr lang="en-US" smtClean="0"/>
              <a:t>‹#›</a:t>
            </a:fld>
            <a:endParaRPr lang="en-US"/>
          </a:p>
        </p:txBody>
      </p:sp>
    </p:spTree>
    <p:extLst>
      <p:ext uri="{BB962C8B-B14F-4D97-AF65-F5344CB8AC3E}">
        <p14:creationId xmlns:p14="http://schemas.microsoft.com/office/powerpoint/2010/main" val="355155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46840B-38A9-4B49-944A-FC2C54FBB620}" type="datetimeFigureOut">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461613-479B-4731-8DD0-0125756B12F4}" type="slidenum">
              <a:rPr lang="en-US" smtClean="0"/>
              <a:t>‹#›</a:t>
            </a:fld>
            <a:endParaRPr lang="en-US"/>
          </a:p>
        </p:txBody>
      </p:sp>
    </p:spTree>
    <p:extLst>
      <p:ext uri="{BB962C8B-B14F-4D97-AF65-F5344CB8AC3E}">
        <p14:creationId xmlns:p14="http://schemas.microsoft.com/office/powerpoint/2010/main" val="675028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46840B-38A9-4B49-944A-FC2C54FBB620}"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461613-479B-4731-8DD0-0125756B12F4}" type="slidenum">
              <a:rPr lang="en-US" smtClean="0"/>
              <a:t>‹#›</a:t>
            </a:fld>
            <a:endParaRPr lang="en-US"/>
          </a:p>
        </p:txBody>
      </p:sp>
    </p:spTree>
    <p:extLst>
      <p:ext uri="{BB962C8B-B14F-4D97-AF65-F5344CB8AC3E}">
        <p14:creationId xmlns:p14="http://schemas.microsoft.com/office/powerpoint/2010/main" val="221062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46840B-38A9-4B49-944A-FC2C54FBB620}"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461613-479B-4731-8DD0-0125756B12F4}" type="slidenum">
              <a:rPr lang="en-US" smtClean="0"/>
              <a:t>‹#›</a:t>
            </a:fld>
            <a:endParaRPr lang="en-US"/>
          </a:p>
        </p:txBody>
      </p:sp>
    </p:spTree>
    <p:extLst>
      <p:ext uri="{BB962C8B-B14F-4D97-AF65-F5344CB8AC3E}">
        <p14:creationId xmlns:p14="http://schemas.microsoft.com/office/powerpoint/2010/main" val="50018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46840B-38A9-4B49-944A-FC2C54FBB620}" type="datetimeFigureOut">
              <a:rPr lang="en-US" smtClean="0"/>
              <a:t>12/6/2022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61613-479B-4731-8DD0-0125756B12F4}" type="slidenum">
              <a:rPr lang="en-US" smtClean="0"/>
              <a:t>‹#›</a:t>
            </a:fld>
            <a:endParaRPr lang="en-US"/>
          </a:p>
        </p:txBody>
      </p:sp>
    </p:spTree>
    <p:extLst>
      <p:ext uri="{BB962C8B-B14F-4D97-AF65-F5344CB8AC3E}">
        <p14:creationId xmlns:p14="http://schemas.microsoft.com/office/powerpoint/2010/main" val="1501141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stackblitz.com/edit/routingsampl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medium.com/razroo/dependency-injection-in-angular-c265043883f8" TargetMode="External"/><Relationship Id="rId2" Type="http://schemas.openxmlformats.org/officeDocument/2006/relationships/hyperlink" Target="https://angular.io/guide/dependency-injection" TargetMode="External"/><Relationship Id="rId1" Type="http://schemas.openxmlformats.org/officeDocument/2006/relationships/slideLayout" Target="../slideLayouts/slideLayout2.xml"/><Relationship Id="rId5" Type="http://schemas.openxmlformats.org/officeDocument/2006/relationships/hyperlink" Target="https://angular.io/guide/lifecycle-hooks" TargetMode="External"/><Relationship Id="rId4" Type="http://schemas.openxmlformats.org/officeDocument/2006/relationships/hyperlink" Target="https://medium.com/@jinalshah999/all-about-routing-in-angular-application-23f469a33f8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Topics</a:t>
            </a:r>
          </a:p>
        </p:txBody>
      </p:sp>
      <p:sp>
        <p:nvSpPr>
          <p:cNvPr id="3" name="Content Placeholder 2"/>
          <p:cNvSpPr>
            <a:spLocks noGrp="1"/>
          </p:cNvSpPr>
          <p:nvPr>
            <p:ph idx="1"/>
          </p:nvPr>
        </p:nvSpPr>
        <p:spPr/>
        <p:txBody>
          <a:bodyPr/>
          <a:lstStyle/>
          <a:p>
            <a:r>
              <a:rPr lang="en-US">
                <a:ln w="0"/>
                <a:solidFill>
                  <a:schemeClr val="accent1"/>
                </a:solidFill>
                <a:effectLst>
                  <a:outerShdw blurRad="38100" dist="25400" dir="5400000" algn="ctr" rotWithShape="0">
                    <a:srgbClr val="6E747A">
                      <a:alpha val="43000"/>
                    </a:srgbClr>
                  </a:outerShdw>
                </a:effectLst>
              </a:rPr>
              <a:t>Dependency Injection</a:t>
            </a:r>
          </a:p>
          <a:p>
            <a:r>
              <a:rPr lang="en-US">
                <a:ln w="0"/>
                <a:solidFill>
                  <a:schemeClr val="accent1"/>
                </a:solidFill>
                <a:effectLst>
                  <a:outerShdw blurRad="38100" dist="25400" dir="5400000" algn="ctr" rotWithShape="0">
                    <a:srgbClr val="6E747A">
                      <a:alpha val="43000"/>
                    </a:srgbClr>
                  </a:outerShdw>
                </a:effectLst>
              </a:rPr>
              <a:t>Routing</a:t>
            </a:r>
          </a:p>
          <a:p>
            <a:r>
              <a:rPr lang="en-US">
                <a:ln w="0"/>
                <a:solidFill>
                  <a:schemeClr val="accent1"/>
                </a:solidFill>
                <a:effectLst>
                  <a:outerShdw blurRad="38100" dist="25400" dir="5400000" algn="ctr" rotWithShape="0">
                    <a:srgbClr val="6E747A">
                      <a:alpha val="43000"/>
                    </a:srgbClr>
                  </a:outerShdw>
                </a:effectLst>
              </a:rPr>
              <a:t>Life Cycle hooks</a:t>
            </a:r>
            <a:endParaRPr lang="en-US"/>
          </a:p>
        </p:txBody>
      </p:sp>
    </p:spTree>
    <p:extLst>
      <p:ext uri="{BB962C8B-B14F-4D97-AF65-F5344CB8AC3E}">
        <p14:creationId xmlns:p14="http://schemas.microsoft.com/office/powerpoint/2010/main" val="4146168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328932"/>
          </a:xfrm>
        </p:spPr>
        <p:txBody>
          <a:bodyPr>
            <a:normAutofit fontScale="92500" lnSpcReduction="10000"/>
          </a:bodyPr>
          <a:lstStyle/>
          <a:p>
            <a:pPr marL="514350" indent="-514350">
              <a:buAutoNum type="arabicPeriod"/>
            </a:pPr>
            <a:r>
              <a:rPr lang="en-US"/>
              <a:t>Define the </a:t>
            </a:r>
            <a:r>
              <a:rPr lang="en-US" err="1"/>
              <a:t>StudentService</a:t>
            </a:r>
            <a:r>
              <a:rPr lang="en-US"/>
              <a:t> class</a:t>
            </a:r>
          </a:p>
          <a:p>
            <a:pPr lvl="1"/>
            <a:r>
              <a:rPr lang="en-US"/>
              <a:t>ng g s Student</a:t>
            </a:r>
          </a:p>
          <a:p>
            <a:pPr marL="514350" indent="-514350">
              <a:buAutoNum type="arabicPeriod"/>
            </a:pPr>
            <a:r>
              <a:rPr lang="en-US"/>
              <a:t>Register with injector</a:t>
            </a:r>
          </a:p>
          <a:p>
            <a:pPr lvl="1"/>
            <a:r>
              <a:rPr lang="en-US"/>
              <a:t>    providers: [</a:t>
            </a:r>
            <a:r>
              <a:rPr lang="en-US" err="1"/>
              <a:t>StudentService</a:t>
            </a:r>
            <a:r>
              <a:rPr lang="en-US"/>
              <a:t>] </a:t>
            </a:r>
          </a:p>
          <a:p>
            <a:pPr marL="514350" indent="-514350">
              <a:buAutoNum type="arabicPeriod"/>
            </a:pPr>
            <a:r>
              <a:rPr lang="en-US"/>
              <a:t>Declare as dependency in </a:t>
            </a:r>
            <a:r>
              <a:rPr lang="en-US" err="1"/>
              <a:t>StudentList</a:t>
            </a:r>
            <a:r>
              <a:rPr lang="en-US"/>
              <a:t> and </a:t>
            </a:r>
            <a:r>
              <a:rPr lang="en-US" err="1"/>
              <a:t>StudentDetails</a:t>
            </a:r>
            <a:r>
              <a:rPr lang="en-US"/>
              <a:t> component</a:t>
            </a:r>
          </a:p>
          <a:p>
            <a:pPr lvl="1"/>
            <a:r>
              <a:rPr lang="en-US"/>
              <a:t>  constructor(private </a:t>
            </a:r>
            <a:r>
              <a:rPr lang="en-US" err="1"/>
              <a:t>listservice:StudentService</a:t>
            </a:r>
            <a:r>
              <a:rPr lang="en-US"/>
              <a:t>) { }</a:t>
            </a:r>
          </a:p>
          <a:p>
            <a:pPr marL="514350" indent="-514350">
              <a:buAutoNum type="arabicPeriod"/>
            </a:pPr>
            <a:endParaRPr lang="en-US"/>
          </a:p>
        </p:txBody>
      </p:sp>
      <p:sp>
        <p:nvSpPr>
          <p:cNvPr id="5" name="Title 1"/>
          <p:cNvSpPr>
            <a:spLocks noGrp="1"/>
          </p:cNvSpPr>
          <p:nvPr>
            <p:ph type="title"/>
          </p:nvPr>
        </p:nvSpPr>
        <p:spPr/>
        <p:txBody>
          <a:bodyPr/>
          <a:lstStyle/>
          <a:p>
            <a:r>
              <a:rPr lang="en-US">
                <a:ln w="0"/>
                <a:solidFill>
                  <a:schemeClr val="accent1"/>
                </a:solidFill>
                <a:effectLst>
                  <a:outerShdw blurRad="38100" dist="25400" dir="5400000" algn="ctr" rotWithShape="0">
                    <a:srgbClr val="6E747A">
                      <a:alpha val="43000"/>
                    </a:srgbClr>
                  </a:outerShdw>
                </a:effectLst>
              </a:rPr>
              <a:t>DI as a framework contd.</a:t>
            </a:r>
          </a:p>
        </p:txBody>
      </p:sp>
      <p:sp>
        <p:nvSpPr>
          <p:cNvPr id="2" name="TextBox 1"/>
          <p:cNvSpPr txBox="1"/>
          <p:nvPr/>
        </p:nvSpPr>
        <p:spPr>
          <a:xfrm>
            <a:off x="4153989" y="4480560"/>
            <a:ext cx="164981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t>Student Service</a:t>
            </a:r>
          </a:p>
        </p:txBody>
      </p:sp>
      <p:sp>
        <p:nvSpPr>
          <p:cNvPr id="7" name="TextBox 6"/>
          <p:cNvSpPr txBox="1"/>
          <p:nvPr/>
        </p:nvSpPr>
        <p:spPr>
          <a:xfrm>
            <a:off x="3295979" y="5238205"/>
            <a:ext cx="123796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err="1"/>
              <a:t>StudentList</a:t>
            </a:r>
            <a:endParaRPr lang="en-US"/>
          </a:p>
        </p:txBody>
      </p:sp>
      <p:sp>
        <p:nvSpPr>
          <p:cNvPr id="8" name="TextBox 7"/>
          <p:cNvSpPr txBox="1"/>
          <p:nvPr/>
        </p:nvSpPr>
        <p:spPr>
          <a:xfrm>
            <a:off x="5315850" y="5238205"/>
            <a:ext cx="156029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err="1"/>
              <a:t>StudentDetails</a:t>
            </a:r>
            <a:endParaRPr lang="en-US"/>
          </a:p>
        </p:txBody>
      </p:sp>
      <p:cxnSp>
        <p:nvCxnSpPr>
          <p:cNvPr id="10" name="Straight Arrow Connector 9"/>
          <p:cNvCxnSpPr/>
          <p:nvPr/>
        </p:nvCxnSpPr>
        <p:spPr>
          <a:xfrm flipH="1">
            <a:off x="4245429" y="4849892"/>
            <a:ext cx="391885" cy="388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062574" y="4849892"/>
            <a:ext cx="709881" cy="388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229059" y="4542870"/>
            <a:ext cx="119064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injector</a:t>
            </a:r>
          </a:p>
        </p:txBody>
      </p:sp>
    </p:spTree>
    <p:extLst>
      <p:ext uri="{BB962C8B-B14F-4D97-AF65-F5344CB8AC3E}">
        <p14:creationId xmlns:p14="http://schemas.microsoft.com/office/powerpoint/2010/main" val="4102582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0"/>
                <a:solidFill>
                  <a:schemeClr val="accent1"/>
                </a:solidFill>
                <a:effectLst>
                  <a:outerShdw blurRad="38100" dist="25400" dir="5400000" algn="ctr" rotWithShape="0">
                    <a:srgbClr val="6E747A">
                      <a:alpha val="43000"/>
                    </a:srgbClr>
                  </a:outerShdw>
                </a:effectLst>
              </a:rPr>
              <a:t>Hierarchical DI in Angular</a:t>
            </a:r>
          </a:p>
        </p:txBody>
      </p:sp>
      <p:grpSp>
        <p:nvGrpSpPr>
          <p:cNvPr id="17" name="Group 16"/>
          <p:cNvGrpSpPr/>
          <p:nvPr/>
        </p:nvGrpSpPr>
        <p:grpSpPr>
          <a:xfrm>
            <a:off x="2720339" y="1815737"/>
            <a:ext cx="4050575" cy="2880361"/>
            <a:chOff x="2720339" y="1815737"/>
            <a:chExt cx="4050575" cy="2880361"/>
          </a:xfrm>
        </p:grpSpPr>
        <p:sp>
          <p:nvSpPr>
            <p:cNvPr id="4" name="Rectangle 3"/>
            <p:cNvSpPr/>
            <p:nvPr/>
          </p:nvSpPr>
          <p:spPr>
            <a:xfrm>
              <a:off x="3592286" y="1815737"/>
              <a:ext cx="1606731" cy="60089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AppModule</a:t>
              </a:r>
              <a:endParaRPr lang="en-US"/>
            </a:p>
          </p:txBody>
        </p:sp>
        <p:cxnSp>
          <p:nvCxnSpPr>
            <p:cNvPr id="6" name="Straight Arrow Connector 5"/>
            <p:cNvCxnSpPr>
              <a:stCxn id="4" idx="2"/>
            </p:cNvCxnSpPr>
            <p:nvPr/>
          </p:nvCxnSpPr>
          <p:spPr>
            <a:xfrm>
              <a:off x="4395652" y="2416629"/>
              <a:ext cx="6531" cy="313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585754" y="2730137"/>
              <a:ext cx="1874520" cy="692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AppComponent</a:t>
              </a:r>
              <a:endParaRPr lang="en-US"/>
            </a:p>
          </p:txBody>
        </p:sp>
        <p:cxnSp>
          <p:nvCxnSpPr>
            <p:cNvPr id="10" name="Straight Connector 9"/>
            <p:cNvCxnSpPr/>
            <p:nvPr/>
          </p:nvCxnSpPr>
          <p:spPr>
            <a:xfrm>
              <a:off x="4402183" y="3422469"/>
              <a:ext cx="0" cy="235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585754" y="3657600"/>
              <a:ext cx="1783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592286" y="3644538"/>
              <a:ext cx="6531" cy="313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352505" y="3644538"/>
              <a:ext cx="6531" cy="313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0339" y="4003766"/>
              <a:ext cx="1874520" cy="692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StudentList</a:t>
              </a:r>
              <a:endParaRPr lang="en-US"/>
            </a:p>
          </p:txBody>
        </p:sp>
        <p:sp>
          <p:nvSpPr>
            <p:cNvPr id="16" name="Rectangle 15"/>
            <p:cNvSpPr/>
            <p:nvPr/>
          </p:nvSpPr>
          <p:spPr>
            <a:xfrm>
              <a:off x="4896394" y="3984172"/>
              <a:ext cx="1874520" cy="692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StudentDetails</a:t>
              </a:r>
              <a:endParaRPr lang="en-US"/>
            </a:p>
          </p:txBody>
        </p:sp>
      </p:grpSp>
    </p:spTree>
    <p:extLst>
      <p:ext uri="{BB962C8B-B14F-4D97-AF65-F5344CB8AC3E}">
        <p14:creationId xmlns:p14="http://schemas.microsoft.com/office/powerpoint/2010/main" val="3836274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1567543" y="3984172"/>
            <a:ext cx="2481943" cy="267788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p:nvPr>
        </p:nvSpPr>
        <p:spPr/>
        <p:txBody>
          <a:bodyPr/>
          <a:lstStyle/>
          <a:p>
            <a:r>
              <a:rPr lang="en-US">
                <a:ln w="0"/>
                <a:solidFill>
                  <a:schemeClr val="accent1"/>
                </a:solidFill>
                <a:effectLst>
                  <a:outerShdw blurRad="38100" dist="25400" dir="5400000" algn="ctr" rotWithShape="0">
                    <a:srgbClr val="6E747A">
                      <a:alpha val="43000"/>
                    </a:srgbClr>
                  </a:outerShdw>
                </a:effectLst>
              </a:rPr>
              <a:t>Hierarchical DI in Angular</a:t>
            </a:r>
          </a:p>
        </p:txBody>
      </p:sp>
      <p:grpSp>
        <p:nvGrpSpPr>
          <p:cNvPr id="6" name="Group 5"/>
          <p:cNvGrpSpPr/>
          <p:nvPr/>
        </p:nvGrpSpPr>
        <p:grpSpPr>
          <a:xfrm>
            <a:off x="2045425" y="1998617"/>
            <a:ext cx="4050575" cy="2880361"/>
            <a:chOff x="2720339" y="1815737"/>
            <a:chExt cx="4050575" cy="2880361"/>
          </a:xfrm>
        </p:grpSpPr>
        <p:sp>
          <p:nvSpPr>
            <p:cNvPr id="7" name="Rectangle 6"/>
            <p:cNvSpPr/>
            <p:nvPr/>
          </p:nvSpPr>
          <p:spPr>
            <a:xfrm>
              <a:off x="3592286" y="1815737"/>
              <a:ext cx="1606731" cy="60089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AppModule</a:t>
              </a:r>
              <a:endParaRPr lang="en-US"/>
            </a:p>
          </p:txBody>
        </p:sp>
        <p:cxnSp>
          <p:nvCxnSpPr>
            <p:cNvPr id="8" name="Straight Arrow Connector 7"/>
            <p:cNvCxnSpPr>
              <a:stCxn id="7" idx="2"/>
            </p:cNvCxnSpPr>
            <p:nvPr/>
          </p:nvCxnSpPr>
          <p:spPr>
            <a:xfrm>
              <a:off x="4395652" y="2416629"/>
              <a:ext cx="6531" cy="313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585754" y="2730137"/>
              <a:ext cx="1874520" cy="692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AppComponent</a:t>
              </a:r>
              <a:endParaRPr lang="en-US"/>
            </a:p>
          </p:txBody>
        </p:sp>
        <p:cxnSp>
          <p:nvCxnSpPr>
            <p:cNvPr id="10" name="Straight Connector 9"/>
            <p:cNvCxnSpPr/>
            <p:nvPr/>
          </p:nvCxnSpPr>
          <p:spPr>
            <a:xfrm>
              <a:off x="4402183" y="3422469"/>
              <a:ext cx="0" cy="235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85754" y="3657600"/>
              <a:ext cx="1783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592286" y="3644538"/>
              <a:ext cx="6531" cy="313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352505" y="3644538"/>
              <a:ext cx="6531" cy="313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720339" y="4003766"/>
              <a:ext cx="1874520" cy="692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StudentList</a:t>
              </a:r>
              <a:endParaRPr lang="en-US"/>
            </a:p>
          </p:txBody>
        </p:sp>
        <p:sp>
          <p:nvSpPr>
            <p:cNvPr id="15" name="Rectangle 14"/>
            <p:cNvSpPr/>
            <p:nvPr/>
          </p:nvSpPr>
          <p:spPr>
            <a:xfrm>
              <a:off x="4896394" y="3984172"/>
              <a:ext cx="1874520" cy="692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StudentDetails</a:t>
              </a:r>
              <a:endParaRPr lang="en-US"/>
            </a:p>
          </p:txBody>
        </p:sp>
      </p:grpSp>
      <p:sp>
        <p:nvSpPr>
          <p:cNvPr id="26" name="Rectangle 25"/>
          <p:cNvSpPr/>
          <p:nvPr/>
        </p:nvSpPr>
        <p:spPr>
          <a:xfrm>
            <a:off x="2381794" y="5206025"/>
            <a:ext cx="1058092" cy="3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child1</a:t>
            </a:r>
          </a:p>
        </p:txBody>
      </p:sp>
      <p:sp>
        <p:nvSpPr>
          <p:cNvPr id="37" name="Rectangle 36"/>
          <p:cNvSpPr/>
          <p:nvPr/>
        </p:nvSpPr>
        <p:spPr>
          <a:xfrm>
            <a:off x="2394857" y="5911895"/>
            <a:ext cx="1058092" cy="3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child2</a:t>
            </a:r>
          </a:p>
        </p:txBody>
      </p:sp>
      <p:sp>
        <p:nvSpPr>
          <p:cNvPr id="40" name="Rectangle 39"/>
          <p:cNvSpPr/>
          <p:nvPr/>
        </p:nvSpPr>
        <p:spPr>
          <a:xfrm>
            <a:off x="2381794" y="5134656"/>
            <a:ext cx="1058092" cy="3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child1</a:t>
            </a:r>
          </a:p>
        </p:txBody>
      </p:sp>
      <p:cxnSp>
        <p:nvCxnSpPr>
          <p:cNvPr id="42" name="Straight Arrow Connector 41"/>
          <p:cNvCxnSpPr>
            <a:stCxn id="14" idx="2"/>
          </p:cNvCxnSpPr>
          <p:nvPr/>
        </p:nvCxnSpPr>
        <p:spPr>
          <a:xfrm>
            <a:off x="2982685" y="4878978"/>
            <a:ext cx="0" cy="255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910840" y="5656217"/>
            <a:ext cx="0" cy="255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27349" y="4186646"/>
            <a:ext cx="940194" cy="369332"/>
          </a:xfrm>
          <a:prstGeom prst="rect">
            <a:avLst/>
          </a:prstGeom>
          <a:noFill/>
        </p:spPr>
        <p:txBody>
          <a:bodyPr wrap="none" rtlCol="0">
            <a:spAutoFit/>
          </a:bodyPr>
          <a:lstStyle/>
          <a:p>
            <a:r>
              <a:rPr lang="en-US"/>
              <a:t>Register</a:t>
            </a:r>
          </a:p>
        </p:txBody>
      </p:sp>
      <p:sp>
        <p:nvSpPr>
          <p:cNvPr id="49" name="Rectangle 48"/>
          <p:cNvSpPr/>
          <p:nvPr/>
        </p:nvSpPr>
        <p:spPr>
          <a:xfrm>
            <a:off x="6260374" y="4241274"/>
            <a:ext cx="6096000" cy="2308324"/>
          </a:xfrm>
          <a:prstGeom prst="rect">
            <a:avLst/>
          </a:prstGeom>
        </p:spPr>
        <p:txBody>
          <a:bodyPr>
            <a:spAutoFit/>
          </a:bodyPr>
          <a:lstStyle/>
          <a:p>
            <a:r>
              <a:rPr lang="en-US">
                <a:solidFill>
                  <a:srgbClr val="569CD6"/>
                </a:solidFill>
                <a:latin typeface="Fira Code, Menlo, Monaco,  Courier New"/>
              </a:rPr>
              <a:t>import</a:t>
            </a:r>
            <a:r>
              <a:rPr lang="en-US">
                <a:solidFill>
                  <a:srgbClr val="D4D4D4"/>
                </a:solidFill>
                <a:latin typeface="Fira Code, Menlo, Monaco,  Courier New"/>
              </a:rPr>
              <a:t> </a:t>
            </a:r>
            <a:r>
              <a:rPr lang="en-US">
                <a:solidFill>
                  <a:srgbClr val="DCDCDC"/>
                </a:solidFill>
                <a:latin typeface="Fira Code, Menlo, Monaco,  Courier New"/>
              </a:rPr>
              <a:t>{</a:t>
            </a:r>
            <a:r>
              <a:rPr lang="en-US">
                <a:solidFill>
                  <a:srgbClr val="D4D4D4"/>
                </a:solidFill>
                <a:latin typeface="Fira Code, Menlo, Monaco,  Courier New"/>
              </a:rPr>
              <a:t> </a:t>
            </a:r>
            <a:r>
              <a:rPr lang="en-US">
                <a:solidFill>
                  <a:srgbClr val="3DC9B0"/>
                </a:solidFill>
                <a:latin typeface="Fira Code, Menlo, Monaco,  Courier New"/>
              </a:rPr>
              <a:t>Component</a:t>
            </a:r>
            <a:r>
              <a:rPr lang="en-US">
                <a:solidFill>
                  <a:srgbClr val="DCDCDC"/>
                </a:solidFill>
                <a:latin typeface="Fira Code, Menlo, Monaco,  Courier New"/>
              </a:rPr>
              <a:t>,</a:t>
            </a:r>
            <a:r>
              <a:rPr lang="en-US">
                <a:solidFill>
                  <a:srgbClr val="D4D4D4"/>
                </a:solidFill>
                <a:latin typeface="Fira Code, Menlo, Monaco,  Courier New"/>
              </a:rPr>
              <a:t> </a:t>
            </a:r>
            <a:r>
              <a:rPr lang="en-US" err="1">
                <a:solidFill>
                  <a:srgbClr val="3DC9B0"/>
                </a:solidFill>
                <a:latin typeface="Fira Code, Menlo, Monaco,  Courier New"/>
              </a:rPr>
              <a:t>OnInit</a:t>
            </a:r>
            <a:r>
              <a:rPr lang="en-US">
                <a:solidFill>
                  <a:srgbClr val="D4D4D4"/>
                </a:solidFill>
                <a:latin typeface="Fira Code, Menlo, Monaco,  Courier New"/>
              </a:rPr>
              <a:t> </a:t>
            </a:r>
            <a:r>
              <a:rPr lang="en-US">
                <a:solidFill>
                  <a:srgbClr val="DCDCDC"/>
                </a:solidFill>
                <a:latin typeface="Fira Code, Menlo, Monaco,  Courier New"/>
              </a:rPr>
              <a:t>}</a:t>
            </a:r>
            <a:r>
              <a:rPr lang="en-US">
                <a:solidFill>
                  <a:srgbClr val="D4D4D4"/>
                </a:solidFill>
                <a:latin typeface="Fira Code, Menlo, Monaco,  Courier New"/>
              </a:rPr>
              <a:t> </a:t>
            </a:r>
            <a:r>
              <a:rPr lang="en-US">
                <a:solidFill>
                  <a:srgbClr val="569CD6"/>
                </a:solidFill>
                <a:latin typeface="Fira Code, Menlo, Monaco,  Courier New"/>
              </a:rPr>
              <a:t>from</a:t>
            </a:r>
            <a:r>
              <a:rPr lang="en-US">
                <a:solidFill>
                  <a:srgbClr val="D4D4D4"/>
                </a:solidFill>
                <a:latin typeface="Fira Code, Menlo, Monaco,  Courier New"/>
              </a:rPr>
              <a:t> </a:t>
            </a:r>
            <a:r>
              <a:rPr lang="en-US">
                <a:solidFill>
                  <a:srgbClr val="CE9178"/>
                </a:solidFill>
                <a:latin typeface="Fira Code, Menlo, Monaco,  Courier New"/>
              </a:rPr>
              <a:t>'@angular/core'</a:t>
            </a:r>
            <a:r>
              <a:rPr lang="en-US">
                <a:solidFill>
                  <a:srgbClr val="DCDCDC"/>
                </a:solidFill>
                <a:latin typeface="Fira Code, Menlo, Monaco,  Courier New"/>
              </a:rPr>
              <a:t>;</a:t>
            </a:r>
            <a:endParaRPr lang="en-US">
              <a:solidFill>
                <a:srgbClr val="D4D4D4"/>
              </a:solidFill>
              <a:latin typeface="Fira Code, Menlo, Monaco,  Courier New"/>
            </a:endParaRPr>
          </a:p>
          <a:p>
            <a:r>
              <a:rPr lang="en-US">
                <a:solidFill>
                  <a:srgbClr val="569CD6"/>
                </a:solidFill>
                <a:latin typeface="Fira Code, Menlo, Monaco,  Courier New"/>
              </a:rPr>
              <a:t>import</a:t>
            </a:r>
            <a:r>
              <a:rPr lang="en-US">
                <a:solidFill>
                  <a:srgbClr val="D4D4D4"/>
                </a:solidFill>
                <a:latin typeface="Fira Code, Menlo, Monaco,  Courier New"/>
              </a:rPr>
              <a:t> </a:t>
            </a:r>
            <a:r>
              <a:rPr lang="en-US">
                <a:solidFill>
                  <a:srgbClr val="DCDCDC"/>
                </a:solidFill>
                <a:latin typeface="Fira Code, Menlo, Monaco,  Courier New"/>
              </a:rPr>
              <a:t>{</a:t>
            </a:r>
            <a:r>
              <a:rPr lang="en-US" err="1">
                <a:solidFill>
                  <a:srgbClr val="3DC9B0"/>
                </a:solidFill>
                <a:latin typeface="Fira Code, Menlo, Monaco,  Courier New"/>
              </a:rPr>
              <a:t>StudentService</a:t>
            </a:r>
            <a:r>
              <a:rPr lang="en-US">
                <a:solidFill>
                  <a:srgbClr val="DCDCDC"/>
                </a:solidFill>
                <a:latin typeface="Fira Code, Menlo, Monaco,  Courier New"/>
              </a:rPr>
              <a:t>}</a:t>
            </a:r>
            <a:r>
              <a:rPr lang="en-US">
                <a:solidFill>
                  <a:srgbClr val="D4D4D4"/>
                </a:solidFill>
                <a:latin typeface="Fira Code, Menlo, Monaco,  Courier New"/>
              </a:rPr>
              <a:t> </a:t>
            </a:r>
            <a:r>
              <a:rPr lang="en-US">
                <a:solidFill>
                  <a:srgbClr val="569CD6"/>
                </a:solidFill>
                <a:latin typeface="Fira Code, Menlo, Monaco,  Courier New"/>
              </a:rPr>
              <a:t>from</a:t>
            </a:r>
            <a:r>
              <a:rPr lang="en-US">
                <a:solidFill>
                  <a:srgbClr val="D4D4D4"/>
                </a:solidFill>
                <a:latin typeface="Fira Code, Menlo, Monaco,  Courier New"/>
              </a:rPr>
              <a:t> </a:t>
            </a:r>
            <a:r>
              <a:rPr lang="en-US">
                <a:solidFill>
                  <a:srgbClr val="CE9178"/>
                </a:solidFill>
                <a:latin typeface="Fira Code, Menlo, Monaco,  Courier New"/>
              </a:rPr>
              <a:t>'../</a:t>
            </a:r>
            <a:r>
              <a:rPr lang="en-US" err="1">
                <a:solidFill>
                  <a:srgbClr val="CE9178"/>
                </a:solidFill>
                <a:latin typeface="Fira Code, Menlo, Monaco,  Courier New"/>
              </a:rPr>
              <a:t>student.service</a:t>
            </a:r>
            <a:r>
              <a:rPr lang="en-US">
                <a:solidFill>
                  <a:srgbClr val="CE9178"/>
                </a:solidFill>
                <a:latin typeface="Fira Code, Menlo, Monaco,  Courier New"/>
              </a:rPr>
              <a:t>'</a:t>
            </a:r>
            <a:r>
              <a:rPr lang="en-US">
                <a:solidFill>
                  <a:srgbClr val="DCDCDC"/>
                </a:solidFill>
                <a:latin typeface="Fira Code, Menlo, Monaco,  Courier New"/>
              </a:rPr>
              <a:t>;</a:t>
            </a:r>
            <a:endParaRPr lang="en-US">
              <a:solidFill>
                <a:srgbClr val="D4D4D4"/>
              </a:solidFill>
              <a:latin typeface="Fira Code, Menlo, Monaco,  Courier New"/>
            </a:endParaRPr>
          </a:p>
          <a:p>
            <a:r>
              <a:rPr lang="en-US">
                <a:solidFill>
                  <a:srgbClr val="F44747"/>
                </a:solidFill>
                <a:latin typeface="Fira Code, Menlo, Monaco,  Courier New"/>
              </a:rPr>
              <a:t>@</a:t>
            </a:r>
            <a:r>
              <a:rPr lang="en-US">
                <a:solidFill>
                  <a:srgbClr val="3DC9B0"/>
                </a:solidFill>
                <a:latin typeface="Fira Code, Menlo, Monaco,  Courier New"/>
              </a:rPr>
              <a:t>Component</a:t>
            </a:r>
            <a:r>
              <a:rPr lang="en-US">
                <a:solidFill>
                  <a:srgbClr val="DCDCDC"/>
                </a:solidFill>
                <a:latin typeface="Fira Code, Menlo, Monaco,  Courier New"/>
              </a:rPr>
              <a:t>({</a:t>
            </a:r>
            <a:endParaRPr lang="en-US">
              <a:solidFill>
                <a:srgbClr val="D4D4D4"/>
              </a:solidFill>
              <a:latin typeface="Fira Code, Menlo, Monaco,  Courier New"/>
            </a:endParaRPr>
          </a:p>
          <a:p>
            <a:r>
              <a:rPr lang="en-US">
                <a:solidFill>
                  <a:srgbClr val="D4D4D4"/>
                </a:solidFill>
                <a:latin typeface="Fira Code, Menlo, Monaco,  Courier New"/>
              </a:rPr>
              <a:t>  selector</a:t>
            </a:r>
            <a:r>
              <a:rPr lang="en-US">
                <a:solidFill>
                  <a:srgbClr val="DCDCDC"/>
                </a:solidFill>
                <a:latin typeface="Fira Code, Menlo, Monaco,  Courier New"/>
              </a:rPr>
              <a:t>:</a:t>
            </a:r>
            <a:r>
              <a:rPr lang="en-US">
                <a:solidFill>
                  <a:srgbClr val="D4D4D4"/>
                </a:solidFill>
                <a:latin typeface="Fira Code, Menlo, Monaco,  Courier New"/>
              </a:rPr>
              <a:t> </a:t>
            </a:r>
            <a:r>
              <a:rPr lang="en-US">
                <a:solidFill>
                  <a:srgbClr val="CE9178"/>
                </a:solidFill>
                <a:latin typeface="Fira Code, Menlo, Monaco,  Courier New"/>
              </a:rPr>
              <a:t>'app-student-list'</a:t>
            </a:r>
            <a:r>
              <a:rPr lang="en-US">
                <a:solidFill>
                  <a:srgbClr val="DCDCDC"/>
                </a:solidFill>
                <a:latin typeface="Fira Code, Menlo, Monaco,  Courier New"/>
              </a:rPr>
              <a:t>,</a:t>
            </a:r>
            <a:endParaRPr lang="en-US">
              <a:solidFill>
                <a:srgbClr val="D4D4D4"/>
              </a:solidFill>
              <a:latin typeface="Fira Code, Menlo, Monaco,  Courier New"/>
            </a:endParaRPr>
          </a:p>
          <a:p>
            <a:r>
              <a:rPr lang="en-US">
                <a:solidFill>
                  <a:srgbClr val="D4D4D4"/>
                </a:solidFill>
                <a:latin typeface="Fira Code, Menlo, Monaco,  Courier New"/>
              </a:rPr>
              <a:t>  </a:t>
            </a:r>
            <a:r>
              <a:rPr lang="en-US" err="1">
                <a:solidFill>
                  <a:srgbClr val="D4D4D4"/>
                </a:solidFill>
                <a:latin typeface="Fira Code, Menlo, Monaco,  Courier New"/>
              </a:rPr>
              <a:t>templateUrl</a:t>
            </a:r>
            <a:r>
              <a:rPr lang="en-US">
                <a:solidFill>
                  <a:srgbClr val="DCDCDC"/>
                </a:solidFill>
                <a:latin typeface="Fira Code, Menlo, Monaco,  Courier New"/>
              </a:rPr>
              <a:t>:</a:t>
            </a:r>
            <a:r>
              <a:rPr lang="en-US">
                <a:solidFill>
                  <a:srgbClr val="D4D4D4"/>
                </a:solidFill>
                <a:latin typeface="Fira Code, Menlo, Monaco,  Courier New"/>
              </a:rPr>
              <a:t> </a:t>
            </a:r>
            <a:r>
              <a:rPr lang="en-US">
                <a:solidFill>
                  <a:srgbClr val="CE9178"/>
                </a:solidFill>
                <a:latin typeface="Fira Code, Menlo, Monaco,  Courier New"/>
              </a:rPr>
              <a:t>'./student-list.component.html'</a:t>
            </a:r>
            <a:r>
              <a:rPr lang="en-US">
                <a:solidFill>
                  <a:srgbClr val="DCDCDC"/>
                </a:solidFill>
                <a:latin typeface="Fira Code, Menlo, Monaco,  Courier New"/>
              </a:rPr>
              <a:t>,</a:t>
            </a:r>
            <a:endParaRPr lang="en-US">
              <a:solidFill>
                <a:srgbClr val="D4D4D4"/>
              </a:solidFill>
              <a:latin typeface="Fira Code, Menlo, Monaco,  Courier New"/>
            </a:endParaRPr>
          </a:p>
          <a:p>
            <a:r>
              <a:rPr lang="en-US">
                <a:solidFill>
                  <a:srgbClr val="D4D4D4"/>
                </a:solidFill>
                <a:latin typeface="Fira Code, Menlo, Monaco,  Courier New"/>
              </a:rPr>
              <a:t>  </a:t>
            </a:r>
            <a:r>
              <a:rPr lang="en-US" b="1">
                <a:solidFill>
                  <a:srgbClr val="D4D4D4"/>
                </a:solidFill>
                <a:latin typeface="Fira Code, Menlo, Monaco,  Courier New"/>
              </a:rPr>
              <a:t>providers</a:t>
            </a:r>
            <a:r>
              <a:rPr lang="en-US" b="1">
                <a:solidFill>
                  <a:srgbClr val="DCDCDC"/>
                </a:solidFill>
                <a:latin typeface="Fira Code, Menlo, Monaco,  Courier New"/>
              </a:rPr>
              <a:t>:[</a:t>
            </a:r>
            <a:r>
              <a:rPr lang="en-US" b="1" err="1">
                <a:solidFill>
                  <a:srgbClr val="3DC9B0"/>
                </a:solidFill>
                <a:latin typeface="Fira Code, Menlo, Monaco,  Courier New"/>
              </a:rPr>
              <a:t>StudentService</a:t>
            </a:r>
            <a:r>
              <a:rPr lang="en-US" b="1">
                <a:solidFill>
                  <a:srgbClr val="DCDCDC"/>
                </a:solidFill>
                <a:latin typeface="Fira Code, Menlo, Monaco,  Courier New"/>
              </a:rPr>
              <a:t>],</a:t>
            </a:r>
            <a:endParaRPr lang="en-US" b="1">
              <a:solidFill>
                <a:srgbClr val="D4D4D4"/>
              </a:solidFill>
              <a:latin typeface="Fira Code, Menlo, Monaco,  Courier New"/>
            </a:endParaRPr>
          </a:p>
          <a:p>
            <a:r>
              <a:rPr lang="en-US">
                <a:solidFill>
                  <a:srgbClr val="D4D4D4"/>
                </a:solidFill>
                <a:latin typeface="Fira Code, Menlo, Monaco,  Courier New"/>
              </a:rPr>
              <a:t>  </a:t>
            </a:r>
            <a:r>
              <a:rPr lang="en-US" err="1">
                <a:solidFill>
                  <a:srgbClr val="D4D4D4"/>
                </a:solidFill>
                <a:latin typeface="Fira Code, Menlo, Monaco,  Courier New"/>
              </a:rPr>
              <a:t>styleUrls</a:t>
            </a:r>
            <a:r>
              <a:rPr lang="en-US">
                <a:solidFill>
                  <a:srgbClr val="DCDCDC"/>
                </a:solidFill>
                <a:latin typeface="Fira Code, Menlo, Monaco,  Courier New"/>
              </a:rPr>
              <a:t>:</a:t>
            </a:r>
            <a:r>
              <a:rPr lang="en-US">
                <a:solidFill>
                  <a:srgbClr val="D4D4D4"/>
                </a:solidFill>
                <a:latin typeface="Fira Code, Menlo, Monaco,  Courier New"/>
              </a:rPr>
              <a:t> </a:t>
            </a:r>
            <a:r>
              <a:rPr lang="en-US">
                <a:solidFill>
                  <a:srgbClr val="DCDCDC"/>
                </a:solidFill>
                <a:latin typeface="Fira Code, Menlo, Monaco,  Courier New"/>
              </a:rPr>
              <a:t>[</a:t>
            </a:r>
            <a:r>
              <a:rPr lang="en-US">
                <a:solidFill>
                  <a:srgbClr val="CE9178"/>
                </a:solidFill>
                <a:latin typeface="Fira Code, Menlo, Monaco,  Courier New"/>
              </a:rPr>
              <a:t>'./student-list.component.css'</a:t>
            </a:r>
            <a:r>
              <a:rPr lang="en-US">
                <a:solidFill>
                  <a:srgbClr val="DCDCDC"/>
                </a:solidFill>
                <a:latin typeface="Fira Code, Menlo, Monaco,  Courier New"/>
              </a:rPr>
              <a:t>]</a:t>
            </a:r>
            <a:endParaRPr lang="en-US">
              <a:solidFill>
                <a:srgbClr val="D4D4D4"/>
              </a:solidFill>
              <a:latin typeface="Fira Code, Menlo, Monaco,  Courier New"/>
            </a:endParaRPr>
          </a:p>
          <a:p>
            <a:r>
              <a:rPr lang="en-US">
                <a:solidFill>
                  <a:srgbClr val="DCDCDC"/>
                </a:solidFill>
                <a:latin typeface="Fira Code, Menlo, Monaco,  Courier New"/>
              </a:rPr>
              <a:t>})</a:t>
            </a:r>
            <a:endParaRPr lang="en-US" b="0">
              <a:solidFill>
                <a:srgbClr val="D4D4D4"/>
              </a:solidFill>
              <a:effectLst/>
              <a:latin typeface="Fira Code, Menlo, Monaco,  Courier New"/>
            </a:endParaRPr>
          </a:p>
        </p:txBody>
      </p:sp>
    </p:spTree>
    <p:extLst>
      <p:ext uri="{BB962C8B-B14F-4D97-AF65-F5344CB8AC3E}">
        <p14:creationId xmlns:p14="http://schemas.microsoft.com/office/powerpoint/2010/main" val="1762482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n w="0"/>
                <a:solidFill>
                  <a:schemeClr val="accent1"/>
                </a:solidFill>
                <a:effectLst>
                  <a:outerShdw blurRad="38100" dist="25400" dir="5400000" algn="ctr" rotWithShape="0">
                    <a:srgbClr val="6E747A">
                      <a:alpha val="43000"/>
                    </a:srgbClr>
                  </a:outerShdw>
                </a:effectLst>
              </a:rPr>
              <a:t>Hierarchical DI in Angular</a:t>
            </a:r>
          </a:p>
        </p:txBody>
      </p:sp>
      <p:grpSp>
        <p:nvGrpSpPr>
          <p:cNvPr id="3" name="Group 2"/>
          <p:cNvGrpSpPr/>
          <p:nvPr/>
        </p:nvGrpSpPr>
        <p:grpSpPr>
          <a:xfrm>
            <a:off x="699950" y="1690688"/>
            <a:ext cx="4050575" cy="4248289"/>
            <a:chOff x="3260270" y="1946366"/>
            <a:chExt cx="4050575" cy="4248289"/>
          </a:xfrm>
        </p:grpSpPr>
        <p:grpSp>
          <p:nvGrpSpPr>
            <p:cNvPr id="6" name="Group 5"/>
            <p:cNvGrpSpPr/>
            <p:nvPr/>
          </p:nvGrpSpPr>
          <p:grpSpPr>
            <a:xfrm>
              <a:off x="3260270" y="1946366"/>
              <a:ext cx="4050575" cy="2880361"/>
              <a:chOff x="2720339" y="1815737"/>
              <a:chExt cx="4050575" cy="2880361"/>
            </a:xfrm>
          </p:grpSpPr>
          <p:sp>
            <p:nvSpPr>
              <p:cNvPr id="7" name="Rectangle 6"/>
              <p:cNvSpPr/>
              <p:nvPr/>
            </p:nvSpPr>
            <p:spPr>
              <a:xfrm>
                <a:off x="3592286" y="1815737"/>
                <a:ext cx="1606731" cy="60089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AppModule</a:t>
                </a:r>
                <a:endParaRPr lang="en-US"/>
              </a:p>
            </p:txBody>
          </p:sp>
          <p:cxnSp>
            <p:nvCxnSpPr>
              <p:cNvPr id="8" name="Straight Arrow Connector 7"/>
              <p:cNvCxnSpPr>
                <a:stCxn id="7" idx="2"/>
              </p:cNvCxnSpPr>
              <p:nvPr/>
            </p:nvCxnSpPr>
            <p:spPr>
              <a:xfrm>
                <a:off x="4395652" y="2416629"/>
                <a:ext cx="6531" cy="313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585754" y="2730137"/>
                <a:ext cx="1874520" cy="692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AppComponent</a:t>
                </a:r>
                <a:endParaRPr lang="en-US"/>
              </a:p>
            </p:txBody>
          </p:sp>
          <p:cxnSp>
            <p:nvCxnSpPr>
              <p:cNvPr id="10" name="Straight Connector 9"/>
              <p:cNvCxnSpPr/>
              <p:nvPr/>
            </p:nvCxnSpPr>
            <p:spPr>
              <a:xfrm>
                <a:off x="4402183" y="3422469"/>
                <a:ext cx="0" cy="235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85754" y="3657600"/>
                <a:ext cx="1783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592286" y="3644538"/>
                <a:ext cx="6531" cy="313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352505" y="3644538"/>
                <a:ext cx="6531" cy="313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720339" y="4003766"/>
                <a:ext cx="1874520" cy="692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StudentList</a:t>
                </a:r>
                <a:endParaRPr lang="en-US"/>
              </a:p>
            </p:txBody>
          </p:sp>
          <p:sp>
            <p:nvSpPr>
              <p:cNvPr id="15" name="Rectangle 14"/>
              <p:cNvSpPr/>
              <p:nvPr/>
            </p:nvSpPr>
            <p:spPr>
              <a:xfrm>
                <a:off x="4896394" y="3984172"/>
                <a:ext cx="1874520" cy="6923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StudentDetails</a:t>
                </a:r>
                <a:endParaRPr lang="en-US"/>
              </a:p>
            </p:txBody>
          </p:sp>
        </p:grpSp>
        <p:sp>
          <p:nvSpPr>
            <p:cNvPr id="37" name="Rectangle 36"/>
            <p:cNvSpPr/>
            <p:nvPr/>
          </p:nvSpPr>
          <p:spPr>
            <a:xfrm>
              <a:off x="3668484" y="5815832"/>
              <a:ext cx="1058092" cy="3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child2</a:t>
              </a:r>
            </a:p>
          </p:txBody>
        </p:sp>
        <p:sp>
          <p:nvSpPr>
            <p:cNvPr id="40" name="Rectangle 39"/>
            <p:cNvSpPr/>
            <p:nvPr/>
          </p:nvSpPr>
          <p:spPr>
            <a:xfrm>
              <a:off x="3609702" y="5121595"/>
              <a:ext cx="1058092" cy="3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child1</a:t>
              </a:r>
            </a:p>
          </p:txBody>
        </p:sp>
        <p:cxnSp>
          <p:nvCxnSpPr>
            <p:cNvPr id="42" name="Straight Arrow Connector 41"/>
            <p:cNvCxnSpPr/>
            <p:nvPr/>
          </p:nvCxnSpPr>
          <p:spPr>
            <a:xfrm>
              <a:off x="4138748" y="4807133"/>
              <a:ext cx="0" cy="255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138748" y="5500418"/>
              <a:ext cx="0" cy="255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621131" y="1728924"/>
            <a:ext cx="896336" cy="369332"/>
          </a:xfrm>
          <a:prstGeom prst="rect">
            <a:avLst/>
          </a:prstGeom>
          <a:noFill/>
        </p:spPr>
        <p:txBody>
          <a:bodyPr wrap="none" rtlCol="0">
            <a:spAutoFit/>
          </a:bodyPr>
          <a:lstStyle/>
          <a:p>
            <a:r>
              <a:rPr lang="en-US"/>
              <a:t>register</a:t>
            </a:r>
          </a:p>
        </p:txBody>
      </p:sp>
      <p:sp>
        <p:nvSpPr>
          <p:cNvPr id="16" name="Rectangle 15"/>
          <p:cNvSpPr/>
          <p:nvPr/>
        </p:nvSpPr>
        <p:spPr>
          <a:xfrm>
            <a:off x="6037540" y="1690688"/>
            <a:ext cx="6096000" cy="2308324"/>
          </a:xfrm>
          <a:prstGeom prst="rect">
            <a:avLst/>
          </a:prstGeom>
        </p:spPr>
        <p:txBody>
          <a:bodyPr>
            <a:spAutoFit/>
          </a:bodyPr>
          <a:lstStyle/>
          <a:p>
            <a:br>
              <a:rPr lang="en-US">
                <a:solidFill>
                  <a:srgbClr val="D4D4D4"/>
                </a:solidFill>
                <a:latin typeface="Fira Code, Menlo, Monaco,  Courier New"/>
              </a:rPr>
            </a:br>
            <a:r>
              <a:rPr lang="en-US">
                <a:solidFill>
                  <a:srgbClr val="F44747"/>
                </a:solidFill>
                <a:latin typeface="Fira Code, Menlo, Monaco,  Courier New"/>
              </a:rPr>
              <a:t>@</a:t>
            </a:r>
            <a:r>
              <a:rPr lang="en-US" err="1">
                <a:solidFill>
                  <a:srgbClr val="3DC9B0"/>
                </a:solidFill>
                <a:latin typeface="Fira Code, Menlo, Monaco,  Courier New"/>
              </a:rPr>
              <a:t>NgModule</a:t>
            </a:r>
            <a:r>
              <a:rPr lang="en-US">
                <a:solidFill>
                  <a:srgbClr val="DCDCDC"/>
                </a:solidFill>
                <a:latin typeface="Fira Code, Menlo, Monaco,  Courier New"/>
              </a:rPr>
              <a:t>({</a:t>
            </a:r>
            <a:endParaRPr lang="en-US">
              <a:solidFill>
                <a:srgbClr val="D4D4D4"/>
              </a:solidFill>
              <a:latin typeface="Fira Code, Menlo, Monaco,  Courier New"/>
            </a:endParaRPr>
          </a:p>
          <a:p>
            <a:r>
              <a:rPr lang="en-US">
                <a:solidFill>
                  <a:srgbClr val="D4D4D4"/>
                </a:solidFill>
                <a:latin typeface="Fira Code, Menlo, Monaco,  Courier New"/>
              </a:rPr>
              <a:t>  imports</a:t>
            </a:r>
            <a:r>
              <a:rPr lang="en-US">
                <a:solidFill>
                  <a:srgbClr val="DCDCDC"/>
                </a:solidFill>
                <a:latin typeface="Fira Code, Menlo, Monaco,  Courier New"/>
              </a:rPr>
              <a:t>:</a:t>
            </a:r>
            <a:r>
              <a:rPr lang="en-US">
                <a:solidFill>
                  <a:srgbClr val="D4D4D4"/>
                </a:solidFill>
                <a:latin typeface="Fira Code, Menlo, Monaco,  Courier New"/>
              </a:rPr>
              <a:t>      </a:t>
            </a:r>
            <a:r>
              <a:rPr lang="en-US">
                <a:solidFill>
                  <a:srgbClr val="DCDCDC"/>
                </a:solidFill>
                <a:latin typeface="Fira Code, Menlo, Monaco,  Courier New"/>
              </a:rPr>
              <a:t>[</a:t>
            </a:r>
            <a:r>
              <a:rPr lang="en-US">
                <a:solidFill>
                  <a:srgbClr val="D4D4D4"/>
                </a:solidFill>
                <a:latin typeface="Fira Code, Menlo, Monaco,  Courier New"/>
              </a:rPr>
              <a:t> </a:t>
            </a:r>
            <a:r>
              <a:rPr lang="en-US" err="1">
                <a:solidFill>
                  <a:srgbClr val="3DC9B0"/>
                </a:solidFill>
                <a:latin typeface="Fira Code, Menlo, Monaco,  Courier New"/>
              </a:rPr>
              <a:t>BrowserModule</a:t>
            </a:r>
            <a:r>
              <a:rPr lang="en-US">
                <a:solidFill>
                  <a:srgbClr val="DCDCDC"/>
                </a:solidFill>
                <a:latin typeface="Fira Code, Menlo, Monaco,  Courier New"/>
              </a:rPr>
              <a:t>,</a:t>
            </a:r>
            <a:r>
              <a:rPr lang="en-US">
                <a:solidFill>
                  <a:srgbClr val="D4D4D4"/>
                </a:solidFill>
                <a:latin typeface="Fira Code, Menlo, Monaco,  Courier New"/>
              </a:rPr>
              <a:t> </a:t>
            </a:r>
            <a:r>
              <a:rPr lang="en-US" err="1">
                <a:solidFill>
                  <a:srgbClr val="3DC9B0"/>
                </a:solidFill>
                <a:latin typeface="Fira Code, Menlo, Monaco,  Courier New"/>
              </a:rPr>
              <a:t>FormsModule</a:t>
            </a:r>
            <a:r>
              <a:rPr lang="en-US">
                <a:solidFill>
                  <a:srgbClr val="D4D4D4"/>
                </a:solidFill>
                <a:latin typeface="Fira Code, Menlo, Monaco,  Courier New"/>
              </a:rPr>
              <a:t> </a:t>
            </a:r>
            <a:r>
              <a:rPr lang="en-US">
                <a:solidFill>
                  <a:srgbClr val="DCDCDC"/>
                </a:solidFill>
                <a:latin typeface="Fira Code, Menlo, Monaco,  Courier New"/>
              </a:rPr>
              <a:t>],</a:t>
            </a:r>
            <a:endParaRPr lang="en-US">
              <a:solidFill>
                <a:srgbClr val="D4D4D4"/>
              </a:solidFill>
              <a:latin typeface="Fira Code, Menlo, Monaco,  Courier New"/>
            </a:endParaRPr>
          </a:p>
          <a:p>
            <a:r>
              <a:rPr lang="en-US">
                <a:solidFill>
                  <a:srgbClr val="D4D4D4"/>
                </a:solidFill>
                <a:latin typeface="Fira Code, Menlo, Monaco,  Courier New"/>
              </a:rPr>
              <a:t>  declarations</a:t>
            </a:r>
            <a:r>
              <a:rPr lang="en-US">
                <a:solidFill>
                  <a:srgbClr val="DCDCDC"/>
                </a:solidFill>
                <a:latin typeface="Fira Code, Menlo, Monaco,  Courier New"/>
              </a:rPr>
              <a:t>:</a:t>
            </a:r>
            <a:r>
              <a:rPr lang="en-US">
                <a:solidFill>
                  <a:srgbClr val="D4D4D4"/>
                </a:solidFill>
                <a:latin typeface="Fira Code, Menlo, Monaco,  Courier New"/>
              </a:rPr>
              <a:t> </a:t>
            </a:r>
            <a:r>
              <a:rPr lang="en-US">
                <a:solidFill>
                  <a:srgbClr val="DCDCDC"/>
                </a:solidFill>
                <a:latin typeface="Fira Code, Menlo, Monaco,  Courier New"/>
              </a:rPr>
              <a:t>[</a:t>
            </a:r>
            <a:r>
              <a:rPr lang="en-US">
                <a:solidFill>
                  <a:srgbClr val="D4D4D4"/>
                </a:solidFill>
                <a:latin typeface="Fira Code, Menlo, Monaco,  Courier New"/>
              </a:rPr>
              <a:t> </a:t>
            </a:r>
            <a:r>
              <a:rPr lang="en-US" err="1">
                <a:solidFill>
                  <a:srgbClr val="3DC9B0"/>
                </a:solidFill>
                <a:latin typeface="Fira Code, Menlo, Monaco,  Courier New"/>
              </a:rPr>
              <a:t>AppComponent</a:t>
            </a:r>
            <a:r>
              <a:rPr lang="en-US">
                <a:solidFill>
                  <a:srgbClr val="DCDCDC"/>
                </a:solidFill>
                <a:latin typeface="Fira Code, Menlo, Monaco,  Courier New"/>
              </a:rPr>
              <a:t>,</a:t>
            </a:r>
            <a:r>
              <a:rPr lang="en-US">
                <a:solidFill>
                  <a:srgbClr val="D4D4D4"/>
                </a:solidFill>
                <a:latin typeface="Fira Code, Menlo, Monaco,  Courier New"/>
              </a:rPr>
              <a:t>  </a:t>
            </a:r>
            <a:r>
              <a:rPr lang="en-US" err="1">
                <a:solidFill>
                  <a:srgbClr val="3DC9B0"/>
                </a:solidFill>
                <a:latin typeface="Fira Code, Menlo, Monaco,  Courier New"/>
              </a:rPr>
              <a:t>StudentListComponent</a:t>
            </a:r>
            <a:r>
              <a:rPr lang="en-US">
                <a:solidFill>
                  <a:srgbClr val="DCDCDC"/>
                </a:solidFill>
                <a:latin typeface="Fira Code, Menlo, Monaco,  Courier New"/>
              </a:rPr>
              <a:t>,</a:t>
            </a:r>
            <a:r>
              <a:rPr lang="en-US">
                <a:solidFill>
                  <a:srgbClr val="D4D4D4"/>
                </a:solidFill>
                <a:latin typeface="Fira Code, Menlo, Monaco,  Courier New"/>
              </a:rPr>
              <a:t> </a:t>
            </a:r>
            <a:r>
              <a:rPr lang="en-US" err="1">
                <a:solidFill>
                  <a:srgbClr val="3DC9B0"/>
                </a:solidFill>
                <a:latin typeface="Fira Code, Menlo, Monaco,  Courier New"/>
              </a:rPr>
              <a:t>StudentDetailsComponent</a:t>
            </a:r>
            <a:r>
              <a:rPr lang="en-US">
                <a:solidFill>
                  <a:srgbClr val="D4D4D4"/>
                </a:solidFill>
                <a:latin typeface="Fira Code, Menlo, Monaco,  Courier New"/>
              </a:rPr>
              <a:t> </a:t>
            </a:r>
            <a:r>
              <a:rPr lang="en-US">
                <a:solidFill>
                  <a:srgbClr val="DCDCDC"/>
                </a:solidFill>
                <a:latin typeface="Fira Code, Menlo, Monaco,  Courier New"/>
              </a:rPr>
              <a:t>],</a:t>
            </a:r>
            <a:endParaRPr lang="en-US">
              <a:solidFill>
                <a:srgbClr val="D4D4D4"/>
              </a:solidFill>
              <a:latin typeface="Fira Code, Menlo, Monaco,  Courier New"/>
            </a:endParaRPr>
          </a:p>
          <a:p>
            <a:r>
              <a:rPr lang="en-US">
                <a:solidFill>
                  <a:srgbClr val="D4D4D4"/>
                </a:solidFill>
                <a:latin typeface="Fira Code, Menlo, Monaco,  Courier New"/>
              </a:rPr>
              <a:t>  bootstrap</a:t>
            </a:r>
            <a:r>
              <a:rPr lang="en-US">
                <a:solidFill>
                  <a:srgbClr val="DCDCDC"/>
                </a:solidFill>
                <a:latin typeface="Fira Code, Menlo, Monaco,  Courier New"/>
              </a:rPr>
              <a:t>:</a:t>
            </a:r>
            <a:r>
              <a:rPr lang="en-US">
                <a:solidFill>
                  <a:srgbClr val="D4D4D4"/>
                </a:solidFill>
                <a:latin typeface="Fira Code, Menlo, Monaco,  Courier New"/>
              </a:rPr>
              <a:t>    </a:t>
            </a:r>
            <a:r>
              <a:rPr lang="en-US">
                <a:solidFill>
                  <a:srgbClr val="DCDCDC"/>
                </a:solidFill>
                <a:latin typeface="Fira Code, Menlo, Monaco,  Courier New"/>
              </a:rPr>
              <a:t>[</a:t>
            </a:r>
            <a:r>
              <a:rPr lang="en-US">
                <a:solidFill>
                  <a:srgbClr val="D4D4D4"/>
                </a:solidFill>
                <a:latin typeface="Fira Code, Menlo, Monaco,  Courier New"/>
              </a:rPr>
              <a:t> </a:t>
            </a:r>
            <a:r>
              <a:rPr lang="en-US" err="1">
                <a:solidFill>
                  <a:srgbClr val="3DC9B0"/>
                </a:solidFill>
                <a:latin typeface="Fira Code, Menlo, Monaco,  Courier New"/>
              </a:rPr>
              <a:t>AppComponent</a:t>
            </a:r>
            <a:r>
              <a:rPr lang="en-US">
                <a:solidFill>
                  <a:srgbClr val="D4D4D4"/>
                </a:solidFill>
                <a:latin typeface="Fira Code, Menlo, Monaco,  Courier New"/>
              </a:rPr>
              <a:t> </a:t>
            </a:r>
            <a:r>
              <a:rPr lang="en-US">
                <a:solidFill>
                  <a:srgbClr val="DCDCDC"/>
                </a:solidFill>
                <a:latin typeface="Fira Code, Menlo, Monaco,  Courier New"/>
              </a:rPr>
              <a:t>],</a:t>
            </a:r>
            <a:endParaRPr lang="en-US">
              <a:solidFill>
                <a:srgbClr val="D4D4D4"/>
              </a:solidFill>
              <a:latin typeface="Fira Code, Menlo, Monaco,  Courier New"/>
            </a:endParaRPr>
          </a:p>
          <a:p>
            <a:r>
              <a:rPr lang="en-US">
                <a:solidFill>
                  <a:srgbClr val="D4D4D4"/>
                </a:solidFill>
                <a:latin typeface="Fira Code, Menlo, Monaco,  Courier New"/>
              </a:rPr>
              <a:t> </a:t>
            </a:r>
            <a:r>
              <a:rPr lang="en-US" b="1">
                <a:solidFill>
                  <a:srgbClr val="D4D4D4"/>
                </a:solidFill>
                <a:latin typeface="Fira Code, Menlo, Monaco,  Courier New"/>
              </a:rPr>
              <a:t> providers</a:t>
            </a:r>
            <a:r>
              <a:rPr lang="en-US" b="1">
                <a:solidFill>
                  <a:srgbClr val="DCDCDC"/>
                </a:solidFill>
                <a:latin typeface="Fira Code, Menlo, Monaco,  Courier New"/>
              </a:rPr>
              <a:t>:</a:t>
            </a:r>
            <a:r>
              <a:rPr lang="en-US" b="1">
                <a:solidFill>
                  <a:srgbClr val="D4D4D4"/>
                </a:solidFill>
                <a:latin typeface="Fira Code, Menlo, Monaco,  Courier New"/>
              </a:rPr>
              <a:t> </a:t>
            </a:r>
            <a:r>
              <a:rPr lang="en-US" b="1">
                <a:solidFill>
                  <a:srgbClr val="DCDCDC"/>
                </a:solidFill>
                <a:latin typeface="Fira Code, Menlo, Monaco,  Courier New"/>
              </a:rPr>
              <a:t>[</a:t>
            </a:r>
            <a:r>
              <a:rPr lang="en-US" b="1" err="1">
                <a:solidFill>
                  <a:srgbClr val="3DC9B0"/>
                </a:solidFill>
                <a:latin typeface="Fira Code, Menlo, Monaco,  Courier New"/>
              </a:rPr>
              <a:t>StudentService</a:t>
            </a:r>
            <a:r>
              <a:rPr lang="en-US" b="1">
                <a:solidFill>
                  <a:srgbClr val="DCDCDC"/>
                </a:solidFill>
                <a:latin typeface="Fira Code, Menlo, Monaco,  Courier New"/>
              </a:rPr>
              <a:t>,</a:t>
            </a:r>
            <a:r>
              <a:rPr lang="en-US" b="1">
                <a:solidFill>
                  <a:srgbClr val="D4D4D4"/>
                </a:solidFill>
                <a:latin typeface="Fira Code, Menlo, Monaco,  Courier New"/>
              </a:rPr>
              <a:t> </a:t>
            </a:r>
            <a:r>
              <a:rPr lang="en-US" b="1" err="1">
                <a:solidFill>
                  <a:srgbClr val="3DC9B0"/>
                </a:solidFill>
                <a:latin typeface="Fira Code, Menlo, Monaco,  Courier New"/>
              </a:rPr>
              <a:t>LoggerService</a:t>
            </a:r>
            <a:r>
              <a:rPr lang="en-US">
                <a:solidFill>
                  <a:srgbClr val="DCDCDC"/>
                </a:solidFill>
                <a:latin typeface="Fira Code, Menlo, Monaco,  Courier New"/>
              </a:rPr>
              <a:t>,</a:t>
            </a:r>
            <a:endParaRPr lang="en-US">
              <a:solidFill>
                <a:srgbClr val="D4D4D4"/>
              </a:solidFill>
              <a:latin typeface="Fira Code, Menlo, Monaco,  Courier New"/>
            </a:endParaRPr>
          </a:p>
          <a:p>
            <a:r>
              <a:rPr lang="en-US">
                <a:solidFill>
                  <a:srgbClr val="D4D4D4"/>
                </a:solidFill>
                <a:latin typeface="Fira Code, Menlo, Monaco,  Courier New"/>
              </a:rPr>
              <a:t>     </a:t>
            </a:r>
            <a:r>
              <a:rPr lang="en-US">
                <a:solidFill>
                  <a:srgbClr val="DCDCDC"/>
                </a:solidFill>
                <a:latin typeface="Fira Code, Menlo, Monaco,  Courier New"/>
              </a:rPr>
              <a:t>]})</a:t>
            </a:r>
            <a:endParaRPr lang="en-US" b="0">
              <a:solidFill>
                <a:srgbClr val="D4D4D4"/>
              </a:solidFill>
              <a:effectLst/>
              <a:latin typeface="Fira Code, Menlo, Monaco,  Courier New"/>
            </a:endParaRPr>
          </a:p>
        </p:txBody>
      </p:sp>
    </p:spTree>
    <p:extLst>
      <p:ext uri="{BB962C8B-B14F-4D97-AF65-F5344CB8AC3E}">
        <p14:creationId xmlns:p14="http://schemas.microsoft.com/office/powerpoint/2010/main" val="3822003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0"/>
                <a:solidFill>
                  <a:schemeClr val="accent1"/>
                </a:solidFill>
                <a:effectLst>
                  <a:outerShdw blurRad="38100" dist="25400" dir="5400000" algn="ctr" rotWithShape="0">
                    <a:srgbClr val="6E747A">
                      <a:alpha val="43000"/>
                    </a:srgbClr>
                  </a:outerShdw>
                </a:effectLst>
              </a:rPr>
              <a:t>Service is injected by another Service</a:t>
            </a:r>
          </a:p>
        </p:txBody>
      </p:sp>
      <p:sp>
        <p:nvSpPr>
          <p:cNvPr id="5" name="Rectangle 4"/>
          <p:cNvSpPr/>
          <p:nvPr/>
        </p:nvSpPr>
        <p:spPr>
          <a:xfrm>
            <a:off x="838200" y="3091171"/>
            <a:ext cx="4802777" cy="3139321"/>
          </a:xfrm>
          <a:prstGeom prst="rect">
            <a:avLst/>
          </a:prstGeom>
        </p:spPr>
        <p:txBody>
          <a:bodyPr wrap="square">
            <a:spAutoFit/>
          </a:bodyPr>
          <a:lstStyle/>
          <a:p>
            <a:r>
              <a:rPr lang="en-US" sz="1600">
                <a:solidFill>
                  <a:srgbClr val="569CD6"/>
                </a:solidFill>
                <a:latin typeface="Fira Code, Menlo, Monaco,  Courier New"/>
              </a:rPr>
              <a:t>import</a:t>
            </a:r>
            <a:r>
              <a:rPr lang="en-US" sz="1600">
                <a:solidFill>
                  <a:srgbClr val="D4D4D4"/>
                </a:solidFill>
                <a:latin typeface="Fira Code, Menlo, Monaco,  Courier New"/>
              </a:rPr>
              <a:t> </a:t>
            </a:r>
            <a:r>
              <a:rPr lang="en-US" sz="1600">
                <a:solidFill>
                  <a:srgbClr val="DCDCDC"/>
                </a:solidFill>
                <a:latin typeface="Fira Code, Menlo, Monaco,  Courier New"/>
              </a:rPr>
              <a:t>{</a:t>
            </a:r>
            <a:r>
              <a:rPr lang="en-US" sz="1600">
                <a:solidFill>
                  <a:srgbClr val="D4D4D4"/>
                </a:solidFill>
                <a:latin typeface="Fira Code, Menlo, Monaco,  Courier New"/>
              </a:rPr>
              <a:t> </a:t>
            </a:r>
            <a:r>
              <a:rPr lang="en-US" sz="1600">
                <a:solidFill>
                  <a:srgbClr val="3DC9B0"/>
                </a:solidFill>
                <a:latin typeface="Fira Code, Menlo, Monaco,  Courier New"/>
              </a:rPr>
              <a:t>Injectable</a:t>
            </a:r>
            <a:r>
              <a:rPr lang="en-US" sz="1600">
                <a:solidFill>
                  <a:srgbClr val="D4D4D4"/>
                </a:solidFill>
                <a:latin typeface="Fira Code, Menlo, Monaco,  Courier New"/>
              </a:rPr>
              <a:t> </a:t>
            </a:r>
            <a:r>
              <a:rPr lang="en-US" sz="1600">
                <a:solidFill>
                  <a:srgbClr val="DCDCDC"/>
                </a:solidFill>
                <a:latin typeface="Fira Code, Menlo, Monaco,  Courier New"/>
              </a:rPr>
              <a:t>}</a:t>
            </a:r>
            <a:r>
              <a:rPr lang="en-US" sz="1600">
                <a:solidFill>
                  <a:srgbClr val="D4D4D4"/>
                </a:solidFill>
                <a:latin typeface="Fira Code, Menlo, Monaco,  Courier New"/>
              </a:rPr>
              <a:t> </a:t>
            </a:r>
            <a:r>
              <a:rPr lang="en-US" sz="1600">
                <a:solidFill>
                  <a:srgbClr val="569CD6"/>
                </a:solidFill>
                <a:latin typeface="Fira Code, Menlo, Monaco,  Courier New"/>
              </a:rPr>
              <a:t>from</a:t>
            </a:r>
            <a:r>
              <a:rPr lang="en-US" sz="1600">
                <a:solidFill>
                  <a:srgbClr val="D4D4D4"/>
                </a:solidFill>
                <a:latin typeface="Fira Code, Menlo, Monaco,  Courier New"/>
              </a:rPr>
              <a:t> </a:t>
            </a:r>
            <a:r>
              <a:rPr lang="en-US" sz="1600">
                <a:solidFill>
                  <a:srgbClr val="CE9178"/>
                </a:solidFill>
                <a:latin typeface="Fira Code, Menlo, Monaco,  Courier New"/>
              </a:rPr>
              <a:t>'@angular/core'</a:t>
            </a:r>
            <a:r>
              <a:rPr lang="en-US" sz="1600">
                <a:solidFill>
                  <a:srgbClr val="DCDCDC"/>
                </a:solidFill>
                <a:latin typeface="Fira Code, Menlo, Monaco,  Courier New"/>
              </a:rPr>
              <a:t>;</a:t>
            </a:r>
            <a:endParaRPr lang="en-US" sz="1600">
              <a:solidFill>
                <a:srgbClr val="D4D4D4"/>
              </a:solidFill>
              <a:latin typeface="Fira Code, Menlo, Monaco,  Courier New"/>
            </a:endParaRPr>
          </a:p>
          <a:p>
            <a:br>
              <a:rPr lang="en-US" sz="1600">
                <a:solidFill>
                  <a:srgbClr val="D4D4D4"/>
                </a:solidFill>
                <a:latin typeface="Fira Code, Menlo, Monaco,  Courier New"/>
              </a:rPr>
            </a:br>
            <a:r>
              <a:rPr lang="en-US" sz="1600" b="1">
                <a:solidFill>
                  <a:srgbClr val="608B4E"/>
                </a:solidFill>
                <a:latin typeface="Fira Code, Menlo, Monaco,  Courier New"/>
              </a:rPr>
              <a:t>@Injectable</a:t>
            </a:r>
          </a:p>
          <a:p>
            <a:r>
              <a:rPr lang="en-US" sz="1600">
                <a:solidFill>
                  <a:srgbClr val="569CD6"/>
                </a:solidFill>
                <a:latin typeface="Fira Code, Menlo, Monaco,  Courier New"/>
              </a:rPr>
              <a:t>export</a:t>
            </a:r>
            <a:r>
              <a:rPr lang="en-US" sz="1600">
                <a:solidFill>
                  <a:srgbClr val="D4D4D4"/>
                </a:solidFill>
                <a:latin typeface="Fira Code, Menlo, Monaco,  Courier New"/>
              </a:rPr>
              <a:t> </a:t>
            </a:r>
            <a:r>
              <a:rPr lang="en-US" sz="1600">
                <a:solidFill>
                  <a:srgbClr val="569CD6"/>
                </a:solidFill>
                <a:latin typeface="Fira Code, Menlo, Monaco,  Courier New"/>
              </a:rPr>
              <a:t>class</a:t>
            </a:r>
            <a:r>
              <a:rPr lang="en-US" sz="1600">
                <a:solidFill>
                  <a:srgbClr val="D4D4D4"/>
                </a:solidFill>
                <a:latin typeface="Fira Code, Menlo, Monaco,  Courier New"/>
              </a:rPr>
              <a:t> </a:t>
            </a:r>
            <a:r>
              <a:rPr lang="en-US" sz="1600" err="1">
                <a:solidFill>
                  <a:srgbClr val="3DC9B0"/>
                </a:solidFill>
                <a:latin typeface="Fira Code, Menlo, Monaco,  Courier New"/>
              </a:rPr>
              <a:t>LoggerService</a:t>
            </a:r>
            <a:r>
              <a:rPr lang="en-US" sz="1600">
                <a:solidFill>
                  <a:srgbClr val="D4D4D4"/>
                </a:solidFill>
                <a:latin typeface="Fira Code, Menlo, Monaco,  Courier New"/>
              </a:rPr>
              <a:t> </a:t>
            </a:r>
            <a:r>
              <a:rPr lang="en-US" sz="1600">
                <a:solidFill>
                  <a:srgbClr val="DCDCDC"/>
                </a:solidFill>
                <a:latin typeface="Fira Code, Menlo, Monaco,  Courier New"/>
              </a:rPr>
              <a:t>{</a:t>
            </a:r>
            <a:endParaRPr lang="en-US" sz="1600">
              <a:solidFill>
                <a:srgbClr val="D4D4D4"/>
              </a:solidFill>
              <a:latin typeface="Fira Code, Menlo, Monaco,  Courier New"/>
            </a:endParaRPr>
          </a:p>
          <a:p>
            <a:br>
              <a:rPr lang="en-US" sz="1600">
                <a:solidFill>
                  <a:srgbClr val="D4D4D4"/>
                </a:solidFill>
                <a:latin typeface="Fira Code, Menlo, Monaco,  Courier New"/>
              </a:rPr>
            </a:br>
            <a:r>
              <a:rPr lang="en-US" sz="1600">
                <a:solidFill>
                  <a:srgbClr val="D4D4D4"/>
                </a:solidFill>
                <a:latin typeface="Fira Code, Menlo, Monaco,  Courier New"/>
              </a:rPr>
              <a:t>  </a:t>
            </a:r>
            <a:r>
              <a:rPr lang="en-US" sz="1600">
                <a:solidFill>
                  <a:srgbClr val="569CD6"/>
                </a:solidFill>
                <a:latin typeface="Fira Code, Menlo, Monaco,  Courier New"/>
              </a:rPr>
              <a:t>constructor</a:t>
            </a:r>
            <a:r>
              <a:rPr lang="en-US" sz="1600">
                <a:solidFill>
                  <a:srgbClr val="DCDCDC"/>
                </a:solidFill>
                <a:latin typeface="Fira Code, Menlo, Monaco,  Courier New"/>
              </a:rPr>
              <a:t>()</a:t>
            </a:r>
            <a:r>
              <a:rPr lang="en-US" sz="1600">
                <a:solidFill>
                  <a:srgbClr val="D4D4D4"/>
                </a:solidFill>
                <a:latin typeface="Fira Code, Menlo, Monaco,  Courier New"/>
              </a:rPr>
              <a:t> </a:t>
            </a:r>
            <a:r>
              <a:rPr lang="en-US" sz="1600">
                <a:solidFill>
                  <a:srgbClr val="DCDCDC"/>
                </a:solidFill>
                <a:latin typeface="Fira Code, Menlo, Monaco,  Courier New"/>
              </a:rPr>
              <a:t>{</a:t>
            </a:r>
            <a:r>
              <a:rPr lang="en-US" sz="1600">
                <a:solidFill>
                  <a:srgbClr val="D4D4D4"/>
                </a:solidFill>
                <a:latin typeface="Fira Code, Menlo, Monaco,  Courier New"/>
              </a:rPr>
              <a:t> </a:t>
            </a:r>
            <a:r>
              <a:rPr lang="en-US" sz="1600">
                <a:solidFill>
                  <a:srgbClr val="DCDCDC"/>
                </a:solidFill>
                <a:latin typeface="Fira Code, Menlo, Monaco,  Courier New"/>
              </a:rPr>
              <a:t>}</a:t>
            </a:r>
            <a:endParaRPr lang="en-US" sz="1600">
              <a:solidFill>
                <a:srgbClr val="D4D4D4"/>
              </a:solidFill>
              <a:latin typeface="Fira Code, Menlo, Monaco,  Courier New"/>
            </a:endParaRPr>
          </a:p>
          <a:p>
            <a:r>
              <a:rPr lang="en-US" sz="1600">
                <a:solidFill>
                  <a:srgbClr val="D4D4D4"/>
                </a:solidFill>
                <a:latin typeface="Fira Code, Menlo, Monaco,  Courier New"/>
              </a:rPr>
              <a:t>  </a:t>
            </a:r>
            <a:r>
              <a:rPr lang="en-US" sz="1600">
                <a:solidFill>
                  <a:srgbClr val="569CD6"/>
                </a:solidFill>
                <a:latin typeface="Fira Code, Menlo, Monaco,  Courier New"/>
              </a:rPr>
              <a:t>public</a:t>
            </a:r>
            <a:r>
              <a:rPr lang="en-US" sz="1600">
                <a:solidFill>
                  <a:srgbClr val="D4D4D4"/>
                </a:solidFill>
                <a:latin typeface="Fira Code, Menlo, Monaco,  Courier New"/>
              </a:rPr>
              <a:t> log</a:t>
            </a:r>
            <a:r>
              <a:rPr lang="en-US" sz="1600">
                <a:solidFill>
                  <a:srgbClr val="DCDCDC"/>
                </a:solidFill>
                <a:latin typeface="Fira Code, Menlo, Monaco,  Courier New"/>
              </a:rPr>
              <a:t>(</a:t>
            </a:r>
            <a:r>
              <a:rPr lang="en-US" sz="1600" err="1">
                <a:solidFill>
                  <a:srgbClr val="D4D4D4"/>
                </a:solidFill>
                <a:latin typeface="Fira Code, Menlo, Monaco,  Courier New"/>
              </a:rPr>
              <a:t>name</a:t>
            </a:r>
            <a:r>
              <a:rPr lang="en-US" sz="1600" err="1">
                <a:solidFill>
                  <a:srgbClr val="DCDCDC"/>
                </a:solidFill>
                <a:latin typeface="Fira Code, Menlo, Monaco,  Courier New"/>
              </a:rPr>
              <a:t>:</a:t>
            </a:r>
            <a:r>
              <a:rPr lang="en-US" sz="1600" err="1">
                <a:solidFill>
                  <a:srgbClr val="569CD6"/>
                </a:solidFill>
                <a:latin typeface="Fira Code, Menlo, Monaco,  Courier New"/>
              </a:rPr>
              <a:t>string</a:t>
            </a:r>
            <a:r>
              <a:rPr lang="en-US" sz="1600">
                <a:solidFill>
                  <a:srgbClr val="DCDCDC"/>
                </a:solidFill>
                <a:latin typeface="Fira Code, Menlo, Monaco,  Courier New"/>
              </a:rPr>
              <a:t>)</a:t>
            </a:r>
            <a:endParaRPr lang="en-US" sz="1600">
              <a:solidFill>
                <a:srgbClr val="D4D4D4"/>
              </a:solidFill>
              <a:latin typeface="Fira Code, Menlo, Monaco,  Courier New"/>
            </a:endParaRPr>
          </a:p>
          <a:p>
            <a:r>
              <a:rPr lang="en-US" sz="1600">
                <a:solidFill>
                  <a:srgbClr val="D4D4D4"/>
                </a:solidFill>
                <a:latin typeface="Fira Code, Menlo, Monaco,  Courier New"/>
              </a:rPr>
              <a:t>  </a:t>
            </a:r>
            <a:r>
              <a:rPr lang="en-US" sz="1600">
                <a:solidFill>
                  <a:srgbClr val="DCDCDC"/>
                </a:solidFill>
                <a:latin typeface="Fira Code, Menlo, Monaco,  Courier New"/>
              </a:rPr>
              <a:t>{</a:t>
            </a:r>
            <a:endParaRPr lang="en-US" sz="1600">
              <a:solidFill>
                <a:srgbClr val="D4D4D4"/>
              </a:solidFill>
              <a:latin typeface="Fira Code, Menlo, Monaco,  Courier New"/>
            </a:endParaRPr>
          </a:p>
          <a:p>
            <a:r>
              <a:rPr lang="en-US" sz="1600">
                <a:solidFill>
                  <a:srgbClr val="D4D4D4"/>
                </a:solidFill>
                <a:latin typeface="Fira Code, Menlo, Monaco,  Courier New"/>
              </a:rPr>
              <a:t>console</a:t>
            </a:r>
            <a:r>
              <a:rPr lang="en-US" sz="1600">
                <a:solidFill>
                  <a:srgbClr val="DCDCDC"/>
                </a:solidFill>
                <a:latin typeface="Fira Code, Menlo, Monaco,  Courier New"/>
              </a:rPr>
              <a:t>.</a:t>
            </a:r>
            <a:r>
              <a:rPr lang="en-US" sz="1600">
                <a:solidFill>
                  <a:srgbClr val="D4D4D4"/>
                </a:solidFill>
                <a:latin typeface="Fira Code, Menlo, Monaco,  Courier New"/>
              </a:rPr>
              <a:t>log</a:t>
            </a:r>
            <a:r>
              <a:rPr lang="en-US" sz="1600">
                <a:solidFill>
                  <a:srgbClr val="DCDCDC"/>
                </a:solidFill>
                <a:latin typeface="Fira Code, Menlo, Monaco,  Courier New"/>
              </a:rPr>
              <a:t>(</a:t>
            </a:r>
            <a:r>
              <a:rPr lang="en-US" sz="1600">
                <a:solidFill>
                  <a:srgbClr val="CE9178"/>
                </a:solidFill>
                <a:latin typeface="Fira Code, Menlo, Monaco,  Courier New"/>
              </a:rPr>
              <a:t>"This is "</a:t>
            </a:r>
            <a:r>
              <a:rPr lang="en-US" sz="1600">
                <a:solidFill>
                  <a:srgbClr val="DCDCDC"/>
                </a:solidFill>
                <a:latin typeface="Fira Code, Menlo, Monaco,  Courier New"/>
              </a:rPr>
              <a:t>+</a:t>
            </a:r>
            <a:r>
              <a:rPr lang="en-US" sz="1600">
                <a:solidFill>
                  <a:srgbClr val="D4D4D4"/>
                </a:solidFill>
                <a:latin typeface="Fira Code, Menlo, Monaco,  Courier New"/>
              </a:rPr>
              <a:t> name</a:t>
            </a:r>
            <a:r>
              <a:rPr lang="en-US" sz="1600">
                <a:solidFill>
                  <a:srgbClr val="DCDCDC"/>
                </a:solidFill>
                <a:latin typeface="Fira Code, Menlo, Monaco,  Courier New"/>
              </a:rPr>
              <a:t>+</a:t>
            </a:r>
            <a:r>
              <a:rPr lang="en-US" sz="1600">
                <a:solidFill>
                  <a:srgbClr val="CE9178"/>
                </a:solidFill>
                <a:latin typeface="Fira Code, Menlo, Monaco,  Courier New"/>
              </a:rPr>
              <a:t>" method name"</a:t>
            </a:r>
            <a:r>
              <a:rPr lang="en-US" sz="1600">
                <a:solidFill>
                  <a:srgbClr val="DCDCDC"/>
                </a:solidFill>
                <a:latin typeface="Fira Code, Menlo, Monaco,  Courier New"/>
              </a:rPr>
              <a:t>);</a:t>
            </a:r>
            <a:endParaRPr lang="en-US" sz="1600">
              <a:solidFill>
                <a:srgbClr val="D4D4D4"/>
              </a:solidFill>
              <a:latin typeface="Fira Code, Menlo, Monaco,  Courier New"/>
            </a:endParaRPr>
          </a:p>
          <a:p>
            <a:r>
              <a:rPr lang="en-US" sz="1600">
                <a:solidFill>
                  <a:srgbClr val="D4D4D4"/>
                </a:solidFill>
                <a:latin typeface="Fira Code, Menlo, Monaco,  Courier New"/>
              </a:rPr>
              <a:t>  </a:t>
            </a:r>
            <a:r>
              <a:rPr lang="en-US" sz="1600">
                <a:solidFill>
                  <a:srgbClr val="DCDCDC"/>
                </a:solidFill>
                <a:latin typeface="Fira Code, Menlo, Monaco,  Courier New"/>
              </a:rPr>
              <a:t>}</a:t>
            </a:r>
            <a:endParaRPr lang="en-US" sz="1600">
              <a:solidFill>
                <a:srgbClr val="D4D4D4"/>
              </a:solidFill>
              <a:latin typeface="Fira Code, Menlo, Monaco,  Courier New"/>
            </a:endParaRPr>
          </a:p>
          <a:p>
            <a:br>
              <a:rPr lang="en-US" sz="1600">
                <a:solidFill>
                  <a:srgbClr val="D4D4D4"/>
                </a:solidFill>
                <a:latin typeface="Fira Code, Menlo, Monaco,  Courier New"/>
              </a:rPr>
            </a:br>
            <a:r>
              <a:rPr lang="en-US" sz="1600">
                <a:solidFill>
                  <a:srgbClr val="DCDCDC"/>
                </a:solidFill>
                <a:latin typeface="Fira Code, Menlo, Monaco,  Courier New"/>
              </a:rPr>
              <a:t>}</a:t>
            </a:r>
            <a:endParaRPr lang="en-US" sz="1600" b="0">
              <a:solidFill>
                <a:srgbClr val="D4D4D4"/>
              </a:solidFill>
              <a:effectLst/>
              <a:latin typeface="Fira Code, Menlo, Monaco,  Courier New"/>
            </a:endParaRPr>
          </a:p>
        </p:txBody>
      </p:sp>
      <p:sp>
        <p:nvSpPr>
          <p:cNvPr id="6" name="Rectangle 5"/>
          <p:cNvSpPr/>
          <p:nvPr/>
        </p:nvSpPr>
        <p:spPr>
          <a:xfrm>
            <a:off x="6096000" y="3144691"/>
            <a:ext cx="6096000" cy="2062103"/>
          </a:xfrm>
          <a:prstGeom prst="rect">
            <a:avLst/>
          </a:prstGeom>
        </p:spPr>
        <p:txBody>
          <a:bodyPr>
            <a:spAutoFit/>
          </a:bodyPr>
          <a:lstStyle/>
          <a:p>
            <a:r>
              <a:rPr lang="en-US" sz="1600">
                <a:solidFill>
                  <a:srgbClr val="569CD6"/>
                </a:solidFill>
                <a:latin typeface="Fira Code, Menlo, Monaco,  Courier New"/>
              </a:rPr>
              <a:t>import</a:t>
            </a:r>
            <a:r>
              <a:rPr lang="en-US" sz="1600">
                <a:solidFill>
                  <a:srgbClr val="D4D4D4"/>
                </a:solidFill>
                <a:latin typeface="Fira Code, Menlo, Monaco,  Courier New"/>
              </a:rPr>
              <a:t> </a:t>
            </a:r>
            <a:r>
              <a:rPr lang="en-US" sz="1600">
                <a:solidFill>
                  <a:srgbClr val="DCDCDC"/>
                </a:solidFill>
                <a:latin typeface="Fira Code, Menlo, Monaco,  Courier New"/>
              </a:rPr>
              <a:t>{</a:t>
            </a:r>
            <a:r>
              <a:rPr lang="en-US" sz="1600">
                <a:solidFill>
                  <a:srgbClr val="D4D4D4"/>
                </a:solidFill>
                <a:latin typeface="Fira Code, Menlo, Monaco,  Courier New"/>
              </a:rPr>
              <a:t> </a:t>
            </a:r>
            <a:r>
              <a:rPr lang="en-US" sz="1600" err="1">
                <a:solidFill>
                  <a:srgbClr val="3DC9B0"/>
                </a:solidFill>
                <a:latin typeface="Fira Code, Menlo, Monaco,  Courier New"/>
              </a:rPr>
              <a:t>Injectable</a:t>
            </a:r>
            <a:r>
              <a:rPr lang="en-US" sz="1600" err="1">
                <a:solidFill>
                  <a:srgbClr val="DCDCDC"/>
                </a:solidFill>
                <a:latin typeface="Fira Code, Menlo, Monaco,  Courier New"/>
              </a:rPr>
              <a:t>,</a:t>
            </a:r>
            <a:r>
              <a:rPr lang="en-US" sz="1600" err="1">
                <a:solidFill>
                  <a:srgbClr val="3DC9B0"/>
                </a:solidFill>
                <a:latin typeface="Fira Code, Menlo, Monaco,  Courier New"/>
              </a:rPr>
              <a:t>Inject</a:t>
            </a:r>
            <a:r>
              <a:rPr lang="en-US" sz="1600">
                <a:solidFill>
                  <a:srgbClr val="D4D4D4"/>
                </a:solidFill>
                <a:latin typeface="Fira Code, Menlo, Monaco,  Courier New"/>
              </a:rPr>
              <a:t> </a:t>
            </a:r>
            <a:r>
              <a:rPr lang="en-US" sz="1600">
                <a:solidFill>
                  <a:srgbClr val="DCDCDC"/>
                </a:solidFill>
                <a:latin typeface="Fira Code, Menlo, Monaco,  Courier New"/>
              </a:rPr>
              <a:t>}</a:t>
            </a:r>
            <a:r>
              <a:rPr lang="en-US" sz="1600">
                <a:solidFill>
                  <a:srgbClr val="D4D4D4"/>
                </a:solidFill>
                <a:latin typeface="Fira Code, Menlo, Monaco,  Courier New"/>
              </a:rPr>
              <a:t> </a:t>
            </a:r>
            <a:r>
              <a:rPr lang="en-US" sz="1600">
                <a:solidFill>
                  <a:srgbClr val="569CD6"/>
                </a:solidFill>
                <a:latin typeface="Fira Code, Menlo, Monaco,  Courier New"/>
              </a:rPr>
              <a:t>from</a:t>
            </a:r>
            <a:r>
              <a:rPr lang="en-US" sz="1600">
                <a:solidFill>
                  <a:srgbClr val="D4D4D4"/>
                </a:solidFill>
                <a:latin typeface="Fira Code, Menlo, Monaco,  Courier New"/>
              </a:rPr>
              <a:t> </a:t>
            </a:r>
            <a:r>
              <a:rPr lang="en-US" sz="1600">
                <a:solidFill>
                  <a:srgbClr val="CE9178"/>
                </a:solidFill>
                <a:latin typeface="Fira Code, Menlo, Monaco,  Courier New"/>
              </a:rPr>
              <a:t>'@angular/core'</a:t>
            </a:r>
            <a:r>
              <a:rPr lang="en-US" sz="1600">
                <a:solidFill>
                  <a:srgbClr val="DCDCDC"/>
                </a:solidFill>
                <a:latin typeface="Fira Code, Menlo, Monaco,  Courier New"/>
              </a:rPr>
              <a:t>;</a:t>
            </a:r>
            <a:endParaRPr lang="en-US" sz="1600">
              <a:solidFill>
                <a:srgbClr val="D4D4D4"/>
              </a:solidFill>
              <a:latin typeface="Fira Code, Menlo, Monaco,  Courier New"/>
            </a:endParaRPr>
          </a:p>
          <a:p>
            <a:r>
              <a:rPr lang="en-US" sz="1600">
                <a:solidFill>
                  <a:srgbClr val="569CD6"/>
                </a:solidFill>
                <a:latin typeface="Fira Code, Menlo, Monaco,  Courier New"/>
              </a:rPr>
              <a:t>import</a:t>
            </a:r>
            <a:r>
              <a:rPr lang="en-US" sz="1600">
                <a:solidFill>
                  <a:srgbClr val="D4D4D4"/>
                </a:solidFill>
                <a:latin typeface="Fira Code, Menlo, Monaco,  Courier New"/>
              </a:rPr>
              <a:t> </a:t>
            </a:r>
            <a:r>
              <a:rPr lang="en-US" sz="1600">
                <a:solidFill>
                  <a:srgbClr val="DCDCDC"/>
                </a:solidFill>
                <a:latin typeface="Fira Code, Menlo, Monaco,  Courier New"/>
              </a:rPr>
              <a:t>{</a:t>
            </a:r>
            <a:r>
              <a:rPr lang="en-US" sz="1600">
                <a:solidFill>
                  <a:srgbClr val="D4D4D4"/>
                </a:solidFill>
                <a:latin typeface="Fira Code, Menlo, Monaco,  Courier New"/>
              </a:rPr>
              <a:t> </a:t>
            </a:r>
            <a:r>
              <a:rPr lang="en-US" sz="1600" err="1">
                <a:solidFill>
                  <a:srgbClr val="3DC9B0"/>
                </a:solidFill>
                <a:latin typeface="Fira Code, Menlo, Monaco,  Courier New"/>
              </a:rPr>
              <a:t>LoggerService</a:t>
            </a:r>
            <a:r>
              <a:rPr lang="en-US" sz="1600">
                <a:solidFill>
                  <a:srgbClr val="D4D4D4"/>
                </a:solidFill>
                <a:latin typeface="Fira Code, Menlo, Monaco,  Courier New"/>
              </a:rPr>
              <a:t> </a:t>
            </a:r>
            <a:r>
              <a:rPr lang="en-US" sz="1600">
                <a:solidFill>
                  <a:srgbClr val="DCDCDC"/>
                </a:solidFill>
                <a:latin typeface="Fira Code, Menlo, Monaco,  Courier New"/>
              </a:rPr>
              <a:t>}</a:t>
            </a:r>
            <a:r>
              <a:rPr lang="en-US" sz="1600">
                <a:solidFill>
                  <a:srgbClr val="D4D4D4"/>
                </a:solidFill>
                <a:latin typeface="Fira Code, Menlo, Monaco,  Courier New"/>
              </a:rPr>
              <a:t> </a:t>
            </a:r>
            <a:r>
              <a:rPr lang="en-US" sz="1600">
                <a:solidFill>
                  <a:srgbClr val="569CD6"/>
                </a:solidFill>
                <a:latin typeface="Fira Code, Menlo, Monaco,  Courier New"/>
              </a:rPr>
              <a:t>from</a:t>
            </a:r>
            <a:r>
              <a:rPr lang="en-US" sz="1600">
                <a:solidFill>
                  <a:srgbClr val="D4D4D4"/>
                </a:solidFill>
                <a:latin typeface="Fira Code, Menlo, Monaco,  Courier New"/>
              </a:rPr>
              <a:t> </a:t>
            </a:r>
            <a:r>
              <a:rPr lang="en-US" sz="1600">
                <a:solidFill>
                  <a:srgbClr val="CE9178"/>
                </a:solidFill>
                <a:latin typeface="Fira Code, Menlo, Monaco,  Courier New"/>
              </a:rPr>
              <a:t>'./</a:t>
            </a:r>
            <a:r>
              <a:rPr lang="en-US" sz="1600" err="1">
                <a:solidFill>
                  <a:srgbClr val="CE9178"/>
                </a:solidFill>
                <a:latin typeface="Fira Code, Menlo, Monaco,  Courier New"/>
              </a:rPr>
              <a:t>logger.service</a:t>
            </a:r>
            <a:r>
              <a:rPr lang="en-US" sz="1600">
                <a:solidFill>
                  <a:srgbClr val="CE9178"/>
                </a:solidFill>
                <a:latin typeface="Fira Code, Menlo, Monaco,  Courier New"/>
              </a:rPr>
              <a:t>'</a:t>
            </a:r>
            <a:r>
              <a:rPr lang="en-US" sz="1600">
                <a:solidFill>
                  <a:srgbClr val="DCDCDC"/>
                </a:solidFill>
                <a:latin typeface="Fira Code, Menlo, Monaco,  Courier New"/>
              </a:rPr>
              <a:t>;</a:t>
            </a:r>
            <a:endParaRPr lang="en-US" sz="1600">
              <a:solidFill>
                <a:srgbClr val="D4D4D4"/>
              </a:solidFill>
              <a:latin typeface="Fira Code, Menlo, Monaco,  Courier New"/>
            </a:endParaRPr>
          </a:p>
          <a:p>
            <a:r>
              <a:rPr lang="en-US" sz="1600">
                <a:solidFill>
                  <a:srgbClr val="569CD6"/>
                </a:solidFill>
                <a:latin typeface="Fira Code, Menlo, Monaco,  Courier New"/>
              </a:rPr>
              <a:t>import</a:t>
            </a:r>
            <a:r>
              <a:rPr lang="en-US" sz="1600">
                <a:solidFill>
                  <a:srgbClr val="D4D4D4"/>
                </a:solidFill>
                <a:latin typeface="Fira Code, Menlo, Monaco,  Courier New"/>
              </a:rPr>
              <a:t> </a:t>
            </a:r>
            <a:r>
              <a:rPr lang="en-US" sz="1600">
                <a:solidFill>
                  <a:srgbClr val="DCDCDC"/>
                </a:solidFill>
                <a:latin typeface="Fira Code, Menlo, Monaco,  Courier New"/>
              </a:rPr>
              <a:t>{</a:t>
            </a:r>
            <a:r>
              <a:rPr lang="en-US" sz="1600">
                <a:solidFill>
                  <a:srgbClr val="D4D4D4"/>
                </a:solidFill>
                <a:latin typeface="Fira Code, Menlo, Monaco,  Courier New"/>
              </a:rPr>
              <a:t> </a:t>
            </a:r>
            <a:r>
              <a:rPr lang="en-US" sz="1600">
                <a:solidFill>
                  <a:srgbClr val="3DC9B0"/>
                </a:solidFill>
                <a:latin typeface="Fira Code, Menlo, Monaco,  Courier New"/>
              </a:rPr>
              <a:t>Observable</a:t>
            </a:r>
            <a:r>
              <a:rPr lang="en-US" sz="1600">
                <a:solidFill>
                  <a:srgbClr val="D4D4D4"/>
                </a:solidFill>
                <a:latin typeface="Fira Code, Menlo, Monaco,  Courier New"/>
              </a:rPr>
              <a:t> </a:t>
            </a:r>
            <a:r>
              <a:rPr lang="en-US" sz="1600">
                <a:solidFill>
                  <a:srgbClr val="DCDCDC"/>
                </a:solidFill>
                <a:latin typeface="Fira Code, Menlo, Monaco,  Courier New"/>
              </a:rPr>
              <a:t>}</a:t>
            </a:r>
            <a:r>
              <a:rPr lang="en-US" sz="1600">
                <a:solidFill>
                  <a:srgbClr val="D4D4D4"/>
                </a:solidFill>
                <a:latin typeface="Fira Code, Menlo, Monaco,  Courier New"/>
              </a:rPr>
              <a:t> </a:t>
            </a:r>
            <a:r>
              <a:rPr lang="en-US" sz="1600">
                <a:solidFill>
                  <a:srgbClr val="569CD6"/>
                </a:solidFill>
                <a:latin typeface="Fira Code, Menlo, Monaco,  Courier New"/>
              </a:rPr>
              <a:t>from</a:t>
            </a:r>
            <a:r>
              <a:rPr lang="en-US" sz="1600">
                <a:solidFill>
                  <a:srgbClr val="D4D4D4"/>
                </a:solidFill>
                <a:latin typeface="Fira Code, Menlo, Monaco,  Courier New"/>
              </a:rPr>
              <a:t> </a:t>
            </a:r>
            <a:r>
              <a:rPr lang="en-US" sz="1600">
                <a:solidFill>
                  <a:srgbClr val="CE9178"/>
                </a:solidFill>
                <a:latin typeface="Fira Code, Menlo, Monaco,  Courier New"/>
              </a:rPr>
              <a:t>'</a:t>
            </a:r>
            <a:r>
              <a:rPr lang="en-US" sz="1600" err="1">
                <a:solidFill>
                  <a:srgbClr val="CE9178"/>
                </a:solidFill>
                <a:latin typeface="Fira Code, Menlo, Monaco,  Courier New"/>
              </a:rPr>
              <a:t>rxjs</a:t>
            </a:r>
            <a:r>
              <a:rPr lang="en-US" sz="1600">
                <a:solidFill>
                  <a:srgbClr val="CE9178"/>
                </a:solidFill>
                <a:latin typeface="Fira Code, Menlo, Monaco,  Courier New"/>
              </a:rPr>
              <a:t>'</a:t>
            </a:r>
            <a:r>
              <a:rPr lang="en-US" sz="1600">
                <a:solidFill>
                  <a:srgbClr val="DCDCDC"/>
                </a:solidFill>
                <a:latin typeface="Fira Code, Menlo, Monaco,  Courier New"/>
              </a:rPr>
              <a:t>;</a:t>
            </a:r>
            <a:endParaRPr lang="en-US" sz="1600">
              <a:solidFill>
                <a:srgbClr val="D4D4D4"/>
              </a:solidFill>
              <a:latin typeface="Fira Code, Menlo, Monaco,  Courier New"/>
            </a:endParaRPr>
          </a:p>
          <a:p>
            <a:br>
              <a:rPr lang="en-US" sz="1600">
                <a:solidFill>
                  <a:srgbClr val="D4D4D4"/>
                </a:solidFill>
                <a:latin typeface="Fira Code, Menlo, Monaco,  Courier New"/>
              </a:rPr>
            </a:br>
            <a:r>
              <a:rPr lang="en-US" sz="1600">
                <a:solidFill>
                  <a:srgbClr val="F44747"/>
                </a:solidFill>
                <a:latin typeface="Fira Code, Menlo, Monaco,  Courier New"/>
              </a:rPr>
              <a:t>@</a:t>
            </a:r>
            <a:r>
              <a:rPr lang="en-US" sz="1600">
                <a:solidFill>
                  <a:srgbClr val="3DC9B0"/>
                </a:solidFill>
                <a:latin typeface="Fira Code, Menlo, Monaco,  Courier New"/>
              </a:rPr>
              <a:t>Injectable</a:t>
            </a:r>
            <a:r>
              <a:rPr lang="en-US" sz="1600">
                <a:solidFill>
                  <a:srgbClr val="DCDCDC"/>
                </a:solidFill>
                <a:latin typeface="Fira Code, Menlo, Monaco,  Courier New"/>
              </a:rPr>
              <a:t>()</a:t>
            </a:r>
            <a:endParaRPr lang="en-US" sz="1600">
              <a:solidFill>
                <a:srgbClr val="D4D4D4"/>
              </a:solidFill>
              <a:latin typeface="Fira Code, Menlo, Monaco,  Courier New"/>
            </a:endParaRPr>
          </a:p>
          <a:p>
            <a:r>
              <a:rPr lang="en-US" sz="1600">
                <a:solidFill>
                  <a:srgbClr val="569CD6"/>
                </a:solidFill>
                <a:latin typeface="Fira Code, Menlo, Monaco,  Courier New"/>
              </a:rPr>
              <a:t>export</a:t>
            </a:r>
            <a:r>
              <a:rPr lang="en-US" sz="1600">
                <a:solidFill>
                  <a:srgbClr val="D4D4D4"/>
                </a:solidFill>
                <a:latin typeface="Fira Code, Menlo, Monaco,  Courier New"/>
              </a:rPr>
              <a:t> </a:t>
            </a:r>
            <a:r>
              <a:rPr lang="en-US" sz="1600">
                <a:solidFill>
                  <a:srgbClr val="569CD6"/>
                </a:solidFill>
                <a:latin typeface="Fira Code, Menlo, Monaco,  Courier New"/>
              </a:rPr>
              <a:t>class</a:t>
            </a:r>
            <a:r>
              <a:rPr lang="en-US" sz="1600">
                <a:solidFill>
                  <a:srgbClr val="D4D4D4"/>
                </a:solidFill>
                <a:latin typeface="Fira Code, Menlo, Monaco,  Courier New"/>
              </a:rPr>
              <a:t> </a:t>
            </a:r>
            <a:r>
              <a:rPr lang="en-US" sz="1600" err="1">
                <a:solidFill>
                  <a:srgbClr val="3DC9B0"/>
                </a:solidFill>
                <a:latin typeface="Fira Code, Menlo, Monaco,  Courier New"/>
              </a:rPr>
              <a:t>ListDataService</a:t>
            </a:r>
            <a:r>
              <a:rPr lang="en-US" sz="1600">
                <a:solidFill>
                  <a:srgbClr val="D4D4D4"/>
                </a:solidFill>
                <a:latin typeface="Fira Code, Menlo, Monaco,  Courier New"/>
              </a:rPr>
              <a:t> </a:t>
            </a:r>
            <a:r>
              <a:rPr lang="en-US" sz="1600">
                <a:solidFill>
                  <a:srgbClr val="DCDCDC"/>
                </a:solidFill>
                <a:latin typeface="Fira Code, Menlo, Monaco,  Courier New"/>
              </a:rPr>
              <a:t>{</a:t>
            </a:r>
            <a:endParaRPr lang="en-US" sz="1600">
              <a:solidFill>
                <a:srgbClr val="D4D4D4"/>
              </a:solidFill>
              <a:latin typeface="Fira Code, Menlo, Monaco,  Courier New"/>
            </a:endParaRPr>
          </a:p>
          <a:p>
            <a:r>
              <a:rPr lang="en-US" sz="1600" err="1">
                <a:solidFill>
                  <a:srgbClr val="D4D4D4"/>
                </a:solidFill>
                <a:latin typeface="Fira Code, Menlo, Monaco,  Courier New"/>
              </a:rPr>
              <a:t>list</a:t>
            </a:r>
            <a:r>
              <a:rPr lang="en-US" sz="1600" err="1">
                <a:solidFill>
                  <a:srgbClr val="DCDCDC"/>
                </a:solidFill>
                <a:latin typeface="Fira Code, Menlo, Monaco,  Courier New"/>
              </a:rPr>
              <a:t>:</a:t>
            </a:r>
            <a:r>
              <a:rPr lang="en-US" sz="1600" err="1">
                <a:solidFill>
                  <a:srgbClr val="569CD6"/>
                </a:solidFill>
                <a:latin typeface="Fira Code, Menlo, Monaco,  Courier New"/>
              </a:rPr>
              <a:t>number</a:t>
            </a:r>
            <a:r>
              <a:rPr lang="en-US" sz="1600">
                <a:solidFill>
                  <a:srgbClr val="DCDCDC"/>
                </a:solidFill>
                <a:latin typeface="Fira Code, Menlo, Monaco,  Courier New"/>
              </a:rPr>
              <a:t>[]=[];</a:t>
            </a:r>
            <a:endParaRPr lang="en-US" sz="1600">
              <a:solidFill>
                <a:srgbClr val="D4D4D4"/>
              </a:solidFill>
              <a:latin typeface="Fira Code, Menlo, Monaco,  Courier New"/>
            </a:endParaRPr>
          </a:p>
          <a:p>
            <a:r>
              <a:rPr lang="en-US" sz="1600">
                <a:solidFill>
                  <a:srgbClr val="D4D4D4"/>
                </a:solidFill>
                <a:latin typeface="Fira Code, Menlo, Monaco,  Courier New"/>
              </a:rPr>
              <a:t>  </a:t>
            </a:r>
            <a:r>
              <a:rPr lang="en-US" sz="1600">
                <a:solidFill>
                  <a:srgbClr val="569CD6"/>
                </a:solidFill>
                <a:latin typeface="Fira Code, Menlo, Monaco,  Courier New"/>
              </a:rPr>
              <a:t>constructor</a:t>
            </a:r>
            <a:r>
              <a:rPr lang="en-US" sz="1600">
                <a:solidFill>
                  <a:srgbClr val="DCDCDC"/>
                </a:solidFill>
                <a:latin typeface="Fira Code, Menlo, Monaco,  Courier New"/>
              </a:rPr>
              <a:t>(</a:t>
            </a:r>
            <a:r>
              <a:rPr lang="en-US" sz="1600" b="1">
                <a:solidFill>
                  <a:srgbClr val="F44747"/>
                </a:solidFill>
                <a:latin typeface="Fira Code, Menlo, Monaco,  Courier New"/>
              </a:rPr>
              <a:t>@</a:t>
            </a:r>
            <a:r>
              <a:rPr lang="en-US" sz="1600" b="1">
                <a:solidFill>
                  <a:srgbClr val="3DC9B0"/>
                </a:solidFill>
                <a:latin typeface="Fira Code, Menlo, Monaco,  Courier New"/>
              </a:rPr>
              <a:t>Inject</a:t>
            </a:r>
            <a:r>
              <a:rPr lang="en-US" sz="1600" b="1">
                <a:solidFill>
                  <a:srgbClr val="DCDCDC"/>
                </a:solidFill>
                <a:latin typeface="Fira Code, Menlo, Monaco,  Courier New"/>
              </a:rPr>
              <a:t>(</a:t>
            </a:r>
            <a:r>
              <a:rPr lang="en-US" sz="1600" b="1" err="1">
                <a:solidFill>
                  <a:srgbClr val="3DC9B0"/>
                </a:solidFill>
                <a:latin typeface="Fira Code, Menlo, Monaco,  Courier New"/>
              </a:rPr>
              <a:t>LoggerService</a:t>
            </a:r>
            <a:r>
              <a:rPr lang="en-US" sz="1600" b="1">
                <a:solidFill>
                  <a:srgbClr val="DCDCDC"/>
                </a:solidFill>
                <a:latin typeface="Fira Code, Menlo, Monaco,  Courier New"/>
              </a:rPr>
              <a:t>)</a:t>
            </a:r>
            <a:r>
              <a:rPr lang="en-US" sz="1600" b="1">
                <a:solidFill>
                  <a:srgbClr val="569CD6"/>
                </a:solidFill>
                <a:latin typeface="Fira Code, Menlo, Monaco,  Courier New"/>
              </a:rPr>
              <a:t>private</a:t>
            </a:r>
            <a:r>
              <a:rPr lang="en-US" sz="1600">
                <a:solidFill>
                  <a:srgbClr val="D4D4D4"/>
                </a:solidFill>
                <a:latin typeface="Fira Code, Menlo, Monaco,  Courier New"/>
              </a:rPr>
              <a:t> </a:t>
            </a:r>
            <a:r>
              <a:rPr lang="en-US" sz="1600" err="1">
                <a:solidFill>
                  <a:srgbClr val="D4D4D4"/>
                </a:solidFill>
                <a:latin typeface="Fira Code, Menlo, Monaco,  Courier New"/>
              </a:rPr>
              <a:t>loggerServcie</a:t>
            </a:r>
            <a:r>
              <a:rPr lang="en-US" sz="1600">
                <a:solidFill>
                  <a:srgbClr val="DCDCDC"/>
                </a:solidFill>
                <a:latin typeface="Fira Code, Menlo, Monaco,  Courier New"/>
              </a:rPr>
              <a:t>)</a:t>
            </a:r>
            <a:r>
              <a:rPr lang="en-US" sz="1600">
                <a:solidFill>
                  <a:srgbClr val="D4D4D4"/>
                </a:solidFill>
                <a:latin typeface="Fira Code, Menlo, Monaco,  Courier New"/>
              </a:rPr>
              <a:t> </a:t>
            </a:r>
            <a:r>
              <a:rPr lang="en-US" sz="1600">
                <a:solidFill>
                  <a:srgbClr val="DCDCDC"/>
                </a:solidFill>
                <a:latin typeface="Fira Code, Menlo, Monaco,  Courier New"/>
              </a:rPr>
              <a:t>{</a:t>
            </a:r>
            <a:r>
              <a:rPr lang="en-US" sz="1600">
                <a:solidFill>
                  <a:srgbClr val="D4D4D4"/>
                </a:solidFill>
                <a:latin typeface="Fira Code, Menlo, Monaco,  Courier New"/>
              </a:rPr>
              <a:t> </a:t>
            </a:r>
            <a:r>
              <a:rPr lang="en-US" sz="1600">
                <a:solidFill>
                  <a:srgbClr val="DCDCDC"/>
                </a:solidFill>
                <a:latin typeface="Fira Code, Menlo, Monaco,  Courier New"/>
              </a:rPr>
              <a:t>}</a:t>
            </a:r>
            <a:endParaRPr lang="en-US" sz="1600" b="0">
              <a:solidFill>
                <a:srgbClr val="D4D4D4"/>
              </a:solidFill>
              <a:effectLst/>
              <a:latin typeface="Fira Code, Menlo, Monaco,  Courier New"/>
            </a:endParaRPr>
          </a:p>
        </p:txBody>
      </p:sp>
      <p:sp>
        <p:nvSpPr>
          <p:cNvPr id="7" name="TextBox 6"/>
          <p:cNvSpPr txBox="1"/>
          <p:nvPr/>
        </p:nvSpPr>
        <p:spPr>
          <a:xfrm>
            <a:off x="600891" y="1690688"/>
            <a:ext cx="10228218" cy="646331"/>
          </a:xfrm>
          <a:prstGeom prst="rect">
            <a:avLst/>
          </a:prstGeom>
          <a:noFill/>
        </p:spPr>
        <p:txBody>
          <a:bodyPr wrap="square" rtlCol="0">
            <a:spAutoFit/>
          </a:bodyPr>
          <a:lstStyle/>
          <a:p>
            <a:r>
              <a:rPr lang="en-US"/>
              <a:t> @injectable decorator  while creating service or while injecting in constructor </a:t>
            </a:r>
          </a:p>
          <a:p>
            <a:r>
              <a:rPr lang="en-US"/>
              <a:t>We need to define @inject(</a:t>
            </a:r>
            <a:r>
              <a:rPr lang="en-US" err="1"/>
              <a:t>servicename</a:t>
            </a:r>
            <a:r>
              <a:rPr lang="en-US"/>
              <a:t>)</a:t>
            </a:r>
          </a:p>
        </p:txBody>
      </p:sp>
    </p:spTree>
    <p:extLst>
      <p:ext uri="{BB962C8B-B14F-4D97-AF65-F5344CB8AC3E}">
        <p14:creationId xmlns:p14="http://schemas.microsoft.com/office/powerpoint/2010/main" val="3355380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0"/>
                <a:solidFill>
                  <a:schemeClr val="accent1"/>
                </a:solidFill>
                <a:effectLst>
                  <a:outerShdw blurRad="38100" dist="25400" dir="5400000" algn="ctr" rotWithShape="0">
                    <a:srgbClr val="6E747A">
                      <a:alpha val="43000"/>
                    </a:srgbClr>
                  </a:outerShdw>
                </a:effectLst>
              </a:rPr>
              <a:t>Value Data Service</a:t>
            </a:r>
          </a:p>
        </p:txBody>
      </p:sp>
      <p:sp>
        <p:nvSpPr>
          <p:cNvPr id="4" name="Rectangle 3"/>
          <p:cNvSpPr/>
          <p:nvPr/>
        </p:nvSpPr>
        <p:spPr>
          <a:xfrm>
            <a:off x="1062446" y="2086600"/>
            <a:ext cx="6096000" cy="3970318"/>
          </a:xfrm>
          <a:prstGeom prst="rect">
            <a:avLst/>
          </a:prstGeom>
        </p:spPr>
        <p:txBody>
          <a:bodyPr>
            <a:spAutoFit/>
          </a:bodyPr>
          <a:lstStyle/>
          <a:p>
            <a:r>
              <a:rPr lang="en-US">
                <a:solidFill>
                  <a:srgbClr val="569CD6"/>
                </a:solidFill>
                <a:latin typeface="Fira Code, Menlo, Monaco,  Courier New"/>
              </a:rPr>
              <a:t>import</a:t>
            </a:r>
            <a:r>
              <a:rPr lang="en-US">
                <a:solidFill>
                  <a:srgbClr val="D4D4D4"/>
                </a:solidFill>
                <a:latin typeface="Fira Code, Menlo, Monaco,  Courier New"/>
              </a:rPr>
              <a:t> </a:t>
            </a:r>
            <a:r>
              <a:rPr lang="en-US">
                <a:solidFill>
                  <a:srgbClr val="DCDCDC"/>
                </a:solidFill>
                <a:latin typeface="Fira Code, Menlo, Monaco,  Courier New"/>
              </a:rPr>
              <a:t>{</a:t>
            </a:r>
            <a:r>
              <a:rPr lang="en-US">
                <a:solidFill>
                  <a:srgbClr val="D4D4D4"/>
                </a:solidFill>
                <a:latin typeface="Fira Code, Menlo, Monaco,  Courier New"/>
              </a:rPr>
              <a:t> </a:t>
            </a:r>
            <a:r>
              <a:rPr lang="en-US">
                <a:solidFill>
                  <a:srgbClr val="3DC9B0"/>
                </a:solidFill>
                <a:latin typeface="Fira Code, Menlo, Monaco,  Courier New"/>
              </a:rPr>
              <a:t>Inject</a:t>
            </a:r>
            <a:r>
              <a:rPr lang="en-US">
                <a:solidFill>
                  <a:srgbClr val="D4D4D4"/>
                </a:solidFill>
                <a:latin typeface="Fira Code, Menlo, Monaco,  Courier New"/>
              </a:rPr>
              <a:t> </a:t>
            </a:r>
            <a:r>
              <a:rPr lang="en-US">
                <a:solidFill>
                  <a:srgbClr val="DCDCDC"/>
                </a:solidFill>
                <a:latin typeface="Fira Code, Menlo, Monaco,  Courier New"/>
              </a:rPr>
              <a:t>}</a:t>
            </a:r>
            <a:r>
              <a:rPr lang="en-US">
                <a:solidFill>
                  <a:srgbClr val="D4D4D4"/>
                </a:solidFill>
                <a:latin typeface="Fira Code, Menlo, Monaco,  Courier New"/>
              </a:rPr>
              <a:t> </a:t>
            </a:r>
            <a:r>
              <a:rPr lang="en-US">
                <a:solidFill>
                  <a:srgbClr val="569CD6"/>
                </a:solidFill>
                <a:latin typeface="Fira Code, Menlo, Monaco,  Courier New"/>
              </a:rPr>
              <a:t>from</a:t>
            </a:r>
            <a:r>
              <a:rPr lang="en-US">
                <a:solidFill>
                  <a:srgbClr val="D4D4D4"/>
                </a:solidFill>
                <a:latin typeface="Fira Code, Menlo, Monaco,  Courier New"/>
              </a:rPr>
              <a:t> </a:t>
            </a:r>
            <a:r>
              <a:rPr lang="en-US">
                <a:solidFill>
                  <a:srgbClr val="CE9178"/>
                </a:solidFill>
                <a:latin typeface="Fira Code, Menlo, Monaco,  Courier New"/>
              </a:rPr>
              <a:t>'@angular/core'</a:t>
            </a:r>
            <a:r>
              <a:rPr lang="en-US">
                <a:solidFill>
                  <a:srgbClr val="DCDCDC"/>
                </a:solidFill>
                <a:latin typeface="Fira Code, Menlo, Monaco,  Courier New"/>
              </a:rPr>
              <a:t>;</a:t>
            </a:r>
            <a:endParaRPr lang="en-US">
              <a:solidFill>
                <a:srgbClr val="D4D4D4"/>
              </a:solidFill>
              <a:latin typeface="Fira Code, Menlo, Monaco,  Courier New"/>
            </a:endParaRPr>
          </a:p>
          <a:p>
            <a:r>
              <a:rPr lang="en-US">
                <a:solidFill>
                  <a:srgbClr val="D4D4D4"/>
                </a:solidFill>
                <a:latin typeface="Fira Code, Menlo, Monaco,  Courier New"/>
              </a:rPr>
              <a:t>//constant variable as a service</a:t>
            </a:r>
            <a:br>
              <a:rPr lang="en-US">
                <a:solidFill>
                  <a:srgbClr val="D4D4D4"/>
                </a:solidFill>
                <a:latin typeface="Fira Code, Menlo, Monaco,  Courier New"/>
              </a:rPr>
            </a:br>
            <a:r>
              <a:rPr lang="en-US">
                <a:solidFill>
                  <a:srgbClr val="569CD6"/>
                </a:solidFill>
                <a:latin typeface="Fira Code, Menlo, Monaco,  Courier New"/>
              </a:rPr>
              <a:t>export</a:t>
            </a:r>
            <a:r>
              <a:rPr lang="en-US">
                <a:solidFill>
                  <a:srgbClr val="D4D4D4"/>
                </a:solidFill>
                <a:latin typeface="Fira Code, Menlo, Monaco,  Courier New"/>
              </a:rPr>
              <a:t> </a:t>
            </a:r>
            <a:r>
              <a:rPr lang="en-US" err="1">
                <a:solidFill>
                  <a:srgbClr val="569CD6"/>
                </a:solidFill>
                <a:latin typeface="Fira Code, Menlo, Monaco,  Courier New"/>
              </a:rPr>
              <a:t>const</a:t>
            </a:r>
            <a:r>
              <a:rPr lang="en-US">
                <a:solidFill>
                  <a:srgbClr val="D4D4D4"/>
                </a:solidFill>
                <a:latin typeface="Fira Code, Menlo, Monaco,  Courier New"/>
              </a:rPr>
              <a:t> </a:t>
            </a:r>
            <a:r>
              <a:rPr lang="en-US" err="1">
                <a:solidFill>
                  <a:srgbClr val="3DC9B0"/>
                </a:solidFill>
                <a:latin typeface="Fira Code, Menlo, Monaco,  Courier New"/>
              </a:rPr>
              <a:t>API_URL</a:t>
            </a:r>
            <a:r>
              <a:rPr lang="en-US" err="1">
                <a:solidFill>
                  <a:srgbClr val="DCDCDC"/>
                </a:solidFill>
                <a:latin typeface="Fira Code, Menlo, Monaco,  Courier New"/>
              </a:rPr>
              <a:t>:</a:t>
            </a:r>
            <a:r>
              <a:rPr lang="en-US" err="1">
                <a:solidFill>
                  <a:srgbClr val="569CD6"/>
                </a:solidFill>
                <a:latin typeface="Fira Code, Menlo, Monaco,  Courier New"/>
              </a:rPr>
              <a:t>string</a:t>
            </a:r>
            <a:r>
              <a:rPr lang="en-US">
                <a:solidFill>
                  <a:srgbClr val="DCDCDC"/>
                </a:solidFill>
                <a:latin typeface="Fira Code, Menlo, Monaco,  Courier New"/>
              </a:rPr>
              <a:t>=</a:t>
            </a:r>
            <a:r>
              <a:rPr lang="en-US">
                <a:solidFill>
                  <a:srgbClr val="CE9178"/>
                </a:solidFill>
                <a:latin typeface="Fira Code, Menlo, Monaco,  Courier New"/>
              </a:rPr>
              <a:t>"API_URL"</a:t>
            </a:r>
            <a:r>
              <a:rPr lang="en-US">
                <a:solidFill>
                  <a:srgbClr val="DCDCDC"/>
                </a:solidFill>
                <a:latin typeface="Fira Code, Menlo, Monaco,  Courier New"/>
              </a:rPr>
              <a:t>;</a:t>
            </a:r>
          </a:p>
          <a:p>
            <a:endParaRPr lang="en-US">
              <a:solidFill>
                <a:srgbClr val="D4D4D4"/>
              </a:solidFill>
              <a:latin typeface="Fira Code, Menlo, Monaco,  Courier New"/>
            </a:endParaRPr>
          </a:p>
          <a:p>
            <a:r>
              <a:rPr lang="en-US">
                <a:solidFill>
                  <a:srgbClr val="569CD6"/>
                </a:solidFill>
                <a:latin typeface="Fira Code, Menlo, Monaco,  Courier New"/>
              </a:rPr>
              <a:t>export</a:t>
            </a:r>
            <a:r>
              <a:rPr lang="en-US">
                <a:solidFill>
                  <a:srgbClr val="D4D4D4"/>
                </a:solidFill>
                <a:latin typeface="Fira Code, Menlo, Monaco,  Courier New"/>
              </a:rPr>
              <a:t> </a:t>
            </a:r>
            <a:r>
              <a:rPr lang="en-US">
                <a:solidFill>
                  <a:srgbClr val="569CD6"/>
                </a:solidFill>
                <a:latin typeface="Fira Code, Menlo, Monaco,  Courier New"/>
              </a:rPr>
              <a:t>class</a:t>
            </a:r>
            <a:r>
              <a:rPr lang="en-US">
                <a:solidFill>
                  <a:srgbClr val="D4D4D4"/>
                </a:solidFill>
                <a:latin typeface="Fira Code, Menlo, Monaco,  Courier New"/>
              </a:rPr>
              <a:t> </a:t>
            </a:r>
            <a:r>
              <a:rPr lang="en-US" err="1">
                <a:solidFill>
                  <a:srgbClr val="3DC9B0"/>
                </a:solidFill>
                <a:latin typeface="Fira Code, Menlo, Monaco,  Courier New"/>
              </a:rPr>
              <a:t>ValueDataService</a:t>
            </a:r>
            <a:r>
              <a:rPr lang="en-US">
                <a:solidFill>
                  <a:srgbClr val="D4D4D4"/>
                </a:solidFill>
                <a:latin typeface="Fira Code, Menlo, Monaco,  Courier New"/>
              </a:rPr>
              <a:t> </a:t>
            </a:r>
            <a:r>
              <a:rPr lang="en-US">
                <a:solidFill>
                  <a:srgbClr val="DCDCDC"/>
                </a:solidFill>
                <a:latin typeface="Fira Code, Menlo, Monaco,  Courier New"/>
              </a:rPr>
              <a:t>{</a:t>
            </a:r>
            <a:endParaRPr lang="en-US">
              <a:solidFill>
                <a:srgbClr val="D4D4D4"/>
              </a:solidFill>
              <a:latin typeface="Fira Code, Menlo, Monaco,  Courier New"/>
            </a:endParaRPr>
          </a:p>
          <a:p>
            <a:endParaRPr lang="en-US">
              <a:solidFill>
                <a:srgbClr val="D4D4D4"/>
              </a:solidFill>
              <a:latin typeface="Fira Code, Menlo, Monaco,  Courier New"/>
            </a:endParaRPr>
          </a:p>
          <a:p>
            <a:r>
              <a:rPr lang="en-US">
                <a:solidFill>
                  <a:srgbClr val="D4D4D4"/>
                </a:solidFill>
                <a:latin typeface="Fira Code, Menlo, Monaco,  Courier New"/>
              </a:rPr>
              <a:t>//injecting constant variable </a:t>
            </a:r>
            <a:r>
              <a:rPr lang="en-US" err="1">
                <a:solidFill>
                  <a:srgbClr val="D4D4D4"/>
                </a:solidFill>
                <a:latin typeface="Fira Code, Menlo, Monaco,  Courier New"/>
              </a:rPr>
              <a:t>servivce</a:t>
            </a:r>
            <a:br>
              <a:rPr lang="en-US">
                <a:solidFill>
                  <a:srgbClr val="D4D4D4"/>
                </a:solidFill>
                <a:latin typeface="Fira Code, Menlo, Monaco,  Courier New"/>
              </a:rPr>
            </a:br>
            <a:r>
              <a:rPr lang="en-US">
                <a:solidFill>
                  <a:srgbClr val="569CD6"/>
                </a:solidFill>
                <a:latin typeface="Fira Code, Menlo, Monaco,  Courier New"/>
              </a:rPr>
              <a:t>constructor</a:t>
            </a:r>
            <a:r>
              <a:rPr lang="en-US">
                <a:solidFill>
                  <a:srgbClr val="DCDCDC"/>
                </a:solidFill>
                <a:latin typeface="Fira Code, Menlo, Monaco,  Courier New"/>
              </a:rPr>
              <a:t>(</a:t>
            </a:r>
            <a:r>
              <a:rPr lang="en-US">
                <a:solidFill>
                  <a:srgbClr val="F44747"/>
                </a:solidFill>
                <a:latin typeface="Fira Code, Menlo, Monaco,  Courier New"/>
              </a:rPr>
              <a:t>@</a:t>
            </a:r>
            <a:r>
              <a:rPr lang="en-US">
                <a:solidFill>
                  <a:srgbClr val="3DC9B0"/>
                </a:solidFill>
                <a:latin typeface="Fira Code, Menlo, Monaco,  Courier New"/>
              </a:rPr>
              <a:t>Inject</a:t>
            </a:r>
            <a:r>
              <a:rPr lang="en-US">
                <a:solidFill>
                  <a:srgbClr val="DCDCDC"/>
                </a:solidFill>
                <a:latin typeface="Fira Code, Menlo, Monaco,  Courier New"/>
              </a:rPr>
              <a:t>(</a:t>
            </a:r>
            <a:r>
              <a:rPr lang="en-US">
                <a:solidFill>
                  <a:srgbClr val="3DC9B0"/>
                </a:solidFill>
                <a:latin typeface="Fira Code, Menlo, Monaco,  Courier New"/>
              </a:rPr>
              <a:t>API_URL</a:t>
            </a:r>
            <a:r>
              <a:rPr lang="en-US">
                <a:solidFill>
                  <a:srgbClr val="DCDCDC"/>
                </a:solidFill>
                <a:latin typeface="Fira Code, Menlo, Monaco,  Courier New"/>
              </a:rPr>
              <a:t>)</a:t>
            </a:r>
            <a:r>
              <a:rPr lang="en-US">
                <a:solidFill>
                  <a:srgbClr val="D4D4D4"/>
                </a:solidFill>
                <a:latin typeface="Fira Code, Menlo, Monaco,  Courier New"/>
              </a:rPr>
              <a:t> </a:t>
            </a:r>
            <a:r>
              <a:rPr lang="en-US">
                <a:solidFill>
                  <a:srgbClr val="569CD6"/>
                </a:solidFill>
                <a:latin typeface="Fira Code, Menlo, Monaco,  Courier New"/>
              </a:rPr>
              <a:t>private</a:t>
            </a:r>
            <a:r>
              <a:rPr lang="en-US">
                <a:solidFill>
                  <a:srgbClr val="D4D4D4"/>
                </a:solidFill>
                <a:latin typeface="Fira Code, Menlo, Monaco,  Courier New"/>
              </a:rPr>
              <a:t> </a:t>
            </a:r>
            <a:r>
              <a:rPr lang="en-US" err="1">
                <a:solidFill>
                  <a:srgbClr val="D4D4D4"/>
                </a:solidFill>
                <a:latin typeface="Fira Code, Menlo, Monaco,  Courier New"/>
              </a:rPr>
              <a:t>apiUrl</a:t>
            </a:r>
            <a:r>
              <a:rPr lang="en-US">
                <a:solidFill>
                  <a:srgbClr val="DCDCDC"/>
                </a:solidFill>
                <a:latin typeface="Fira Code, Menlo, Monaco,  Courier New"/>
              </a:rPr>
              <a:t>:</a:t>
            </a:r>
            <a:r>
              <a:rPr lang="en-US">
                <a:solidFill>
                  <a:srgbClr val="D4D4D4"/>
                </a:solidFill>
                <a:latin typeface="Fira Code, Menlo, Monaco,  Courier New"/>
              </a:rPr>
              <a:t> </a:t>
            </a:r>
            <a:r>
              <a:rPr lang="en-US">
                <a:solidFill>
                  <a:srgbClr val="569CD6"/>
                </a:solidFill>
                <a:latin typeface="Fira Code, Menlo, Monaco,  Courier New"/>
              </a:rPr>
              <a:t>string</a:t>
            </a:r>
            <a:r>
              <a:rPr lang="en-US">
                <a:solidFill>
                  <a:srgbClr val="DCDCDC"/>
                </a:solidFill>
                <a:latin typeface="Fira Code, Menlo, Monaco,  Courier New"/>
              </a:rPr>
              <a:t>)</a:t>
            </a:r>
            <a:r>
              <a:rPr lang="en-US">
                <a:solidFill>
                  <a:srgbClr val="D4D4D4"/>
                </a:solidFill>
                <a:latin typeface="Fira Code, Menlo, Monaco,  Courier New"/>
              </a:rPr>
              <a:t> </a:t>
            </a:r>
            <a:r>
              <a:rPr lang="en-US">
                <a:solidFill>
                  <a:srgbClr val="DCDCDC"/>
                </a:solidFill>
                <a:latin typeface="Fira Code, Menlo, Monaco,  Courier New"/>
              </a:rPr>
              <a:t>{</a:t>
            </a:r>
            <a:r>
              <a:rPr lang="en-US">
                <a:solidFill>
                  <a:srgbClr val="D4D4D4"/>
                </a:solidFill>
                <a:latin typeface="Fira Code, Menlo, Monaco,  Courier New"/>
              </a:rPr>
              <a:t> </a:t>
            </a:r>
            <a:r>
              <a:rPr lang="en-US">
                <a:solidFill>
                  <a:srgbClr val="DCDCDC"/>
                </a:solidFill>
                <a:latin typeface="Fira Code, Menlo, Monaco,  Courier New"/>
              </a:rPr>
              <a:t>}</a:t>
            </a:r>
            <a:endParaRPr lang="en-US">
              <a:solidFill>
                <a:srgbClr val="D4D4D4"/>
              </a:solidFill>
              <a:latin typeface="Fira Code, Menlo, Monaco,  Courier New"/>
            </a:endParaRPr>
          </a:p>
          <a:p>
            <a:br>
              <a:rPr lang="en-US">
                <a:solidFill>
                  <a:srgbClr val="D4D4D4"/>
                </a:solidFill>
                <a:latin typeface="Fira Code, Menlo, Monaco,  Courier New"/>
              </a:rPr>
            </a:br>
            <a:r>
              <a:rPr lang="en-US">
                <a:solidFill>
                  <a:srgbClr val="D4D4D4"/>
                </a:solidFill>
                <a:latin typeface="Fira Code, Menlo, Monaco,  Courier New"/>
              </a:rPr>
              <a:t>  </a:t>
            </a:r>
            <a:r>
              <a:rPr lang="en-US">
                <a:solidFill>
                  <a:srgbClr val="569CD6"/>
                </a:solidFill>
                <a:latin typeface="Fira Code, Menlo, Monaco,  Courier New"/>
              </a:rPr>
              <a:t>get</a:t>
            </a:r>
            <a:r>
              <a:rPr lang="en-US">
                <a:solidFill>
                  <a:srgbClr val="DCDCDC"/>
                </a:solidFill>
                <a:latin typeface="Fira Code, Menlo, Monaco,  Courier New"/>
              </a:rPr>
              <a:t>():</a:t>
            </a:r>
            <a:r>
              <a:rPr lang="en-US">
                <a:solidFill>
                  <a:srgbClr val="D4D4D4"/>
                </a:solidFill>
                <a:latin typeface="Fira Code, Menlo, Monaco,  Courier New"/>
              </a:rPr>
              <a:t> </a:t>
            </a:r>
            <a:r>
              <a:rPr lang="en-US">
                <a:solidFill>
                  <a:srgbClr val="569CD6"/>
                </a:solidFill>
                <a:latin typeface="Fira Code, Menlo, Monaco,  Courier New"/>
              </a:rPr>
              <a:t>void</a:t>
            </a:r>
            <a:r>
              <a:rPr lang="en-US">
                <a:solidFill>
                  <a:srgbClr val="D4D4D4"/>
                </a:solidFill>
                <a:latin typeface="Fira Code, Menlo, Monaco,  Courier New"/>
              </a:rPr>
              <a:t> </a:t>
            </a:r>
            <a:r>
              <a:rPr lang="en-US">
                <a:solidFill>
                  <a:srgbClr val="DCDCDC"/>
                </a:solidFill>
                <a:latin typeface="Fira Code, Menlo, Monaco,  Courier New"/>
              </a:rPr>
              <a:t>{</a:t>
            </a:r>
            <a:endParaRPr lang="en-US">
              <a:solidFill>
                <a:srgbClr val="D4D4D4"/>
              </a:solidFill>
              <a:latin typeface="Fira Code, Menlo, Monaco,  Courier New"/>
            </a:endParaRPr>
          </a:p>
          <a:p>
            <a:r>
              <a:rPr lang="en-US">
                <a:solidFill>
                  <a:srgbClr val="D4D4D4"/>
                </a:solidFill>
                <a:latin typeface="Fira Code, Menlo, Monaco,  Courier New"/>
              </a:rPr>
              <a:t>    console</a:t>
            </a:r>
            <a:r>
              <a:rPr lang="en-US">
                <a:solidFill>
                  <a:srgbClr val="DCDCDC"/>
                </a:solidFill>
                <a:latin typeface="Fira Code, Menlo, Monaco,  Courier New"/>
              </a:rPr>
              <a:t>.</a:t>
            </a:r>
            <a:r>
              <a:rPr lang="en-US">
                <a:solidFill>
                  <a:srgbClr val="D4D4D4"/>
                </a:solidFill>
                <a:latin typeface="Fira Code, Menlo, Monaco,  Courier New"/>
              </a:rPr>
              <a:t>log</a:t>
            </a:r>
            <a:r>
              <a:rPr lang="en-US">
                <a:solidFill>
                  <a:srgbClr val="DCDCDC"/>
                </a:solidFill>
                <a:latin typeface="Fira Code, Menlo, Monaco,  Courier New"/>
              </a:rPr>
              <a:t>(</a:t>
            </a:r>
            <a:r>
              <a:rPr lang="en-US">
                <a:solidFill>
                  <a:srgbClr val="CE9178"/>
                </a:solidFill>
                <a:latin typeface="Fira Code, Menlo, Monaco,  Courier New"/>
              </a:rPr>
              <a:t>`Calling </a:t>
            </a:r>
            <a:r>
              <a:rPr lang="en-US">
                <a:solidFill>
                  <a:srgbClr val="DCDCDC"/>
                </a:solidFill>
                <a:latin typeface="Fira Code, Menlo, Monaco,  Courier New"/>
              </a:rPr>
              <a:t>${</a:t>
            </a:r>
            <a:r>
              <a:rPr lang="en-US" err="1">
                <a:solidFill>
                  <a:srgbClr val="569CD6"/>
                </a:solidFill>
                <a:latin typeface="Fira Code, Menlo, Monaco,  Courier New"/>
              </a:rPr>
              <a:t>this</a:t>
            </a:r>
            <a:r>
              <a:rPr lang="en-US" err="1">
                <a:solidFill>
                  <a:srgbClr val="DCDCDC"/>
                </a:solidFill>
                <a:latin typeface="Fira Code, Menlo, Monaco,  Courier New"/>
              </a:rPr>
              <a:t>.</a:t>
            </a:r>
            <a:r>
              <a:rPr lang="en-US" err="1">
                <a:solidFill>
                  <a:srgbClr val="D4D4D4"/>
                </a:solidFill>
                <a:latin typeface="Fira Code, Menlo, Monaco,  Courier New"/>
              </a:rPr>
              <a:t>apiUrl</a:t>
            </a:r>
            <a:r>
              <a:rPr lang="en-US">
                <a:solidFill>
                  <a:srgbClr val="DCDCDC"/>
                </a:solidFill>
                <a:latin typeface="Fira Code, Menlo, Monaco,  Courier New"/>
              </a:rPr>
              <a:t>}</a:t>
            </a:r>
            <a:r>
              <a:rPr lang="en-US">
                <a:solidFill>
                  <a:srgbClr val="CE9178"/>
                </a:solidFill>
                <a:latin typeface="Fira Code, Menlo, Monaco,  Courier New"/>
              </a:rPr>
              <a:t>/endpoint...`</a:t>
            </a:r>
            <a:r>
              <a:rPr lang="en-US">
                <a:solidFill>
                  <a:srgbClr val="DCDCDC"/>
                </a:solidFill>
                <a:latin typeface="Fira Code, Menlo, Monaco,  Courier New"/>
              </a:rPr>
              <a:t>);</a:t>
            </a:r>
            <a:endParaRPr lang="en-US">
              <a:solidFill>
                <a:srgbClr val="D4D4D4"/>
              </a:solidFill>
              <a:latin typeface="Fira Code, Menlo, Monaco,  Courier New"/>
            </a:endParaRPr>
          </a:p>
          <a:p>
            <a:r>
              <a:rPr lang="en-US">
                <a:solidFill>
                  <a:srgbClr val="D4D4D4"/>
                </a:solidFill>
                <a:latin typeface="Fira Code, Menlo, Monaco,  Courier New"/>
              </a:rPr>
              <a:t>  </a:t>
            </a:r>
            <a:r>
              <a:rPr lang="en-US">
                <a:solidFill>
                  <a:srgbClr val="DCDCDC"/>
                </a:solidFill>
                <a:latin typeface="Fira Code, Menlo, Monaco,  Courier New"/>
              </a:rPr>
              <a:t>}</a:t>
            </a:r>
            <a:endParaRPr lang="en-US">
              <a:solidFill>
                <a:srgbClr val="D4D4D4"/>
              </a:solidFill>
              <a:latin typeface="Fira Code, Menlo, Monaco,  Courier New"/>
            </a:endParaRPr>
          </a:p>
          <a:p>
            <a:br>
              <a:rPr lang="en-US">
                <a:solidFill>
                  <a:srgbClr val="D4D4D4"/>
                </a:solidFill>
                <a:latin typeface="Fira Code, Menlo, Monaco,  Courier New"/>
              </a:rPr>
            </a:br>
            <a:r>
              <a:rPr lang="en-US">
                <a:solidFill>
                  <a:srgbClr val="DCDCDC"/>
                </a:solidFill>
                <a:latin typeface="Fira Code, Menlo, Monaco,  Courier New"/>
              </a:rPr>
              <a:t>}</a:t>
            </a:r>
            <a:endParaRPr lang="en-US" b="0">
              <a:solidFill>
                <a:srgbClr val="D4D4D4"/>
              </a:solidFill>
              <a:effectLst/>
              <a:latin typeface="Fira Code, Menlo, Monaco,  Courier New"/>
            </a:endParaRPr>
          </a:p>
        </p:txBody>
      </p:sp>
    </p:spTree>
    <p:extLst>
      <p:ext uri="{BB962C8B-B14F-4D97-AF65-F5344CB8AC3E}">
        <p14:creationId xmlns:p14="http://schemas.microsoft.com/office/powerpoint/2010/main" val="699472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0"/>
                <a:solidFill>
                  <a:schemeClr val="accent1"/>
                </a:solidFill>
                <a:effectLst>
                  <a:outerShdw blurRad="38100" dist="25400" dir="5400000" algn="ctr" rotWithShape="0">
                    <a:srgbClr val="6E747A">
                      <a:alpha val="43000"/>
                    </a:srgbClr>
                  </a:outerShdw>
                </a:effectLst>
              </a:rPr>
              <a:t>Registering Value Data Service</a:t>
            </a:r>
          </a:p>
        </p:txBody>
      </p:sp>
      <p:sp>
        <p:nvSpPr>
          <p:cNvPr id="4" name="Rectangle 3"/>
          <p:cNvSpPr/>
          <p:nvPr/>
        </p:nvSpPr>
        <p:spPr>
          <a:xfrm>
            <a:off x="1258389" y="1981932"/>
            <a:ext cx="6932022" cy="3139321"/>
          </a:xfrm>
          <a:prstGeom prst="rect">
            <a:avLst/>
          </a:prstGeom>
        </p:spPr>
        <p:txBody>
          <a:bodyPr wrap="square">
            <a:spAutoFit/>
          </a:bodyPr>
          <a:lstStyle/>
          <a:p>
            <a:r>
              <a:rPr lang="en-US">
                <a:solidFill>
                  <a:srgbClr val="F44747"/>
                </a:solidFill>
                <a:latin typeface="Fira Code, Menlo, Monaco,  Courier New"/>
              </a:rPr>
              <a:t>@</a:t>
            </a:r>
            <a:r>
              <a:rPr lang="en-US" err="1">
                <a:solidFill>
                  <a:srgbClr val="3DC9B0"/>
                </a:solidFill>
                <a:latin typeface="Fira Code, Menlo, Monaco,  Courier New"/>
              </a:rPr>
              <a:t>NgModule</a:t>
            </a:r>
            <a:r>
              <a:rPr lang="en-US">
                <a:solidFill>
                  <a:srgbClr val="DCDCDC"/>
                </a:solidFill>
                <a:latin typeface="Fira Code, Menlo, Monaco,  Courier New"/>
              </a:rPr>
              <a:t>({</a:t>
            </a:r>
            <a:endParaRPr lang="en-US">
              <a:solidFill>
                <a:srgbClr val="D4D4D4"/>
              </a:solidFill>
              <a:latin typeface="Fira Code, Menlo, Monaco,  Courier New"/>
            </a:endParaRPr>
          </a:p>
          <a:p>
            <a:r>
              <a:rPr lang="en-US">
                <a:solidFill>
                  <a:srgbClr val="D4D4D4"/>
                </a:solidFill>
                <a:latin typeface="Fira Code, Menlo, Monaco,  Courier New"/>
              </a:rPr>
              <a:t>  imports</a:t>
            </a:r>
            <a:r>
              <a:rPr lang="en-US">
                <a:solidFill>
                  <a:srgbClr val="DCDCDC"/>
                </a:solidFill>
                <a:latin typeface="Fira Code, Menlo, Monaco,  Courier New"/>
              </a:rPr>
              <a:t>:</a:t>
            </a:r>
            <a:r>
              <a:rPr lang="en-US">
                <a:solidFill>
                  <a:srgbClr val="D4D4D4"/>
                </a:solidFill>
                <a:latin typeface="Fira Code, Menlo, Monaco,  Courier New"/>
              </a:rPr>
              <a:t>      </a:t>
            </a:r>
            <a:r>
              <a:rPr lang="en-US">
                <a:solidFill>
                  <a:srgbClr val="DCDCDC"/>
                </a:solidFill>
                <a:latin typeface="Fira Code, Menlo, Monaco,  Courier New"/>
              </a:rPr>
              <a:t>[</a:t>
            </a:r>
            <a:r>
              <a:rPr lang="en-US">
                <a:solidFill>
                  <a:srgbClr val="D4D4D4"/>
                </a:solidFill>
                <a:latin typeface="Fira Code, Menlo, Monaco,  Courier New"/>
              </a:rPr>
              <a:t> </a:t>
            </a:r>
            <a:r>
              <a:rPr lang="en-US" err="1">
                <a:solidFill>
                  <a:srgbClr val="3DC9B0"/>
                </a:solidFill>
                <a:latin typeface="Fira Code, Menlo, Monaco,  Courier New"/>
              </a:rPr>
              <a:t>BrowserModule</a:t>
            </a:r>
            <a:r>
              <a:rPr lang="en-US">
                <a:solidFill>
                  <a:srgbClr val="DCDCDC"/>
                </a:solidFill>
                <a:latin typeface="Fira Code, Menlo, Monaco,  Courier New"/>
              </a:rPr>
              <a:t>,</a:t>
            </a:r>
            <a:r>
              <a:rPr lang="en-US">
                <a:solidFill>
                  <a:srgbClr val="D4D4D4"/>
                </a:solidFill>
                <a:latin typeface="Fira Code, Menlo, Monaco,  Courier New"/>
              </a:rPr>
              <a:t> </a:t>
            </a:r>
            <a:r>
              <a:rPr lang="en-US" err="1">
                <a:solidFill>
                  <a:srgbClr val="3DC9B0"/>
                </a:solidFill>
                <a:latin typeface="Fira Code, Menlo, Monaco,  Courier New"/>
              </a:rPr>
              <a:t>FormsModule</a:t>
            </a:r>
            <a:r>
              <a:rPr lang="en-US">
                <a:solidFill>
                  <a:srgbClr val="D4D4D4"/>
                </a:solidFill>
                <a:latin typeface="Fira Code, Menlo, Monaco,  Courier New"/>
              </a:rPr>
              <a:t> </a:t>
            </a:r>
            <a:r>
              <a:rPr lang="en-US">
                <a:solidFill>
                  <a:srgbClr val="DCDCDC"/>
                </a:solidFill>
                <a:latin typeface="Fira Code, Menlo, Monaco,  Courier New"/>
              </a:rPr>
              <a:t>],</a:t>
            </a:r>
            <a:endParaRPr lang="en-US">
              <a:solidFill>
                <a:srgbClr val="D4D4D4"/>
              </a:solidFill>
              <a:latin typeface="Fira Code, Menlo, Monaco,  Courier New"/>
            </a:endParaRPr>
          </a:p>
          <a:p>
            <a:r>
              <a:rPr lang="en-US">
                <a:solidFill>
                  <a:srgbClr val="D4D4D4"/>
                </a:solidFill>
                <a:latin typeface="Fira Code, Menlo, Monaco,  Courier New"/>
              </a:rPr>
              <a:t>  declarations</a:t>
            </a:r>
            <a:r>
              <a:rPr lang="en-US">
                <a:solidFill>
                  <a:srgbClr val="DCDCDC"/>
                </a:solidFill>
                <a:latin typeface="Fira Code, Menlo, Monaco,  Courier New"/>
              </a:rPr>
              <a:t>:</a:t>
            </a:r>
            <a:r>
              <a:rPr lang="en-US">
                <a:solidFill>
                  <a:srgbClr val="D4D4D4"/>
                </a:solidFill>
                <a:latin typeface="Fira Code, Menlo, Monaco,  Courier New"/>
              </a:rPr>
              <a:t> </a:t>
            </a:r>
            <a:r>
              <a:rPr lang="en-US">
                <a:solidFill>
                  <a:srgbClr val="DCDCDC"/>
                </a:solidFill>
                <a:latin typeface="Fira Code, Menlo, Monaco,  Courier New"/>
              </a:rPr>
              <a:t>[</a:t>
            </a:r>
            <a:r>
              <a:rPr lang="en-US">
                <a:solidFill>
                  <a:srgbClr val="D4D4D4"/>
                </a:solidFill>
                <a:latin typeface="Fira Code, Menlo, Monaco,  Courier New"/>
              </a:rPr>
              <a:t>  </a:t>
            </a:r>
            <a:r>
              <a:rPr lang="en-US" err="1">
                <a:solidFill>
                  <a:srgbClr val="3DC9B0"/>
                </a:solidFill>
                <a:latin typeface="Fira Code, Menlo, Monaco,  Courier New"/>
              </a:rPr>
              <a:t>ValueDataComponent</a:t>
            </a:r>
            <a:r>
              <a:rPr lang="en-US">
                <a:solidFill>
                  <a:srgbClr val="DCDCDC"/>
                </a:solidFill>
                <a:latin typeface="Fira Code, Menlo, Monaco,  Courier New"/>
              </a:rPr>
              <a:t>],</a:t>
            </a:r>
            <a:endParaRPr lang="en-US">
              <a:solidFill>
                <a:srgbClr val="D4D4D4"/>
              </a:solidFill>
              <a:latin typeface="Fira Code, Menlo, Monaco,  Courier New"/>
            </a:endParaRPr>
          </a:p>
          <a:p>
            <a:r>
              <a:rPr lang="en-US">
                <a:solidFill>
                  <a:srgbClr val="D4D4D4"/>
                </a:solidFill>
                <a:latin typeface="Fira Code, Menlo, Monaco,  Courier New"/>
              </a:rPr>
              <a:t>  bootstrap</a:t>
            </a:r>
            <a:r>
              <a:rPr lang="en-US">
                <a:solidFill>
                  <a:srgbClr val="DCDCDC"/>
                </a:solidFill>
                <a:latin typeface="Fira Code, Menlo, Monaco,  Courier New"/>
              </a:rPr>
              <a:t>:</a:t>
            </a:r>
            <a:r>
              <a:rPr lang="en-US">
                <a:solidFill>
                  <a:srgbClr val="D4D4D4"/>
                </a:solidFill>
                <a:latin typeface="Fira Code, Menlo, Monaco,  Courier New"/>
              </a:rPr>
              <a:t>    </a:t>
            </a:r>
            <a:r>
              <a:rPr lang="en-US">
                <a:solidFill>
                  <a:srgbClr val="DCDCDC"/>
                </a:solidFill>
                <a:latin typeface="Fira Code, Menlo, Monaco,  Courier New"/>
              </a:rPr>
              <a:t>[</a:t>
            </a:r>
            <a:r>
              <a:rPr lang="en-US">
                <a:solidFill>
                  <a:srgbClr val="D4D4D4"/>
                </a:solidFill>
                <a:latin typeface="Fira Code, Menlo, Monaco,  Courier New"/>
              </a:rPr>
              <a:t> </a:t>
            </a:r>
            <a:r>
              <a:rPr lang="en-US" err="1">
                <a:solidFill>
                  <a:srgbClr val="3DC9B0"/>
                </a:solidFill>
                <a:latin typeface="Fira Code, Menlo, Monaco,  Courier New"/>
              </a:rPr>
              <a:t>AppComponent</a:t>
            </a:r>
            <a:r>
              <a:rPr lang="en-US">
                <a:solidFill>
                  <a:srgbClr val="D4D4D4"/>
                </a:solidFill>
                <a:latin typeface="Fira Code, Menlo, Monaco,  Courier New"/>
              </a:rPr>
              <a:t> </a:t>
            </a:r>
            <a:r>
              <a:rPr lang="en-US">
                <a:solidFill>
                  <a:srgbClr val="DCDCDC"/>
                </a:solidFill>
                <a:latin typeface="Fira Code, Menlo, Monaco,  Courier New"/>
              </a:rPr>
              <a:t>],</a:t>
            </a:r>
            <a:endParaRPr lang="en-US">
              <a:solidFill>
                <a:srgbClr val="D4D4D4"/>
              </a:solidFill>
              <a:latin typeface="Fira Code, Menlo, Monaco,  Courier New"/>
            </a:endParaRPr>
          </a:p>
          <a:p>
            <a:r>
              <a:rPr lang="en-US">
                <a:solidFill>
                  <a:srgbClr val="D4D4D4"/>
                </a:solidFill>
                <a:latin typeface="Fira Code, Menlo, Monaco,  Courier New"/>
              </a:rPr>
              <a:t>  providers</a:t>
            </a:r>
            <a:r>
              <a:rPr lang="en-US">
                <a:solidFill>
                  <a:srgbClr val="DCDCDC"/>
                </a:solidFill>
                <a:latin typeface="Fira Code, Menlo, Monaco,  Courier New"/>
              </a:rPr>
              <a:t>:</a:t>
            </a:r>
            <a:r>
              <a:rPr lang="en-US">
                <a:solidFill>
                  <a:srgbClr val="D4D4D4"/>
                </a:solidFill>
                <a:latin typeface="Fira Code, Menlo, Monaco,  Courier New"/>
              </a:rPr>
              <a:t> </a:t>
            </a:r>
            <a:r>
              <a:rPr lang="en-US">
                <a:solidFill>
                  <a:srgbClr val="DCDCDC"/>
                </a:solidFill>
                <a:latin typeface="Fira Code, Menlo, Monaco,  Courier New"/>
              </a:rPr>
              <a:t>[</a:t>
            </a:r>
            <a:endParaRPr lang="en-US">
              <a:solidFill>
                <a:srgbClr val="D4D4D4"/>
              </a:solidFill>
              <a:latin typeface="Fira Code, Menlo, Monaco,  Courier New"/>
            </a:endParaRPr>
          </a:p>
          <a:p>
            <a:r>
              <a:rPr lang="en-US">
                <a:solidFill>
                  <a:srgbClr val="D4D4D4"/>
                </a:solidFill>
                <a:latin typeface="Fira Code, Menlo, Monaco,  Courier New"/>
              </a:rPr>
              <a:t>   </a:t>
            </a:r>
            <a:r>
              <a:rPr lang="en-US">
                <a:solidFill>
                  <a:srgbClr val="DCDCDC"/>
                </a:solidFill>
                <a:latin typeface="Fira Code, Menlo, Monaco,  Courier New"/>
              </a:rPr>
              <a:t>{</a:t>
            </a:r>
            <a:r>
              <a:rPr lang="en-US">
                <a:solidFill>
                  <a:srgbClr val="D4D4D4"/>
                </a:solidFill>
                <a:latin typeface="Fira Code, Menlo, Monaco,  Courier New"/>
              </a:rPr>
              <a:t> provide</a:t>
            </a:r>
            <a:r>
              <a:rPr lang="en-US">
                <a:solidFill>
                  <a:srgbClr val="DCDCDC"/>
                </a:solidFill>
                <a:latin typeface="Fira Code, Menlo, Monaco,  Courier New"/>
              </a:rPr>
              <a:t>:</a:t>
            </a:r>
            <a:r>
              <a:rPr lang="en-US">
                <a:solidFill>
                  <a:srgbClr val="D4D4D4"/>
                </a:solidFill>
                <a:latin typeface="Fira Code, Menlo, Monaco,  Courier New"/>
              </a:rPr>
              <a:t> </a:t>
            </a:r>
            <a:r>
              <a:rPr lang="en-US" err="1">
                <a:solidFill>
                  <a:srgbClr val="3DC9B0"/>
                </a:solidFill>
                <a:latin typeface="Fira Code, Menlo, Monaco,  Courier New"/>
              </a:rPr>
              <a:t>ValueDataService</a:t>
            </a:r>
            <a:r>
              <a:rPr lang="en-US">
                <a:solidFill>
                  <a:srgbClr val="DCDCDC"/>
                </a:solidFill>
                <a:latin typeface="Fira Code, Menlo, Monaco,  Courier New"/>
              </a:rPr>
              <a:t>,</a:t>
            </a:r>
            <a:r>
              <a:rPr lang="en-US">
                <a:solidFill>
                  <a:srgbClr val="D4D4D4"/>
                </a:solidFill>
                <a:latin typeface="Fira Code, Menlo, Monaco,  Courier New"/>
              </a:rPr>
              <a:t> </a:t>
            </a:r>
            <a:r>
              <a:rPr lang="en-US" err="1">
                <a:solidFill>
                  <a:srgbClr val="D4D4D4"/>
                </a:solidFill>
                <a:latin typeface="Fira Code, Menlo, Monaco,  Courier New"/>
              </a:rPr>
              <a:t>useClass</a:t>
            </a:r>
            <a:r>
              <a:rPr lang="en-US">
                <a:solidFill>
                  <a:srgbClr val="DCDCDC"/>
                </a:solidFill>
                <a:latin typeface="Fira Code, Menlo, Monaco,  Courier New"/>
              </a:rPr>
              <a:t>:</a:t>
            </a:r>
            <a:r>
              <a:rPr lang="en-US">
                <a:solidFill>
                  <a:srgbClr val="D4D4D4"/>
                </a:solidFill>
                <a:latin typeface="Fira Code, Menlo, Monaco,  Courier New"/>
              </a:rPr>
              <a:t> </a:t>
            </a:r>
            <a:r>
              <a:rPr lang="en-US" err="1">
                <a:solidFill>
                  <a:srgbClr val="3DC9B0"/>
                </a:solidFill>
                <a:latin typeface="Fira Code, Menlo, Monaco,  Courier New"/>
              </a:rPr>
              <a:t>ValueDataService</a:t>
            </a:r>
            <a:r>
              <a:rPr lang="en-US">
                <a:solidFill>
                  <a:srgbClr val="D4D4D4"/>
                </a:solidFill>
                <a:latin typeface="Fira Code, Menlo, Monaco,  Courier New"/>
              </a:rPr>
              <a:t> </a:t>
            </a:r>
            <a:r>
              <a:rPr lang="en-US">
                <a:solidFill>
                  <a:srgbClr val="DCDCDC"/>
                </a:solidFill>
                <a:latin typeface="Fira Code, Menlo, Monaco,  Courier New"/>
              </a:rPr>
              <a:t>},</a:t>
            </a:r>
            <a:endParaRPr lang="en-US">
              <a:solidFill>
                <a:srgbClr val="D4D4D4"/>
              </a:solidFill>
              <a:latin typeface="Fira Code, Menlo, Monaco,  Courier New"/>
            </a:endParaRPr>
          </a:p>
          <a:p>
            <a:r>
              <a:rPr lang="en-US">
                <a:solidFill>
                  <a:srgbClr val="D4D4D4"/>
                </a:solidFill>
                <a:latin typeface="Fira Code, Menlo, Monaco,  Courier New"/>
              </a:rPr>
              <a:t>    </a:t>
            </a:r>
            <a:r>
              <a:rPr lang="en-US">
                <a:solidFill>
                  <a:srgbClr val="DCDCDC"/>
                </a:solidFill>
                <a:latin typeface="Fira Code, Menlo, Monaco,  Courier New"/>
              </a:rPr>
              <a:t>{</a:t>
            </a:r>
            <a:endParaRPr lang="en-US">
              <a:solidFill>
                <a:srgbClr val="D4D4D4"/>
              </a:solidFill>
              <a:latin typeface="Fira Code, Menlo, Monaco,  Courier New"/>
            </a:endParaRPr>
          </a:p>
          <a:p>
            <a:r>
              <a:rPr lang="en-US">
                <a:solidFill>
                  <a:srgbClr val="D4D4D4"/>
                </a:solidFill>
                <a:latin typeface="Fira Code, Menlo, Monaco,  Courier New"/>
              </a:rPr>
              <a:t>      provide</a:t>
            </a:r>
            <a:r>
              <a:rPr lang="en-US">
                <a:solidFill>
                  <a:srgbClr val="DCDCDC"/>
                </a:solidFill>
                <a:latin typeface="Fira Code, Menlo, Monaco,  Courier New"/>
              </a:rPr>
              <a:t>:</a:t>
            </a:r>
            <a:r>
              <a:rPr lang="en-US">
                <a:solidFill>
                  <a:srgbClr val="D4D4D4"/>
                </a:solidFill>
                <a:latin typeface="Fira Code, Menlo, Monaco,  Courier New"/>
              </a:rPr>
              <a:t> </a:t>
            </a:r>
            <a:r>
              <a:rPr lang="en-US">
                <a:solidFill>
                  <a:srgbClr val="3DC9B0"/>
                </a:solidFill>
                <a:latin typeface="Fira Code, Menlo, Monaco,  Courier New"/>
              </a:rPr>
              <a:t>API_URL</a:t>
            </a:r>
            <a:r>
              <a:rPr lang="en-US">
                <a:solidFill>
                  <a:srgbClr val="DCDCDC"/>
                </a:solidFill>
                <a:latin typeface="Fira Code, Menlo, Monaco,  Courier New"/>
              </a:rPr>
              <a:t>,</a:t>
            </a:r>
            <a:endParaRPr lang="en-US">
              <a:solidFill>
                <a:srgbClr val="D4D4D4"/>
              </a:solidFill>
              <a:latin typeface="Fira Code, Menlo, Monaco,  Courier New"/>
            </a:endParaRPr>
          </a:p>
          <a:p>
            <a:r>
              <a:rPr lang="en-US">
                <a:solidFill>
                  <a:srgbClr val="D4D4D4"/>
                </a:solidFill>
                <a:latin typeface="Fira Code, Menlo, Monaco,  Courier New"/>
              </a:rPr>
              <a:t>      </a:t>
            </a:r>
            <a:r>
              <a:rPr lang="en-US" err="1">
                <a:solidFill>
                  <a:srgbClr val="D4D4D4"/>
                </a:solidFill>
                <a:latin typeface="Fira Code, Menlo, Monaco,  Courier New"/>
              </a:rPr>
              <a:t>useValue</a:t>
            </a:r>
            <a:r>
              <a:rPr lang="en-US">
                <a:solidFill>
                  <a:srgbClr val="DCDCDC"/>
                </a:solidFill>
                <a:latin typeface="Fira Code, Menlo, Monaco,  Courier New"/>
              </a:rPr>
              <a:t>:</a:t>
            </a:r>
            <a:r>
              <a:rPr lang="en-US">
                <a:solidFill>
                  <a:srgbClr val="D4D4D4"/>
                </a:solidFill>
                <a:latin typeface="Fira Code, Menlo, Monaco,  Courier New"/>
              </a:rPr>
              <a:t> </a:t>
            </a:r>
            <a:r>
              <a:rPr lang="en-US">
                <a:solidFill>
                  <a:srgbClr val="CE9178"/>
                </a:solidFill>
                <a:latin typeface="Fira Code, Menlo, Monaco,  Courier New"/>
              </a:rPr>
              <a:t>'https://production-api.sample.com'</a:t>
            </a:r>
            <a:r>
              <a:rPr lang="en-US">
                <a:solidFill>
                  <a:srgbClr val="DCDCDC"/>
                </a:solidFill>
                <a:latin typeface="Fira Code, Menlo, Monaco,  Courier New"/>
              </a:rPr>
              <a:t>,</a:t>
            </a:r>
            <a:endParaRPr lang="en-US">
              <a:solidFill>
                <a:srgbClr val="D4D4D4"/>
              </a:solidFill>
              <a:latin typeface="Fira Code, Menlo, Monaco,  Courier New"/>
            </a:endParaRPr>
          </a:p>
          <a:p>
            <a:r>
              <a:rPr lang="en-US">
                <a:solidFill>
                  <a:srgbClr val="D4D4D4"/>
                </a:solidFill>
                <a:latin typeface="Fira Code, Menlo, Monaco,  Courier New"/>
              </a:rPr>
              <a:t>        </a:t>
            </a:r>
            <a:r>
              <a:rPr lang="en-US">
                <a:solidFill>
                  <a:srgbClr val="DCDCDC"/>
                </a:solidFill>
                <a:latin typeface="Fira Code, Menlo, Monaco,  Courier New"/>
              </a:rPr>
              <a:t>}</a:t>
            </a:r>
            <a:endParaRPr lang="en-US">
              <a:solidFill>
                <a:srgbClr val="D4D4D4"/>
              </a:solidFill>
              <a:latin typeface="Fira Code, Menlo, Monaco,  Courier New"/>
            </a:endParaRPr>
          </a:p>
          <a:p>
            <a:r>
              <a:rPr lang="en-US">
                <a:solidFill>
                  <a:srgbClr val="D4D4D4"/>
                </a:solidFill>
                <a:latin typeface="Fira Code, Menlo, Monaco,  Courier New"/>
              </a:rPr>
              <a:t>  </a:t>
            </a:r>
            <a:r>
              <a:rPr lang="en-US">
                <a:solidFill>
                  <a:srgbClr val="DCDCDC"/>
                </a:solidFill>
                <a:latin typeface="Fira Code, Menlo, Monaco,  Courier New"/>
              </a:rPr>
              <a:t>]})</a:t>
            </a:r>
            <a:endParaRPr lang="en-US" b="0">
              <a:solidFill>
                <a:srgbClr val="D4D4D4"/>
              </a:solidFill>
              <a:effectLst/>
              <a:latin typeface="Fira Code, Menlo, Monaco,  Courier New"/>
            </a:endParaRPr>
          </a:p>
        </p:txBody>
      </p:sp>
    </p:spTree>
    <p:extLst>
      <p:ext uri="{BB962C8B-B14F-4D97-AF65-F5344CB8AC3E}">
        <p14:creationId xmlns:p14="http://schemas.microsoft.com/office/powerpoint/2010/main" val="3184730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0"/>
                <a:solidFill>
                  <a:schemeClr val="accent1"/>
                </a:solidFill>
                <a:effectLst>
                  <a:outerShdw blurRad="38100" dist="25400" dir="5400000" algn="ctr" rotWithShape="0">
                    <a:srgbClr val="6E747A">
                      <a:alpha val="43000"/>
                    </a:srgbClr>
                  </a:outerShdw>
                </a:effectLst>
              </a:rPr>
              <a:t>Using observables to pass values</a:t>
            </a:r>
          </a:p>
        </p:txBody>
      </p:sp>
      <p:sp>
        <p:nvSpPr>
          <p:cNvPr id="3" name="Content Placeholder 2"/>
          <p:cNvSpPr>
            <a:spLocks noGrp="1"/>
          </p:cNvSpPr>
          <p:nvPr>
            <p:ph idx="1"/>
          </p:nvPr>
        </p:nvSpPr>
        <p:spPr>
          <a:xfrm>
            <a:off x="838200" y="1825625"/>
            <a:ext cx="10515600" cy="1492945"/>
          </a:xfrm>
        </p:spPr>
        <p:txBody>
          <a:bodyPr>
            <a:normAutofit/>
          </a:bodyPr>
          <a:lstStyle/>
          <a:p>
            <a:r>
              <a:rPr lang="en-US" sz="2400"/>
              <a:t>Observables provide support for passing messages between parts of your application. They are used frequently in Angular and are the recommended technique for event handling, asynchronous programming, and handling multiple values.</a:t>
            </a:r>
          </a:p>
        </p:txBody>
      </p:sp>
    </p:spTree>
    <p:extLst>
      <p:ext uri="{BB962C8B-B14F-4D97-AF65-F5344CB8AC3E}">
        <p14:creationId xmlns:p14="http://schemas.microsoft.com/office/powerpoint/2010/main" val="554518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n w="0"/>
                <a:solidFill>
                  <a:schemeClr val="accent1"/>
                </a:solidFill>
                <a:effectLst>
                  <a:outerShdw blurRad="38100" dist="25400" dir="5400000" algn="ctr" rotWithShape="0">
                    <a:srgbClr val="6E747A">
                      <a:alpha val="43000"/>
                    </a:srgbClr>
                  </a:outerShdw>
                </a:effectLst>
              </a:rPr>
              <a:t>Using observables to pass values</a:t>
            </a:r>
          </a:p>
        </p:txBody>
      </p:sp>
      <p:sp>
        <p:nvSpPr>
          <p:cNvPr id="6" name="Rectangle 5"/>
          <p:cNvSpPr/>
          <p:nvPr/>
        </p:nvSpPr>
        <p:spPr>
          <a:xfrm>
            <a:off x="1101634" y="2716295"/>
            <a:ext cx="8227887" cy="2585323"/>
          </a:xfrm>
          <a:prstGeom prst="rect">
            <a:avLst/>
          </a:prstGeom>
        </p:spPr>
        <p:txBody>
          <a:bodyPr wrap="square">
            <a:spAutoFit/>
          </a:bodyPr>
          <a:lstStyle/>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public</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getnumbers</a:t>
            </a:r>
            <a:r>
              <a:rPr lang="en-US">
                <a:solidFill>
                  <a:srgbClr val="000000"/>
                </a:solidFill>
                <a:latin typeface="Consolas" panose="020B0609020204030204" pitchFamily="49" charset="0"/>
              </a:rPr>
              <a:t>(): any {</a:t>
            </a:r>
          </a:p>
          <a:p>
            <a:r>
              <a:rPr lang="en-US">
                <a:solidFill>
                  <a:srgbClr val="000000"/>
                </a:solidFill>
                <a:latin typeface="Consolas" panose="020B0609020204030204" pitchFamily="49" charset="0"/>
              </a:rPr>
              <a:t>    </a:t>
            </a:r>
            <a:r>
              <a:rPr lang="en-US" err="1">
                <a:solidFill>
                  <a:srgbClr val="0000FF"/>
                </a:solidFill>
                <a:latin typeface="Consolas" panose="020B0609020204030204" pitchFamily="49" charset="0"/>
              </a:rPr>
              <a:t>const</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numbersObservable</a:t>
            </a:r>
            <a:r>
              <a:rPr lang="en-US">
                <a:solidFill>
                  <a:srgbClr val="000000"/>
                </a:solidFill>
                <a:latin typeface="Consolas" panose="020B0609020204030204" pitchFamily="49" charset="0"/>
              </a:rPr>
              <a:t> = </a:t>
            </a:r>
            <a:r>
              <a:rPr lang="en-US">
                <a:solidFill>
                  <a:srgbClr val="0000FF"/>
                </a:solidFill>
                <a:latin typeface="Consolas" panose="020B0609020204030204" pitchFamily="49" charset="0"/>
              </a:rPr>
              <a:t>new</a:t>
            </a:r>
            <a:r>
              <a:rPr lang="en-US">
                <a:solidFill>
                  <a:srgbClr val="000000"/>
                </a:solidFill>
                <a:latin typeface="Consolas" panose="020B0609020204030204" pitchFamily="49" charset="0"/>
              </a:rPr>
              <a:t> Observable(observer </a:t>
            </a:r>
            <a:r>
              <a:rPr lang="en-US">
                <a:solidFill>
                  <a:srgbClr val="0000FF"/>
                </a:solidFill>
                <a:latin typeface="Consolas" panose="020B0609020204030204" pitchFamily="49" charset="0"/>
              </a:rPr>
              <a:t>=&gt;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setTimeout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=&gt;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observer.next</a:t>
            </a:r>
            <a:r>
              <a:rPr lang="en-US">
                <a:solidFill>
                  <a:srgbClr val="000000"/>
                </a:solidFill>
                <a:latin typeface="Consolas" panose="020B0609020204030204" pitchFamily="49" charset="0"/>
              </a:rPr>
              <a:t>(</a:t>
            </a:r>
            <a:r>
              <a:rPr lang="en-US" err="1">
                <a:solidFill>
                  <a:srgbClr val="0000FF"/>
                </a:solidFill>
                <a:latin typeface="Consolas" panose="020B0609020204030204" pitchFamily="49" charset="0"/>
              </a:rPr>
              <a:t>this</a:t>
            </a:r>
            <a:r>
              <a:rPr lang="en-US" err="1">
                <a:solidFill>
                  <a:srgbClr val="000000"/>
                </a:solidFill>
                <a:latin typeface="Consolas" panose="020B0609020204030204" pitchFamily="49" charset="0"/>
              </a:rPr>
              <a:t>.list</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 </a:t>
            </a:r>
            <a:r>
              <a:rPr lang="en-US">
                <a:solidFill>
                  <a:srgbClr val="098658"/>
                </a:solidFill>
                <a:latin typeface="Consolas" panose="020B0609020204030204" pitchFamily="49" charset="0"/>
              </a:rPr>
              <a:t>1000</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numbersObservable</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endParaRPr lang="en-US" b="0">
              <a:solidFill>
                <a:srgbClr val="000000"/>
              </a:solidFill>
              <a:effectLst/>
              <a:latin typeface="Consolas" panose="020B0609020204030204" pitchFamily="49" charset="0"/>
            </a:endParaRPr>
          </a:p>
        </p:txBody>
      </p:sp>
      <p:sp>
        <p:nvSpPr>
          <p:cNvPr id="7" name="Rectangle 6"/>
          <p:cNvSpPr/>
          <p:nvPr/>
        </p:nvSpPr>
        <p:spPr>
          <a:xfrm>
            <a:off x="1365749" y="1834159"/>
            <a:ext cx="3451586" cy="369332"/>
          </a:xfrm>
          <a:prstGeom prst="rect">
            <a:avLst/>
          </a:prstGeom>
        </p:spPr>
        <p:txBody>
          <a:bodyPr wrap="none">
            <a:spAutoFit/>
          </a:bodyPr>
          <a:lstStyle/>
          <a:p>
            <a:r>
              <a:rPr lang="en-US">
                <a:solidFill>
                  <a:srgbClr val="569CD6"/>
                </a:solidFill>
                <a:latin typeface="Fira Code, Menlo, Monaco,  Courier New"/>
              </a:rPr>
              <a:t>import</a:t>
            </a:r>
            <a:r>
              <a:rPr lang="en-US">
                <a:solidFill>
                  <a:srgbClr val="D4D4D4"/>
                </a:solidFill>
                <a:latin typeface="Fira Code, Menlo, Monaco,  Courier New"/>
              </a:rPr>
              <a:t> </a:t>
            </a:r>
            <a:r>
              <a:rPr lang="en-US">
                <a:solidFill>
                  <a:srgbClr val="DCDCDC"/>
                </a:solidFill>
                <a:latin typeface="Fira Code, Menlo, Monaco,  Courier New"/>
              </a:rPr>
              <a:t>{</a:t>
            </a:r>
            <a:r>
              <a:rPr lang="en-US">
                <a:solidFill>
                  <a:srgbClr val="D4D4D4"/>
                </a:solidFill>
                <a:latin typeface="Fira Code, Menlo, Monaco,  Courier New"/>
              </a:rPr>
              <a:t> </a:t>
            </a:r>
            <a:r>
              <a:rPr lang="en-US">
                <a:solidFill>
                  <a:srgbClr val="3DC9B0"/>
                </a:solidFill>
                <a:latin typeface="Fira Code, Menlo, Monaco,  Courier New"/>
              </a:rPr>
              <a:t>Observable</a:t>
            </a:r>
            <a:r>
              <a:rPr lang="en-US">
                <a:solidFill>
                  <a:srgbClr val="D4D4D4"/>
                </a:solidFill>
                <a:latin typeface="Fira Code, Menlo, Monaco,  Courier New"/>
              </a:rPr>
              <a:t> </a:t>
            </a:r>
            <a:r>
              <a:rPr lang="en-US">
                <a:solidFill>
                  <a:srgbClr val="DCDCDC"/>
                </a:solidFill>
                <a:latin typeface="Fira Code, Menlo, Monaco,  Courier New"/>
              </a:rPr>
              <a:t>}</a:t>
            </a:r>
            <a:r>
              <a:rPr lang="en-US">
                <a:solidFill>
                  <a:srgbClr val="D4D4D4"/>
                </a:solidFill>
                <a:latin typeface="Fira Code, Menlo, Monaco,  Courier New"/>
              </a:rPr>
              <a:t> </a:t>
            </a:r>
            <a:r>
              <a:rPr lang="en-US">
                <a:solidFill>
                  <a:srgbClr val="569CD6"/>
                </a:solidFill>
                <a:latin typeface="Fira Code, Menlo, Monaco,  Courier New"/>
              </a:rPr>
              <a:t>from</a:t>
            </a:r>
            <a:r>
              <a:rPr lang="en-US">
                <a:solidFill>
                  <a:srgbClr val="D4D4D4"/>
                </a:solidFill>
                <a:latin typeface="Fira Code, Menlo, Monaco,  Courier New"/>
              </a:rPr>
              <a:t> </a:t>
            </a:r>
            <a:r>
              <a:rPr lang="en-US">
                <a:solidFill>
                  <a:srgbClr val="CE9178"/>
                </a:solidFill>
                <a:latin typeface="Fira Code, Menlo, Monaco,  Courier New"/>
              </a:rPr>
              <a:t>'</a:t>
            </a:r>
            <a:r>
              <a:rPr lang="en-US" err="1">
                <a:solidFill>
                  <a:srgbClr val="CE9178"/>
                </a:solidFill>
                <a:latin typeface="Fira Code, Menlo, Monaco,  Courier New"/>
              </a:rPr>
              <a:t>rxjs</a:t>
            </a:r>
            <a:r>
              <a:rPr lang="en-US">
                <a:solidFill>
                  <a:srgbClr val="CE9178"/>
                </a:solidFill>
                <a:latin typeface="Fira Code, Menlo, Monaco,  Courier New"/>
              </a:rPr>
              <a:t>'</a:t>
            </a:r>
            <a:r>
              <a:rPr lang="en-US">
                <a:solidFill>
                  <a:srgbClr val="DCDCDC"/>
                </a:solidFill>
                <a:latin typeface="Fira Code, Menlo, Monaco,  Courier New"/>
              </a:rPr>
              <a:t>;</a:t>
            </a:r>
            <a:endParaRPr lang="en-US" b="0">
              <a:solidFill>
                <a:srgbClr val="D4D4D4"/>
              </a:solidFill>
              <a:effectLst/>
              <a:latin typeface="Fira Code, Menlo, Monaco,  Courier New"/>
            </a:endParaRPr>
          </a:p>
        </p:txBody>
      </p:sp>
    </p:spTree>
    <p:extLst>
      <p:ext uri="{BB962C8B-B14F-4D97-AF65-F5344CB8AC3E}">
        <p14:creationId xmlns:p14="http://schemas.microsoft.com/office/powerpoint/2010/main" val="2418718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075" y="143056"/>
            <a:ext cx="10515600" cy="1325563"/>
          </a:xfrm>
        </p:spPr>
        <p:txBody>
          <a:bodyPr/>
          <a:lstStyle/>
          <a:p>
            <a:r>
              <a:rPr lang="en-US">
                <a:ln w="0"/>
                <a:solidFill>
                  <a:schemeClr val="accent1"/>
                </a:solidFill>
                <a:effectLst>
                  <a:outerShdw blurRad="38100" dist="25400" dir="5400000" algn="ctr" rotWithShape="0">
                    <a:srgbClr val="6E747A">
                      <a:alpha val="43000"/>
                    </a:srgbClr>
                  </a:outerShdw>
                </a:effectLst>
              </a:rPr>
              <a:t>Using observables to pass values</a:t>
            </a:r>
          </a:p>
        </p:txBody>
      </p:sp>
      <p:sp>
        <p:nvSpPr>
          <p:cNvPr id="6" name="Rectangle 5"/>
          <p:cNvSpPr/>
          <p:nvPr/>
        </p:nvSpPr>
        <p:spPr>
          <a:xfrm>
            <a:off x="2238103" y="1681155"/>
            <a:ext cx="7310846" cy="4616648"/>
          </a:xfrm>
          <a:prstGeom prst="rect">
            <a:avLst/>
          </a:prstGeom>
        </p:spPr>
        <p:txBody>
          <a:bodyPr wrap="square">
            <a:spAutoFit/>
          </a:bodyPr>
          <a:lstStyle/>
          <a:p>
            <a:r>
              <a:rPr lang="en-US" sz="1400">
                <a:solidFill>
                  <a:srgbClr val="0000FF"/>
                </a:solidFill>
                <a:latin typeface="Consolas" panose="020B0609020204030204" pitchFamily="49" charset="0"/>
              </a:rPr>
              <a:t>import</a:t>
            </a:r>
            <a:r>
              <a:rPr lang="en-US" sz="1400">
                <a:solidFill>
                  <a:srgbClr val="000000"/>
                </a:solidFill>
                <a:latin typeface="Consolas" panose="020B0609020204030204" pitchFamily="49" charset="0"/>
              </a:rPr>
              <a:t> { Component, </a:t>
            </a:r>
            <a:r>
              <a:rPr lang="en-US" sz="1400" err="1">
                <a:solidFill>
                  <a:srgbClr val="000000"/>
                </a:solidFill>
                <a:latin typeface="Consolas" panose="020B0609020204030204" pitchFamily="49" charset="0"/>
              </a:rPr>
              <a:t>OnInit</a:t>
            </a:r>
            <a:r>
              <a:rPr lang="en-US" sz="1400">
                <a:solidFill>
                  <a:srgbClr val="000000"/>
                </a:solidFill>
                <a:latin typeface="Consolas" panose="020B0609020204030204" pitchFamily="49" charset="0"/>
              </a:rPr>
              <a:t> } </a:t>
            </a:r>
            <a:r>
              <a:rPr lang="en-US" sz="1400">
                <a:solidFill>
                  <a:srgbClr val="0000FF"/>
                </a:solidFill>
                <a:latin typeface="Consolas" panose="020B0609020204030204" pitchFamily="49" charset="0"/>
              </a:rPr>
              <a:t>from</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'@angular/core'</a:t>
            </a:r>
            <a:r>
              <a:rPr lang="en-US" sz="1400">
                <a:solidFill>
                  <a:srgbClr val="000000"/>
                </a:solidFill>
                <a:latin typeface="Consolas" panose="020B0609020204030204" pitchFamily="49" charset="0"/>
              </a:rPr>
              <a:t>;</a:t>
            </a:r>
          </a:p>
          <a:p>
            <a:r>
              <a:rPr lang="en-US" sz="1400">
                <a:solidFill>
                  <a:srgbClr val="0000FF"/>
                </a:solidFill>
                <a:latin typeface="Consolas" panose="020B0609020204030204" pitchFamily="49" charset="0"/>
              </a:rPr>
              <a:t>import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StudentService</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from</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a:t>
            </a:r>
            <a:r>
              <a:rPr lang="en-US" sz="1400" err="1">
                <a:solidFill>
                  <a:srgbClr val="A31515"/>
                </a:solidFill>
                <a:latin typeface="Consolas" panose="020B0609020204030204" pitchFamily="49" charset="0"/>
              </a:rPr>
              <a:t>student.service</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@Component({</a:t>
            </a:r>
          </a:p>
          <a:p>
            <a:r>
              <a:rPr lang="en-US" sz="1400">
                <a:solidFill>
                  <a:srgbClr val="000000"/>
                </a:solidFill>
                <a:latin typeface="Consolas" panose="020B0609020204030204" pitchFamily="49" charset="0"/>
              </a:rPr>
              <a:t>  selector: </a:t>
            </a:r>
            <a:r>
              <a:rPr lang="en-US" sz="1400">
                <a:solidFill>
                  <a:srgbClr val="A31515"/>
                </a:solidFill>
                <a:latin typeface="Consolas" panose="020B0609020204030204" pitchFamily="49" charset="0"/>
              </a:rPr>
              <a:t>'app-student-list'</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templateUrl</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'./student-list.component.html'</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providers:[</a:t>
            </a:r>
            <a:r>
              <a:rPr lang="en-US" sz="1400" err="1">
                <a:solidFill>
                  <a:srgbClr val="000000"/>
                </a:solidFill>
                <a:latin typeface="Consolas" panose="020B0609020204030204" pitchFamily="49" charset="0"/>
              </a:rPr>
              <a:t>StudentService</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styleUrls</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'./student-list.component.css'</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a:t>
            </a:r>
          </a:p>
          <a:p>
            <a:r>
              <a:rPr lang="en-US" sz="1400">
                <a:solidFill>
                  <a:srgbClr val="0000FF"/>
                </a:solidFill>
                <a:latin typeface="Consolas" panose="020B0609020204030204" pitchFamily="49" charset="0"/>
              </a:rPr>
              <a:t>export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class</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StudentListComponent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implements</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OnInit</a:t>
            </a:r>
            <a:r>
              <a:rPr lang="en-US" sz="1400">
                <a:solidFill>
                  <a:srgbClr val="000000"/>
                </a:solidFill>
                <a:latin typeface="Consolas" panose="020B0609020204030204" pitchFamily="49" charset="0"/>
              </a:rPr>
              <a:t> {</a:t>
            </a:r>
          </a:p>
          <a:p>
            <a:r>
              <a:rPr lang="en-US" sz="1400" err="1">
                <a:solidFill>
                  <a:srgbClr val="000000"/>
                </a:solidFill>
                <a:latin typeface="Consolas" panose="020B0609020204030204" pitchFamily="49" charset="0"/>
              </a:rPr>
              <a:t>studentList:Array</a:t>
            </a:r>
            <a:r>
              <a:rPr lang="en-US" sz="1400">
                <a:solidFill>
                  <a:srgbClr val="000000"/>
                </a:solidFill>
                <a:latin typeface="Consolas" panose="020B0609020204030204" pitchFamily="49" charset="0"/>
              </a:rPr>
              <a:t>&lt;any&gt;=[];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constructor</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private</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listservice:StudentService</a:t>
            </a:r>
            <a:r>
              <a:rPr lang="en-US" sz="1400">
                <a:solidFill>
                  <a:srgbClr val="000000"/>
                </a:solidFill>
                <a:latin typeface="Consolas" panose="020B0609020204030204" pitchFamily="49" charset="0"/>
              </a:rPr>
              <a:t>) { }</a:t>
            </a:r>
          </a:p>
          <a:p>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ngOnInit</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err="1">
                <a:solidFill>
                  <a:srgbClr val="0000FF"/>
                </a:solidFill>
                <a:latin typeface="Consolas" panose="020B0609020204030204" pitchFamily="49" charset="0"/>
              </a:rPr>
              <a:t>const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observablelist</a:t>
            </a:r>
            <a:r>
              <a:rPr lang="en-US" sz="1400">
                <a:solidFill>
                  <a:srgbClr val="000000"/>
                </a:solidFill>
                <a:latin typeface="Consolas" panose="020B0609020204030204" pitchFamily="49" charset="0"/>
              </a:rPr>
              <a:t> = </a:t>
            </a:r>
            <a:r>
              <a:rPr lang="en-US" sz="1400" err="1">
                <a:solidFill>
                  <a:srgbClr val="0000FF"/>
                </a:solidFill>
                <a:latin typeface="Consolas" panose="020B0609020204030204" pitchFamily="49" charset="0"/>
              </a:rPr>
              <a:t>this</a:t>
            </a:r>
            <a:r>
              <a:rPr lang="en-US" sz="1400" err="1">
                <a:solidFill>
                  <a:srgbClr val="000000"/>
                </a:solidFill>
                <a:latin typeface="Consolas" panose="020B0609020204030204" pitchFamily="49" charset="0"/>
              </a:rPr>
              <a:t>.listservice.getobservableList</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observablelist.subscribe</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studentlist</a:t>
            </a:r>
            <a:r>
              <a:rPr lang="en-US" sz="1400">
                <a:solidFill>
                  <a:srgbClr val="000000"/>
                </a:solidFill>
                <a:latin typeface="Consolas" panose="020B0609020204030204" pitchFamily="49" charset="0"/>
              </a:rPr>
              <a:t>: any[]) </a:t>
            </a:r>
            <a:r>
              <a:rPr lang="en-US" sz="1400">
                <a:solidFill>
                  <a:srgbClr val="0000FF"/>
                </a:solidFill>
                <a:latin typeface="Consolas" panose="020B0609020204030204" pitchFamily="49" charset="0"/>
              </a:rPr>
              <a:t>=&gt;</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err="1">
                <a:solidFill>
                  <a:srgbClr val="0000FF"/>
                </a:solidFill>
                <a:latin typeface="Consolas" panose="020B0609020204030204" pitchFamily="49" charset="0"/>
              </a:rPr>
              <a:t>this</a:t>
            </a:r>
            <a:r>
              <a:rPr lang="en-US" sz="1400" err="1">
                <a:solidFill>
                  <a:srgbClr val="000000"/>
                </a:solidFill>
                <a:latin typeface="Consolas" panose="020B0609020204030204" pitchFamily="49" charset="0"/>
              </a:rPr>
              <a:t>.studentList</a:t>
            </a:r>
            <a:r>
              <a:rPr lang="en-US" sz="1400">
                <a:solidFill>
                  <a:srgbClr val="000000"/>
                </a:solidFill>
                <a:latin typeface="Consolas" panose="020B0609020204030204" pitchFamily="49" charset="0"/>
              </a:rPr>
              <a:t> = </a:t>
            </a:r>
            <a:r>
              <a:rPr lang="en-US" sz="1400" err="1">
                <a:solidFill>
                  <a:srgbClr val="000000"/>
                </a:solidFill>
                <a:latin typeface="Consolas" panose="020B0609020204030204" pitchFamily="49" charset="0"/>
              </a:rPr>
              <a:t>studentlist</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a:t>
            </a:r>
          </a:p>
          <a:p>
            <a:br>
              <a:rPr lang="en-US" sz="1400">
                <a:solidFill>
                  <a:srgbClr val="000000"/>
                </a:solidFill>
                <a:latin typeface="Consolas" panose="020B0609020204030204" pitchFamily="49" charset="0"/>
              </a:rPr>
            </a:br>
            <a:endParaRPr lang="en-US" sz="1400"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83487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0"/>
                <a:solidFill>
                  <a:schemeClr val="accent1"/>
                </a:solidFill>
                <a:effectLst>
                  <a:outerShdw blurRad="38100" dist="25400" dir="5400000" algn="ctr" rotWithShape="0">
                    <a:srgbClr val="6E747A">
                      <a:alpha val="43000"/>
                    </a:srgbClr>
                  </a:outerShdw>
                </a:effectLst>
              </a:rPr>
              <a:t>Dependency Injection</a:t>
            </a:r>
          </a:p>
        </p:txBody>
      </p:sp>
      <p:sp>
        <p:nvSpPr>
          <p:cNvPr id="3" name="Content Placeholder 2"/>
          <p:cNvSpPr>
            <a:spLocks noGrp="1"/>
          </p:cNvSpPr>
          <p:nvPr>
            <p:ph idx="1"/>
          </p:nvPr>
        </p:nvSpPr>
        <p:spPr/>
        <p:txBody>
          <a:bodyPr/>
          <a:lstStyle/>
          <a:p>
            <a:r>
              <a:rPr lang="en-US"/>
              <a:t>Code without DI-drawbacks</a:t>
            </a:r>
          </a:p>
          <a:p>
            <a:r>
              <a:rPr lang="en-US"/>
              <a:t>DI as  a design pattern</a:t>
            </a:r>
          </a:p>
          <a:p>
            <a:r>
              <a:rPr lang="en-US"/>
              <a:t>DI as a framework</a:t>
            </a:r>
          </a:p>
          <a:p>
            <a:pPr marL="0" indent="0">
              <a:buNone/>
            </a:pPr>
            <a:endParaRPr lang="en-US"/>
          </a:p>
        </p:txBody>
      </p:sp>
    </p:spTree>
    <p:extLst>
      <p:ext uri="{BB962C8B-B14F-4D97-AF65-F5344CB8AC3E}">
        <p14:creationId xmlns:p14="http://schemas.microsoft.com/office/powerpoint/2010/main" val="251918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Link</a:t>
            </a:r>
          </a:p>
        </p:txBody>
      </p:sp>
      <p:sp>
        <p:nvSpPr>
          <p:cNvPr id="3" name="Content Placeholder 2"/>
          <p:cNvSpPr>
            <a:spLocks noGrp="1"/>
          </p:cNvSpPr>
          <p:nvPr>
            <p:ph idx="1"/>
          </p:nvPr>
        </p:nvSpPr>
        <p:spPr/>
        <p:txBody>
          <a:bodyPr/>
          <a:lstStyle/>
          <a:p>
            <a:r>
              <a:rPr lang="en-US"/>
              <a:t>https://stackblitz.com/edit/dependencydemo</a:t>
            </a:r>
          </a:p>
        </p:txBody>
      </p:sp>
    </p:spTree>
    <p:extLst>
      <p:ext uri="{BB962C8B-B14F-4D97-AF65-F5344CB8AC3E}">
        <p14:creationId xmlns:p14="http://schemas.microsoft.com/office/powerpoint/2010/main" val="534363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n w="0"/>
                <a:solidFill>
                  <a:schemeClr val="accent1"/>
                </a:solidFill>
                <a:effectLst>
                  <a:outerShdw blurRad="38100" dist="25400" dir="5400000" algn="ctr" rotWithShape="0">
                    <a:srgbClr val="6E747A">
                      <a:alpha val="43000"/>
                    </a:srgbClr>
                  </a:outerShdw>
                </a:effectLst>
              </a:rPr>
              <a:t>Routing in Angular</a:t>
            </a:r>
          </a:p>
        </p:txBody>
      </p:sp>
    </p:spTree>
    <p:extLst>
      <p:ext uri="{BB962C8B-B14F-4D97-AF65-F5344CB8AC3E}">
        <p14:creationId xmlns:p14="http://schemas.microsoft.com/office/powerpoint/2010/main" val="4147138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0"/>
                <a:solidFill>
                  <a:schemeClr val="accent1"/>
                </a:solidFill>
                <a:effectLst>
                  <a:outerShdw blurRad="38100" dist="25400" dir="5400000" algn="ctr" rotWithShape="0">
                    <a:srgbClr val="6E747A">
                      <a:alpha val="43000"/>
                    </a:srgbClr>
                  </a:outerShdw>
                </a:effectLst>
              </a:rPr>
              <a:t>Routing</a:t>
            </a:r>
            <a:endParaRPr lang="en-US"/>
          </a:p>
        </p:txBody>
      </p:sp>
      <p:sp>
        <p:nvSpPr>
          <p:cNvPr id="3" name="Content Placeholder 2"/>
          <p:cNvSpPr>
            <a:spLocks noGrp="1"/>
          </p:cNvSpPr>
          <p:nvPr>
            <p:ph idx="1"/>
          </p:nvPr>
        </p:nvSpPr>
        <p:spPr/>
        <p:txBody>
          <a:bodyPr>
            <a:normAutofit fontScale="92500" lnSpcReduction="10000"/>
          </a:bodyPr>
          <a:lstStyle/>
          <a:p>
            <a:r>
              <a:rPr lang="en-US"/>
              <a:t>Routing is a kind of process in which we can divide the UI of a web application with the help of a URL. With the help of Routing, we can build modern single-page applications in which the entire page is loaded only once, but with multiple views with the same page.</a:t>
            </a:r>
          </a:p>
          <a:p>
            <a:r>
              <a:rPr lang="en-US"/>
              <a:t>In Single Page Applications, once the web page has been loaded, the web application will interact with the users dynamically without loading the entire page every time when a user requests a specified data element.</a:t>
            </a:r>
          </a:p>
          <a:p>
            <a:r>
              <a:rPr lang="en-US"/>
              <a:t>using the Routing we can navigate from one component to another component within the same application. When an application has been loaded for the first time, the homepage or index page will be displayed first on the view, then based on the request from the user the page will be navigated from one to another.</a:t>
            </a:r>
          </a:p>
        </p:txBody>
      </p:sp>
    </p:spTree>
    <p:extLst>
      <p:ext uri="{BB962C8B-B14F-4D97-AF65-F5344CB8AC3E}">
        <p14:creationId xmlns:p14="http://schemas.microsoft.com/office/powerpoint/2010/main" val="3733887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0"/>
                <a:solidFill>
                  <a:schemeClr val="accent1"/>
                </a:solidFill>
                <a:effectLst>
                  <a:outerShdw blurRad="38100" dist="25400" dir="5400000" algn="ctr" rotWithShape="0">
                    <a:srgbClr val="6E747A">
                      <a:alpha val="43000"/>
                    </a:srgbClr>
                  </a:outerShdw>
                </a:effectLst>
              </a:rPr>
              <a:t>Route and the path</a:t>
            </a:r>
          </a:p>
        </p:txBody>
      </p:sp>
      <p:sp>
        <p:nvSpPr>
          <p:cNvPr id="3" name="Content Placeholder 2"/>
          <p:cNvSpPr>
            <a:spLocks noGrp="1"/>
          </p:cNvSpPr>
          <p:nvPr>
            <p:ph idx="1"/>
          </p:nvPr>
        </p:nvSpPr>
        <p:spPr/>
        <p:txBody>
          <a:bodyPr/>
          <a:lstStyle/>
          <a:p>
            <a:r>
              <a:rPr lang="en-US"/>
              <a:t>The Route is like an object in which the information about the component is to be mapped with a specific path.</a:t>
            </a:r>
          </a:p>
          <a:p>
            <a:pPr marL="0" indent="0">
              <a:buNone/>
            </a:pPr>
            <a:endParaRPr lang="en-US"/>
          </a:p>
          <a:p>
            <a:r>
              <a:rPr lang="en-US"/>
              <a:t>An example of routing with representing with the ID parameter,</a:t>
            </a:r>
          </a:p>
          <a:p>
            <a:pPr marL="0" indent="0">
              <a:buNone/>
            </a:pPr>
            <a:endParaRPr lang="en-US"/>
          </a:p>
          <a:p>
            <a:r>
              <a:rPr lang="en-US" i="1"/>
              <a:t>{path: ‘/:id’, component: </a:t>
            </a:r>
            <a:r>
              <a:rPr lang="en-US" i="1" err="1"/>
              <a:t>ComponentName</a:t>
            </a:r>
            <a:r>
              <a:rPr lang="en-US" i="1"/>
              <a:t>}</a:t>
            </a:r>
            <a:endParaRPr lang="en-US"/>
          </a:p>
          <a:p>
            <a:endParaRPr lang="en-US"/>
          </a:p>
        </p:txBody>
      </p:sp>
    </p:spTree>
    <p:extLst>
      <p:ext uri="{BB962C8B-B14F-4D97-AF65-F5344CB8AC3E}">
        <p14:creationId xmlns:p14="http://schemas.microsoft.com/office/powerpoint/2010/main" val="702322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0"/>
                <a:solidFill>
                  <a:schemeClr val="accent1"/>
                </a:solidFill>
                <a:effectLst>
                  <a:outerShdw blurRad="38100" dist="25400" dir="5400000" algn="ctr" rotWithShape="0">
                    <a:srgbClr val="6E747A">
                      <a:alpha val="43000"/>
                    </a:srgbClr>
                  </a:outerShdw>
                </a:effectLst>
              </a:rPr>
              <a:t>Routing</a:t>
            </a:r>
            <a:endParaRPr lang="en-US"/>
          </a:p>
        </p:txBody>
      </p:sp>
      <p:sp>
        <p:nvSpPr>
          <p:cNvPr id="3" name="Content Placeholder 2"/>
          <p:cNvSpPr>
            <a:spLocks noGrp="1"/>
          </p:cNvSpPr>
          <p:nvPr>
            <p:ph idx="1"/>
          </p:nvPr>
        </p:nvSpPr>
        <p:spPr>
          <a:xfrm>
            <a:off x="838200" y="1825625"/>
            <a:ext cx="10515600" cy="1074329"/>
          </a:xfrm>
        </p:spPr>
        <p:txBody>
          <a:bodyPr/>
          <a:lstStyle/>
          <a:p>
            <a:r>
              <a:rPr lang="en-US"/>
              <a:t>Create new application with Routing Option in VS Code </a:t>
            </a:r>
          </a:p>
          <a:p>
            <a:r>
              <a:rPr lang="en-US"/>
              <a:t>app-</a:t>
            </a:r>
            <a:r>
              <a:rPr lang="en-US" err="1"/>
              <a:t>routing.module.ts</a:t>
            </a:r>
            <a:r>
              <a:rPr lang="en-US"/>
              <a:t> will be created in our project</a:t>
            </a:r>
          </a:p>
          <a:p>
            <a:endParaRPr lang="en-US"/>
          </a:p>
          <a:p>
            <a:endParaRPr lang="en-US"/>
          </a:p>
        </p:txBody>
      </p:sp>
      <p:sp>
        <p:nvSpPr>
          <p:cNvPr id="4" name="Rectangle 3"/>
          <p:cNvSpPr/>
          <p:nvPr/>
        </p:nvSpPr>
        <p:spPr>
          <a:xfrm>
            <a:off x="1323702" y="3034891"/>
            <a:ext cx="8068492" cy="3970318"/>
          </a:xfrm>
          <a:prstGeom prst="rect">
            <a:avLst/>
          </a:prstGeom>
        </p:spPr>
        <p:txBody>
          <a:bodyPr wrap="square">
            <a:spAutoFit/>
          </a:bodyPr>
          <a:lstStyle/>
          <a:p>
            <a:r>
              <a:rPr lang="en-US">
                <a:solidFill>
                  <a:srgbClr val="0000FF"/>
                </a:solidFill>
                <a:latin typeface="Consolas" panose="020B0609020204030204" pitchFamily="49" charset="0"/>
              </a:rPr>
              <a:t>import</a:t>
            </a:r>
            <a:r>
              <a:rPr lang="en-US">
                <a:solidFill>
                  <a:srgbClr val="000000"/>
                </a:solidFill>
                <a:latin typeface="Consolas" panose="020B0609020204030204" pitchFamily="49" charset="0"/>
              </a:rPr>
              <a:t> { </a:t>
            </a:r>
            <a:r>
              <a:rPr lang="en-US" err="1">
                <a:solidFill>
                  <a:srgbClr val="000000"/>
                </a:solidFill>
                <a:latin typeface="Consolas" panose="020B0609020204030204" pitchFamily="49" charset="0"/>
              </a:rPr>
              <a:t>NgModule</a:t>
            </a:r>
            <a:r>
              <a:rPr lang="en-US">
                <a:solidFill>
                  <a:srgbClr val="000000"/>
                </a:solidFill>
                <a:latin typeface="Consolas" panose="020B0609020204030204" pitchFamily="49" charset="0"/>
              </a:rPr>
              <a:t> } </a:t>
            </a:r>
            <a:r>
              <a:rPr lang="en-US">
                <a:solidFill>
                  <a:srgbClr val="0000FF"/>
                </a:solidFill>
                <a:latin typeface="Consolas" panose="020B0609020204030204" pitchFamily="49" charset="0"/>
              </a:rPr>
              <a:t>from</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'@angular/core'</a:t>
            </a:r>
            <a:r>
              <a:rPr lang="en-US">
                <a:solidFill>
                  <a:srgbClr val="000000"/>
                </a:solidFill>
                <a:latin typeface="Consolas" panose="020B0609020204030204" pitchFamily="49" charset="0"/>
              </a:rPr>
              <a:t>;</a:t>
            </a:r>
          </a:p>
          <a:p>
            <a:r>
              <a:rPr lang="en-US">
                <a:solidFill>
                  <a:srgbClr val="0000FF"/>
                </a:solidFill>
                <a:latin typeface="Consolas" panose="020B0609020204030204" pitchFamily="49" charset="0"/>
              </a:rPr>
              <a:t>import</a:t>
            </a:r>
            <a:r>
              <a:rPr lang="en-US">
                <a:solidFill>
                  <a:srgbClr val="000000"/>
                </a:solidFill>
                <a:latin typeface="Consolas" panose="020B0609020204030204" pitchFamily="49" charset="0"/>
              </a:rPr>
              <a:t> { Routes, </a:t>
            </a:r>
            <a:r>
              <a:rPr lang="en-US" err="1">
                <a:solidFill>
                  <a:schemeClr val="accent6">
                    <a:lumMod val="75000"/>
                  </a:schemeClr>
                </a:solidFill>
                <a:latin typeface="Consolas" panose="020B0609020204030204" pitchFamily="49" charset="0"/>
              </a:rPr>
              <a:t>RouterModule</a:t>
            </a:r>
            <a:r>
              <a:rPr lang="en-US">
                <a:solidFill>
                  <a:srgbClr val="000000"/>
                </a:solidFill>
                <a:latin typeface="Consolas" panose="020B0609020204030204" pitchFamily="49" charset="0"/>
              </a:rPr>
              <a:t> } </a:t>
            </a:r>
            <a:r>
              <a:rPr lang="en-US">
                <a:solidFill>
                  <a:srgbClr val="0000FF"/>
                </a:solidFill>
                <a:latin typeface="Consolas" panose="020B0609020204030204" pitchFamily="49" charset="0"/>
              </a:rPr>
              <a:t>from</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'@angular/router'</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//here we need to define all the routes of our application</a:t>
            </a:r>
            <a:br>
              <a:rPr lang="en-US">
                <a:solidFill>
                  <a:srgbClr val="000000"/>
                </a:solidFill>
                <a:latin typeface="Consolas" panose="020B0609020204030204" pitchFamily="49" charset="0"/>
              </a:rPr>
            </a:br>
            <a:r>
              <a:rPr lang="en-US" err="1">
                <a:solidFill>
                  <a:srgbClr val="0000FF"/>
                </a:solidFill>
                <a:latin typeface="Consolas" panose="020B0609020204030204" pitchFamily="49" charset="0"/>
              </a:rPr>
              <a:t>const</a:t>
            </a:r>
            <a:r>
              <a:rPr lang="en-US">
                <a:solidFill>
                  <a:srgbClr val="000000"/>
                </a:solidFill>
                <a:latin typeface="Consolas" panose="020B0609020204030204" pitchFamily="49" charset="0"/>
              </a:rPr>
              <a:t> routes= [</a:t>
            </a:r>
            <a:r>
              <a:rPr lang="en-US"/>
              <a:t>{ path: '', </a:t>
            </a:r>
            <a:r>
              <a:rPr lang="en-US" err="1"/>
              <a:t>redirectTo</a:t>
            </a:r>
            <a:r>
              <a:rPr lang="en-US"/>
              <a:t>: 'home', },</a:t>
            </a:r>
          </a:p>
          <a:p>
            <a:r>
              <a:rPr lang="en-US"/>
              <a:t>  { path: 'home', component: </a:t>
            </a:r>
            <a:r>
              <a:rPr lang="en-US" err="1"/>
              <a:t>HomeComponent</a:t>
            </a:r>
            <a:r>
              <a:rPr lang="en-US"/>
              <a:t> },</a:t>
            </a:r>
          </a:p>
          <a:p>
            <a:r>
              <a:rPr lang="en-US">
                <a:solidFill>
                  <a:srgbClr val="000000"/>
                </a:solidFill>
                <a:latin typeface="Consolas" panose="020B0609020204030204" pitchFamily="49" charset="0"/>
              </a:rPr>
              <a:t>];</a:t>
            </a:r>
          </a:p>
          <a:p>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a:t>
            </a:r>
            <a:r>
              <a:rPr lang="en-US" err="1">
                <a:solidFill>
                  <a:srgbClr val="000000"/>
                </a:solidFill>
                <a:latin typeface="Consolas" panose="020B0609020204030204" pitchFamily="49" charset="0"/>
              </a:rPr>
              <a:t>NgModule</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imports: [</a:t>
            </a:r>
            <a:r>
              <a:rPr lang="en-US" err="1">
                <a:solidFill>
                  <a:srgbClr val="000000"/>
                </a:solidFill>
                <a:latin typeface="Consolas" panose="020B0609020204030204" pitchFamily="49" charset="0"/>
              </a:rPr>
              <a:t>RouterModule.forRoot</a:t>
            </a:r>
            <a:r>
              <a:rPr lang="en-US">
                <a:solidFill>
                  <a:srgbClr val="000000"/>
                </a:solidFill>
                <a:latin typeface="Consolas" panose="020B0609020204030204" pitchFamily="49" charset="0"/>
              </a:rPr>
              <a:t>(routes)],</a:t>
            </a:r>
          </a:p>
          <a:p>
            <a:r>
              <a:rPr lang="en-US">
                <a:solidFill>
                  <a:srgbClr val="000000"/>
                </a:solidFill>
                <a:latin typeface="Consolas" panose="020B0609020204030204" pitchFamily="49" charset="0"/>
              </a:rPr>
              <a:t>  exports: [</a:t>
            </a:r>
            <a:r>
              <a:rPr lang="en-US" err="1">
                <a:solidFill>
                  <a:srgbClr val="000000"/>
                </a:solidFill>
                <a:latin typeface="Consolas" panose="020B0609020204030204" pitchFamily="49" charset="0"/>
              </a:rPr>
              <a:t>RouterModule</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a:t>
            </a:r>
          </a:p>
          <a:p>
            <a:r>
              <a:rPr lang="en-US">
                <a:solidFill>
                  <a:srgbClr val="0000FF"/>
                </a:solidFill>
                <a:latin typeface="Consolas" panose="020B0609020204030204" pitchFamily="49" charset="0"/>
              </a:rPr>
              <a:t>export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class</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AppRoutingModule</a:t>
            </a:r>
            <a:r>
              <a:rPr lang="en-US">
                <a:solidFill>
                  <a:srgbClr val="000000"/>
                </a:solidFill>
                <a:latin typeface="Consolas" panose="020B0609020204030204" pitchFamily="49" charset="0"/>
              </a:rPr>
              <a:t> { }</a:t>
            </a:r>
          </a:p>
          <a:p>
            <a:br>
              <a:rPr lang="en-US">
                <a:solidFill>
                  <a:srgbClr val="000000"/>
                </a:solidFill>
                <a:latin typeface="Consolas" panose="020B0609020204030204" pitchFamily="49" charset="0"/>
              </a:rPr>
            </a:br>
            <a:endParaRPr lang="en-US" b="0">
              <a:solidFill>
                <a:srgbClr val="000000"/>
              </a:solidFill>
              <a:effectLst/>
              <a:latin typeface="Consolas" panose="020B0609020204030204" pitchFamily="49" charset="0"/>
            </a:endParaRPr>
          </a:p>
        </p:txBody>
      </p:sp>
      <p:sp>
        <p:nvSpPr>
          <p:cNvPr id="5" name="Rectangle 4"/>
          <p:cNvSpPr/>
          <p:nvPr/>
        </p:nvSpPr>
        <p:spPr>
          <a:xfrm>
            <a:off x="6679474" y="4558384"/>
            <a:ext cx="5168537" cy="923330"/>
          </a:xfrm>
          <a:prstGeom prst="rect">
            <a:avLst/>
          </a:prstGeom>
        </p:spPr>
        <p:txBody>
          <a:bodyPr wrap="square">
            <a:spAutoFit/>
          </a:bodyPr>
          <a:lstStyle/>
          <a:p>
            <a:r>
              <a:rPr lang="en-US" err="1">
                <a:solidFill>
                  <a:srgbClr val="444444"/>
                </a:solidFill>
                <a:latin typeface="Roboto"/>
              </a:rPr>
              <a:t>forRoot</a:t>
            </a:r>
            <a:r>
              <a:rPr lang="en-US">
                <a:solidFill>
                  <a:srgbClr val="444444"/>
                </a:solidFill>
                <a:latin typeface="Roboto"/>
              </a:rPr>
              <a:t> creates a module that contains all the directives, the given routes, and the router service itself.</a:t>
            </a:r>
            <a:endParaRPr lang="en-US"/>
          </a:p>
        </p:txBody>
      </p:sp>
      <p:cxnSp>
        <p:nvCxnSpPr>
          <p:cNvPr id="7" name="Straight Connector 6"/>
          <p:cNvCxnSpPr/>
          <p:nvPr/>
        </p:nvCxnSpPr>
        <p:spPr>
          <a:xfrm flipV="1">
            <a:off x="4872446" y="4990011"/>
            <a:ext cx="13063" cy="313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872446" y="4990011"/>
            <a:ext cx="167204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6498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0"/>
                <a:solidFill>
                  <a:schemeClr val="accent1"/>
                </a:solidFill>
                <a:effectLst>
                  <a:outerShdw blurRad="38100" dist="25400" dir="5400000" algn="ctr" rotWithShape="0">
                    <a:srgbClr val="6E747A">
                      <a:alpha val="43000"/>
                    </a:srgbClr>
                  </a:outerShdw>
                </a:effectLst>
              </a:rPr>
              <a:t>Router-outlet</a:t>
            </a:r>
            <a:endParaRPr lang="en-US"/>
          </a:p>
        </p:txBody>
      </p:sp>
      <p:sp>
        <p:nvSpPr>
          <p:cNvPr id="3" name="Content Placeholder 2"/>
          <p:cNvSpPr>
            <a:spLocks noGrp="1"/>
          </p:cNvSpPr>
          <p:nvPr>
            <p:ph idx="1"/>
          </p:nvPr>
        </p:nvSpPr>
        <p:spPr/>
        <p:txBody>
          <a:bodyPr/>
          <a:lstStyle/>
          <a:p>
            <a:pPr marL="0" indent="0">
              <a:buNone/>
            </a:pPr>
            <a:r>
              <a:rPr lang="en-US"/>
              <a:t>The router-outlet is a directive that's available from the @angular/router package and is used by the router to mark where in a template, a matched component should be inserted.</a:t>
            </a:r>
          </a:p>
          <a:p>
            <a:pPr marL="0" indent="0">
              <a:buNone/>
            </a:pPr>
            <a:br>
              <a:rPr lang="en-US"/>
            </a:br>
            <a:r>
              <a:rPr lang="en-US"/>
              <a:t>&lt;router-outlet&gt;&lt;/router-outlet&gt;</a:t>
            </a:r>
          </a:p>
          <a:p>
            <a:pPr marL="0" indent="0">
              <a:buNone/>
            </a:pPr>
            <a:endParaRPr lang="en-US"/>
          </a:p>
        </p:txBody>
      </p:sp>
    </p:spTree>
    <p:extLst>
      <p:ext uri="{BB962C8B-B14F-4D97-AF65-F5344CB8AC3E}">
        <p14:creationId xmlns:p14="http://schemas.microsoft.com/office/powerpoint/2010/main" val="1063767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0"/>
                <a:solidFill>
                  <a:schemeClr val="accent1"/>
                </a:solidFill>
                <a:effectLst>
                  <a:outerShdw blurRad="38100" dist="25400" dir="5400000" algn="ctr" rotWithShape="0">
                    <a:srgbClr val="6E747A">
                      <a:alpha val="43000"/>
                    </a:srgbClr>
                  </a:outerShdw>
                </a:effectLst>
              </a:rPr>
              <a:t>Navigation</a:t>
            </a:r>
            <a:endParaRPr lang="en-US"/>
          </a:p>
        </p:txBody>
      </p:sp>
      <p:sp>
        <p:nvSpPr>
          <p:cNvPr id="4" name="Rectangle 3"/>
          <p:cNvSpPr/>
          <p:nvPr/>
        </p:nvSpPr>
        <p:spPr>
          <a:xfrm>
            <a:off x="838199" y="2055447"/>
            <a:ext cx="6437811" cy="1477328"/>
          </a:xfrm>
          <a:prstGeom prst="rect">
            <a:avLst/>
          </a:prstGeom>
        </p:spPr>
        <p:txBody>
          <a:bodyPr wrap="square">
            <a:spAutoFit/>
          </a:bodyPr>
          <a:lstStyle/>
          <a:p>
            <a:r>
              <a:rPr lang="en-US">
                <a:solidFill>
                  <a:srgbClr val="D4D4D4"/>
                </a:solidFill>
                <a:latin typeface="Fira Code, Menlo, Monaco,  Courier New"/>
              </a:rPr>
              <a:t> </a:t>
            </a:r>
            <a:r>
              <a:rPr lang="en-US">
                <a:solidFill>
                  <a:srgbClr val="808080"/>
                </a:solidFill>
                <a:latin typeface="Fira Code, Menlo, Monaco,  Courier New"/>
              </a:rPr>
              <a:t>&lt;</a:t>
            </a:r>
            <a:r>
              <a:rPr lang="en-US">
                <a:solidFill>
                  <a:srgbClr val="569CD6"/>
                </a:solidFill>
                <a:latin typeface="Fira Code, Menlo, Monaco,  Courier New"/>
              </a:rPr>
              <a:t>div</a:t>
            </a:r>
            <a:r>
              <a:rPr lang="en-US">
                <a:solidFill>
                  <a:srgbClr val="D4D4D4"/>
                </a:solidFill>
                <a:latin typeface="Fira Code, Menlo, Monaco,  Courier New"/>
              </a:rPr>
              <a:t> </a:t>
            </a:r>
            <a:r>
              <a:rPr lang="en-US">
                <a:solidFill>
                  <a:srgbClr val="9CDCFE"/>
                </a:solidFill>
                <a:latin typeface="Fira Code, Menlo, Monaco,  Courier New"/>
              </a:rPr>
              <a:t>class</a:t>
            </a:r>
            <a:r>
              <a:rPr lang="en-US">
                <a:solidFill>
                  <a:srgbClr val="808080"/>
                </a:solidFill>
                <a:latin typeface="Fira Code, Menlo, Monaco,  Courier New"/>
              </a:rPr>
              <a:t>=</a:t>
            </a:r>
            <a:r>
              <a:rPr lang="en-US">
                <a:solidFill>
                  <a:srgbClr val="CE9178"/>
                </a:solidFill>
                <a:latin typeface="Fira Code, Menlo, Monaco,  Courier New"/>
              </a:rPr>
              <a:t>"</a:t>
            </a:r>
            <a:r>
              <a:rPr lang="en-US" err="1">
                <a:solidFill>
                  <a:srgbClr val="CE9178"/>
                </a:solidFill>
                <a:latin typeface="Fira Code, Menlo, Monaco,  Courier New"/>
              </a:rPr>
              <a:t>navLinks</a:t>
            </a:r>
            <a:r>
              <a:rPr lang="en-US">
                <a:solidFill>
                  <a:srgbClr val="CE9178"/>
                </a:solidFill>
                <a:latin typeface="Fira Code, Menlo, Monaco,  Courier New"/>
              </a:rPr>
              <a:t>"</a:t>
            </a:r>
            <a:r>
              <a:rPr lang="en-US">
                <a:solidFill>
                  <a:srgbClr val="808080"/>
                </a:solidFill>
                <a:latin typeface="Fira Code, Menlo, Monaco,  Courier New"/>
              </a:rPr>
              <a:t>&gt;</a:t>
            </a:r>
            <a:endParaRPr lang="en-US">
              <a:solidFill>
                <a:srgbClr val="D4D4D4"/>
              </a:solidFill>
              <a:latin typeface="Fira Code, Menlo, Monaco,  Courier New"/>
            </a:endParaRPr>
          </a:p>
          <a:p>
            <a:r>
              <a:rPr lang="en-US">
                <a:solidFill>
                  <a:srgbClr val="D4D4D4"/>
                </a:solidFill>
                <a:latin typeface="Fira Code, Menlo, Monaco,  Courier New"/>
              </a:rPr>
              <a:t>        </a:t>
            </a:r>
            <a:r>
              <a:rPr lang="en-US">
                <a:solidFill>
                  <a:srgbClr val="808080"/>
                </a:solidFill>
                <a:latin typeface="Fira Code, Menlo, Monaco,  Courier New"/>
              </a:rPr>
              <a:t>&lt;</a:t>
            </a:r>
            <a:r>
              <a:rPr lang="en-US">
                <a:solidFill>
                  <a:srgbClr val="569CD6"/>
                </a:solidFill>
                <a:latin typeface="Fira Code, Menlo, Monaco,  Courier New"/>
              </a:rPr>
              <a:t>a</a:t>
            </a:r>
            <a:r>
              <a:rPr lang="en-US">
                <a:solidFill>
                  <a:srgbClr val="D4D4D4"/>
                </a:solidFill>
                <a:latin typeface="Fira Code, Menlo, Monaco,  Courier New"/>
              </a:rPr>
              <a:t> [</a:t>
            </a:r>
            <a:r>
              <a:rPr lang="en-US" err="1">
                <a:solidFill>
                  <a:srgbClr val="9CDCFE"/>
                </a:solidFill>
                <a:latin typeface="Fira Code, Menlo, Monaco,  Courier New"/>
              </a:rPr>
              <a:t>routerLink</a:t>
            </a:r>
            <a:r>
              <a:rPr lang="en-US">
                <a:solidFill>
                  <a:srgbClr val="D4D4D4"/>
                </a:solidFill>
                <a:latin typeface="Fira Code, Menlo, Monaco,  Courier New"/>
              </a:rPr>
              <a:t>]</a:t>
            </a:r>
            <a:r>
              <a:rPr lang="en-US">
                <a:solidFill>
                  <a:srgbClr val="808080"/>
                </a:solidFill>
                <a:latin typeface="Fira Code, Menlo, Monaco,  Courier New"/>
              </a:rPr>
              <a:t>=</a:t>
            </a:r>
            <a:r>
              <a:rPr lang="en-US">
                <a:solidFill>
                  <a:srgbClr val="CE9178"/>
                </a:solidFill>
                <a:latin typeface="Fira Code, Menlo, Monaco,  Courier New"/>
              </a:rPr>
              <a:t>"['/home']"</a:t>
            </a:r>
            <a:r>
              <a:rPr lang="en-US">
                <a:solidFill>
                  <a:srgbClr val="808080"/>
                </a:solidFill>
                <a:latin typeface="Fira Code, Menlo, Monaco,  Courier New"/>
              </a:rPr>
              <a:t>&gt;</a:t>
            </a:r>
            <a:r>
              <a:rPr lang="en-US">
                <a:solidFill>
                  <a:srgbClr val="D4D4D4"/>
                </a:solidFill>
                <a:latin typeface="Fira Code, Menlo, Monaco,  Courier New"/>
              </a:rPr>
              <a:t>Home</a:t>
            </a:r>
            <a:r>
              <a:rPr lang="en-US">
                <a:solidFill>
                  <a:srgbClr val="808080"/>
                </a:solidFill>
                <a:latin typeface="Fira Code, Menlo, Monaco,  Courier New"/>
              </a:rPr>
              <a:t>&lt;/</a:t>
            </a:r>
            <a:r>
              <a:rPr lang="en-US">
                <a:solidFill>
                  <a:srgbClr val="569CD6"/>
                </a:solidFill>
                <a:latin typeface="Fira Code, Menlo, Monaco,  Courier New"/>
              </a:rPr>
              <a:t>a</a:t>
            </a:r>
            <a:r>
              <a:rPr lang="en-US">
                <a:solidFill>
                  <a:srgbClr val="808080"/>
                </a:solidFill>
                <a:latin typeface="Fira Code, Menlo, Monaco,  Courier New"/>
              </a:rPr>
              <a:t>&gt;</a:t>
            </a:r>
            <a:endParaRPr lang="en-US">
              <a:solidFill>
                <a:srgbClr val="D4D4D4"/>
              </a:solidFill>
              <a:latin typeface="Fira Code, Menlo, Monaco,  Courier New"/>
            </a:endParaRPr>
          </a:p>
          <a:p>
            <a:r>
              <a:rPr lang="en-US">
                <a:solidFill>
                  <a:srgbClr val="D4D4D4"/>
                </a:solidFill>
                <a:latin typeface="Fira Code, Menlo, Monaco,  Courier New"/>
              </a:rPr>
              <a:t>        </a:t>
            </a:r>
            <a:r>
              <a:rPr lang="en-US">
                <a:solidFill>
                  <a:srgbClr val="808080"/>
                </a:solidFill>
                <a:latin typeface="Fira Code, Menlo, Monaco,  Courier New"/>
              </a:rPr>
              <a:t>&lt;</a:t>
            </a:r>
            <a:r>
              <a:rPr lang="en-US">
                <a:solidFill>
                  <a:srgbClr val="569CD6"/>
                </a:solidFill>
                <a:latin typeface="Fira Code, Menlo, Monaco,  Courier New"/>
              </a:rPr>
              <a:t>a</a:t>
            </a:r>
            <a:r>
              <a:rPr lang="en-US">
                <a:solidFill>
                  <a:srgbClr val="D4D4D4"/>
                </a:solidFill>
                <a:latin typeface="Fira Code, Menlo, Monaco,  Courier New"/>
              </a:rPr>
              <a:t> [</a:t>
            </a:r>
            <a:r>
              <a:rPr lang="en-US" err="1">
                <a:solidFill>
                  <a:srgbClr val="9CDCFE"/>
                </a:solidFill>
                <a:latin typeface="Fira Code, Menlo, Monaco,  Courier New"/>
              </a:rPr>
              <a:t>routerLink</a:t>
            </a:r>
            <a:r>
              <a:rPr lang="en-US">
                <a:solidFill>
                  <a:srgbClr val="D4D4D4"/>
                </a:solidFill>
                <a:latin typeface="Fira Code, Menlo, Monaco,  Courier New"/>
              </a:rPr>
              <a:t>]</a:t>
            </a:r>
            <a:r>
              <a:rPr lang="en-US">
                <a:solidFill>
                  <a:srgbClr val="808080"/>
                </a:solidFill>
                <a:latin typeface="Fira Code, Menlo, Monaco,  Courier New"/>
              </a:rPr>
              <a:t>=</a:t>
            </a:r>
            <a:r>
              <a:rPr lang="en-US">
                <a:solidFill>
                  <a:srgbClr val="CE9178"/>
                </a:solidFill>
                <a:latin typeface="Fira Code, Menlo, Monaco,  Courier New"/>
              </a:rPr>
              <a:t>"['/about']"</a:t>
            </a:r>
            <a:r>
              <a:rPr lang="en-US">
                <a:solidFill>
                  <a:srgbClr val="808080"/>
                </a:solidFill>
                <a:latin typeface="Fira Code, Menlo, Monaco,  Courier New"/>
              </a:rPr>
              <a:t>&gt;</a:t>
            </a:r>
            <a:r>
              <a:rPr lang="en-US">
                <a:solidFill>
                  <a:srgbClr val="D4D4D4"/>
                </a:solidFill>
                <a:latin typeface="Fira Code, Menlo, Monaco,  Courier New"/>
              </a:rPr>
              <a:t>About</a:t>
            </a:r>
            <a:r>
              <a:rPr lang="en-US">
                <a:solidFill>
                  <a:srgbClr val="808080"/>
                </a:solidFill>
                <a:latin typeface="Fira Code, Menlo, Monaco,  Courier New"/>
              </a:rPr>
              <a:t>&lt;/</a:t>
            </a:r>
            <a:r>
              <a:rPr lang="en-US">
                <a:solidFill>
                  <a:srgbClr val="569CD6"/>
                </a:solidFill>
                <a:latin typeface="Fira Code, Menlo, Monaco,  Courier New"/>
              </a:rPr>
              <a:t>a</a:t>
            </a:r>
            <a:r>
              <a:rPr lang="en-US">
                <a:solidFill>
                  <a:srgbClr val="808080"/>
                </a:solidFill>
                <a:latin typeface="Fira Code, Menlo, Monaco,  Courier New"/>
              </a:rPr>
              <a:t>&gt;</a:t>
            </a:r>
            <a:endParaRPr lang="en-US">
              <a:solidFill>
                <a:srgbClr val="D4D4D4"/>
              </a:solidFill>
              <a:latin typeface="Fira Code, Menlo, Monaco,  Courier New"/>
            </a:endParaRPr>
          </a:p>
          <a:p>
            <a:r>
              <a:rPr lang="en-US">
                <a:solidFill>
                  <a:srgbClr val="D4D4D4"/>
                </a:solidFill>
                <a:latin typeface="Fira Code, Menlo, Monaco,  Courier New"/>
              </a:rPr>
              <a:t>        </a:t>
            </a:r>
            <a:r>
              <a:rPr lang="en-US">
                <a:solidFill>
                  <a:srgbClr val="808080"/>
                </a:solidFill>
                <a:latin typeface="Fira Code, Menlo, Monaco,  Courier New"/>
              </a:rPr>
              <a:t>&lt;</a:t>
            </a:r>
            <a:r>
              <a:rPr lang="en-US">
                <a:solidFill>
                  <a:srgbClr val="569CD6"/>
                </a:solidFill>
                <a:latin typeface="Fira Code, Menlo, Monaco,  Courier New"/>
              </a:rPr>
              <a:t>a</a:t>
            </a:r>
            <a:r>
              <a:rPr lang="en-US">
                <a:solidFill>
                  <a:srgbClr val="D4D4D4"/>
                </a:solidFill>
                <a:latin typeface="Fira Code, Menlo, Monaco,  Courier New"/>
              </a:rPr>
              <a:t> [</a:t>
            </a:r>
            <a:r>
              <a:rPr lang="en-US" err="1">
                <a:solidFill>
                  <a:srgbClr val="9CDCFE"/>
                </a:solidFill>
                <a:latin typeface="Fira Code, Menlo, Monaco,  Courier New"/>
              </a:rPr>
              <a:t>routerLink</a:t>
            </a:r>
            <a:r>
              <a:rPr lang="en-US">
                <a:solidFill>
                  <a:srgbClr val="D4D4D4"/>
                </a:solidFill>
                <a:latin typeface="Fira Code, Menlo, Monaco,  Courier New"/>
              </a:rPr>
              <a:t>]</a:t>
            </a:r>
            <a:r>
              <a:rPr lang="en-US">
                <a:solidFill>
                  <a:srgbClr val="808080"/>
                </a:solidFill>
                <a:latin typeface="Fira Code, Menlo, Monaco,  Courier New"/>
              </a:rPr>
              <a:t>=</a:t>
            </a:r>
            <a:r>
              <a:rPr lang="en-US">
                <a:solidFill>
                  <a:srgbClr val="CE9178"/>
                </a:solidFill>
                <a:latin typeface="Fira Code, Menlo, Monaco,  Courier New"/>
              </a:rPr>
              <a:t>"['/contact']"</a:t>
            </a:r>
            <a:r>
              <a:rPr lang="en-US">
                <a:solidFill>
                  <a:srgbClr val="808080"/>
                </a:solidFill>
                <a:latin typeface="Fira Code, Menlo, Monaco,  Courier New"/>
              </a:rPr>
              <a:t>&gt;</a:t>
            </a:r>
            <a:r>
              <a:rPr lang="en-US">
                <a:solidFill>
                  <a:srgbClr val="D4D4D4"/>
                </a:solidFill>
                <a:latin typeface="Fira Code, Menlo, Monaco,  Courier New"/>
              </a:rPr>
              <a:t>Contact us</a:t>
            </a:r>
            <a:r>
              <a:rPr lang="en-US">
                <a:solidFill>
                  <a:srgbClr val="808080"/>
                </a:solidFill>
                <a:latin typeface="Fira Code, Menlo, Monaco,  Courier New"/>
              </a:rPr>
              <a:t>&lt;/</a:t>
            </a:r>
            <a:r>
              <a:rPr lang="en-US">
                <a:solidFill>
                  <a:srgbClr val="569CD6"/>
                </a:solidFill>
                <a:latin typeface="Fira Code, Menlo, Monaco,  Courier New"/>
              </a:rPr>
              <a:t>a</a:t>
            </a:r>
            <a:r>
              <a:rPr lang="en-US">
                <a:solidFill>
                  <a:srgbClr val="808080"/>
                </a:solidFill>
                <a:latin typeface="Fira Code, Menlo, Monaco,  Courier New"/>
              </a:rPr>
              <a:t>&gt;</a:t>
            </a:r>
          </a:p>
          <a:p>
            <a:r>
              <a:rPr lang="en-US">
                <a:solidFill>
                  <a:srgbClr val="D4D4D4"/>
                </a:solidFill>
                <a:latin typeface="Fira Code, Menlo, Monaco,  Courier New"/>
              </a:rPr>
              <a:t> </a:t>
            </a:r>
            <a:r>
              <a:rPr lang="en-US">
                <a:solidFill>
                  <a:srgbClr val="808080"/>
                </a:solidFill>
                <a:latin typeface="Fira Code, Menlo, Monaco,  Courier New"/>
              </a:rPr>
              <a:t>&lt;/</a:t>
            </a:r>
            <a:r>
              <a:rPr lang="en-US">
                <a:solidFill>
                  <a:srgbClr val="569CD6"/>
                </a:solidFill>
                <a:latin typeface="Fira Code, Menlo, Monaco,  Courier New"/>
              </a:rPr>
              <a:t>div</a:t>
            </a:r>
            <a:r>
              <a:rPr lang="en-US">
                <a:solidFill>
                  <a:srgbClr val="808080"/>
                </a:solidFill>
                <a:latin typeface="Fira Code, Menlo, Monaco,  Courier New"/>
              </a:rPr>
              <a:t>&gt;</a:t>
            </a:r>
            <a:endParaRPr lang="en-US" b="0">
              <a:solidFill>
                <a:srgbClr val="D4D4D4"/>
              </a:solidFill>
              <a:effectLst/>
              <a:latin typeface="Fira Code, Menlo, Monaco,  Courier New"/>
            </a:endParaRPr>
          </a:p>
        </p:txBody>
      </p:sp>
    </p:spTree>
    <p:extLst>
      <p:ext uri="{BB962C8B-B14F-4D97-AF65-F5344CB8AC3E}">
        <p14:creationId xmlns:p14="http://schemas.microsoft.com/office/powerpoint/2010/main" val="2666216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0"/>
                <a:solidFill>
                  <a:schemeClr val="accent1"/>
                </a:solidFill>
                <a:effectLst>
                  <a:outerShdw blurRad="38100" dist="25400" dir="5400000" algn="ctr" rotWithShape="0">
                    <a:srgbClr val="6E747A">
                      <a:alpha val="43000"/>
                    </a:srgbClr>
                  </a:outerShdw>
                </a:effectLst>
              </a:rPr>
              <a:t>Navigation</a:t>
            </a:r>
            <a:endParaRPr lang="en-US"/>
          </a:p>
        </p:txBody>
      </p:sp>
      <p:pic>
        <p:nvPicPr>
          <p:cNvPr id="4" name="Picture 3"/>
          <p:cNvPicPr>
            <a:picLocks noChangeAspect="1"/>
          </p:cNvPicPr>
          <p:nvPr/>
        </p:nvPicPr>
        <p:blipFill>
          <a:blip r:embed="rId2"/>
          <a:stretch>
            <a:fillRect/>
          </a:stretch>
        </p:blipFill>
        <p:spPr>
          <a:xfrm>
            <a:off x="7204165" y="752610"/>
            <a:ext cx="3505200" cy="1590675"/>
          </a:xfrm>
          <a:prstGeom prst="rect">
            <a:avLst/>
          </a:prstGeom>
        </p:spPr>
      </p:pic>
      <p:sp>
        <p:nvSpPr>
          <p:cNvPr id="5" name="TextBox 4"/>
          <p:cNvSpPr txBox="1"/>
          <p:nvPr/>
        </p:nvSpPr>
        <p:spPr>
          <a:xfrm>
            <a:off x="1045029" y="2338251"/>
            <a:ext cx="5908156" cy="2308324"/>
          </a:xfrm>
          <a:prstGeom prst="rect">
            <a:avLst/>
          </a:prstGeom>
          <a:noFill/>
        </p:spPr>
        <p:txBody>
          <a:bodyPr wrap="none" rtlCol="0">
            <a:spAutoFit/>
          </a:bodyPr>
          <a:lstStyle/>
          <a:p>
            <a:r>
              <a:rPr lang="en-US"/>
              <a:t>1Navigate to </a:t>
            </a:r>
            <a:r>
              <a:rPr lang="en-US" err="1"/>
              <a:t>studentdetails</a:t>
            </a:r>
            <a:r>
              <a:rPr lang="en-US"/>
              <a:t> component</a:t>
            </a:r>
          </a:p>
          <a:p>
            <a:r>
              <a:rPr lang="en-US"/>
              <a:t>2. {</a:t>
            </a:r>
            <a:r>
              <a:rPr lang="en-US" err="1"/>
              <a:t>path:"student</a:t>
            </a:r>
            <a:r>
              <a:rPr lang="en-US"/>
              <a:t>/:id",</a:t>
            </a:r>
            <a:r>
              <a:rPr lang="en-US" err="1"/>
              <a:t>component:StudentdetailComponent</a:t>
            </a:r>
            <a:r>
              <a:rPr lang="en-US"/>
              <a:t>},</a:t>
            </a:r>
          </a:p>
          <a:p>
            <a:r>
              <a:rPr lang="en-US"/>
              <a:t>//navigation</a:t>
            </a:r>
          </a:p>
          <a:p>
            <a:r>
              <a:rPr lang="en-US"/>
              <a:t>3. </a:t>
            </a:r>
            <a:r>
              <a:rPr lang="en-US" err="1"/>
              <a:t>this.router.navigate</a:t>
            </a:r>
            <a:r>
              <a:rPr lang="en-US"/>
              <a:t>(["/student",</a:t>
            </a:r>
            <a:r>
              <a:rPr lang="en-US" err="1"/>
              <a:t>item.StudentID</a:t>
            </a:r>
            <a:r>
              <a:rPr lang="en-US"/>
              <a:t>])</a:t>
            </a:r>
          </a:p>
          <a:p>
            <a:r>
              <a:rPr lang="en-US"/>
              <a:t>//read</a:t>
            </a:r>
          </a:p>
          <a:p>
            <a:r>
              <a:rPr lang="en-US"/>
              <a:t>4.  let id= </a:t>
            </a:r>
            <a:r>
              <a:rPr lang="en-US" err="1"/>
              <a:t>parseInt</a:t>
            </a:r>
            <a:r>
              <a:rPr lang="en-US"/>
              <a:t>( </a:t>
            </a:r>
            <a:r>
              <a:rPr lang="en-US" err="1"/>
              <a:t>this.route.snapshot.paramMap.get</a:t>
            </a:r>
            <a:r>
              <a:rPr lang="en-US"/>
              <a:t>('id'));</a:t>
            </a:r>
          </a:p>
          <a:p>
            <a:endParaRPr lang="en-US"/>
          </a:p>
          <a:p>
            <a:endParaRPr lang="en-US"/>
          </a:p>
        </p:txBody>
      </p:sp>
    </p:spTree>
    <p:extLst>
      <p:ext uri="{BB962C8B-B14F-4D97-AF65-F5344CB8AC3E}">
        <p14:creationId xmlns:p14="http://schemas.microsoft.com/office/powerpoint/2010/main" val="575673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0"/>
                <a:solidFill>
                  <a:schemeClr val="accent1"/>
                </a:solidFill>
                <a:effectLst>
                  <a:outerShdw blurRad="38100" dist="25400" dir="5400000" algn="ctr" rotWithShape="0">
                    <a:srgbClr val="6E747A">
                      <a:alpha val="43000"/>
                    </a:srgbClr>
                  </a:outerShdw>
                </a:effectLst>
              </a:rPr>
              <a:t>Child</a:t>
            </a:r>
            <a:r>
              <a:rPr lang="en-US"/>
              <a:t> Route for </a:t>
            </a:r>
            <a:r>
              <a:rPr lang="en-US" err="1"/>
              <a:t>studentDetail</a:t>
            </a:r>
            <a:r>
              <a:rPr lang="en-US"/>
              <a:t> Component</a:t>
            </a:r>
          </a:p>
        </p:txBody>
      </p:sp>
      <p:sp>
        <p:nvSpPr>
          <p:cNvPr id="5" name="Rectangle 4"/>
          <p:cNvSpPr/>
          <p:nvPr/>
        </p:nvSpPr>
        <p:spPr>
          <a:xfrm>
            <a:off x="1062445" y="1561739"/>
            <a:ext cx="9740538" cy="1200329"/>
          </a:xfrm>
          <a:prstGeom prst="rect">
            <a:avLst/>
          </a:prstGeom>
        </p:spPr>
        <p:txBody>
          <a:bodyPr wrap="square">
            <a:spAutoFit/>
          </a:bodyPr>
          <a:lstStyle/>
          <a:p>
            <a:r>
              <a:rPr lang="en-US">
                <a:solidFill>
                  <a:srgbClr val="000000"/>
                </a:solidFill>
                <a:latin typeface="Consolas" panose="020B0609020204030204" pitchFamily="49" charset="0"/>
              </a:rPr>
              <a:t>{</a:t>
            </a:r>
            <a:r>
              <a:rPr lang="en-US" err="1">
                <a:solidFill>
                  <a:srgbClr val="000000"/>
                </a:solidFill>
                <a:latin typeface="Consolas" panose="020B0609020204030204" pitchFamily="49" charset="0"/>
              </a:rPr>
              <a:t>path:</a:t>
            </a:r>
            <a:r>
              <a:rPr lang="en-US" err="1">
                <a:solidFill>
                  <a:srgbClr val="A31515"/>
                </a:solidFill>
                <a:latin typeface="Consolas" panose="020B0609020204030204" pitchFamily="49" charset="0"/>
              </a:rPr>
              <a:t>"student</a:t>
            </a:r>
            <a:r>
              <a:rPr lang="en-US">
                <a:solidFill>
                  <a:srgbClr val="A31515"/>
                </a:solidFill>
                <a:latin typeface="Consolas" panose="020B0609020204030204" pitchFamily="49" charset="0"/>
              </a:rPr>
              <a:t>/:id"</a:t>
            </a:r>
            <a:r>
              <a:rPr lang="en-US">
                <a:solidFill>
                  <a:srgbClr val="000000"/>
                </a:solidFill>
                <a:latin typeface="Consolas" panose="020B0609020204030204" pitchFamily="49" charset="0"/>
              </a:rPr>
              <a:t>,</a:t>
            </a:r>
            <a:r>
              <a:rPr lang="en-US" err="1">
                <a:solidFill>
                  <a:srgbClr val="000000"/>
                </a:solidFill>
                <a:latin typeface="Consolas" panose="020B0609020204030204" pitchFamily="49" charset="0"/>
              </a:rPr>
              <a:t>component:StudentdetailComponent</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children:[{path:</a:t>
            </a:r>
            <a:r>
              <a:rPr lang="en-US">
                <a:solidFill>
                  <a:srgbClr val="A31515"/>
                </a:solidFill>
                <a:latin typeface="Consolas" panose="020B0609020204030204" pitchFamily="49" charset="0"/>
              </a:rPr>
              <a:t>"fees"</a:t>
            </a:r>
            <a:r>
              <a:rPr lang="en-US">
                <a:solidFill>
                  <a:srgbClr val="000000"/>
                </a:solidFill>
                <a:latin typeface="Consolas" panose="020B0609020204030204" pitchFamily="49" charset="0"/>
              </a:rPr>
              <a:t>,</a:t>
            </a:r>
            <a:r>
              <a:rPr lang="en-US" err="1">
                <a:solidFill>
                  <a:srgbClr val="000000"/>
                </a:solidFill>
                <a:latin typeface="Consolas" panose="020B0609020204030204" pitchFamily="49" charset="0"/>
              </a:rPr>
              <a:t>component:FeesComponent</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{path:</a:t>
            </a:r>
            <a:r>
              <a:rPr lang="en-US">
                <a:solidFill>
                  <a:srgbClr val="A31515"/>
                </a:solidFill>
                <a:latin typeface="Consolas" panose="020B0609020204030204" pitchFamily="49" charset="0"/>
              </a:rPr>
              <a:t>"result"</a:t>
            </a:r>
            <a:r>
              <a:rPr lang="en-US">
                <a:solidFill>
                  <a:srgbClr val="000000"/>
                </a:solidFill>
                <a:latin typeface="Consolas" panose="020B0609020204030204" pitchFamily="49" charset="0"/>
              </a:rPr>
              <a:t>,</a:t>
            </a:r>
            <a:r>
              <a:rPr lang="en-US" err="1">
                <a:solidFill>
                  <a:srgbClr val="000000"/>
                </a:solidFill>
                <a:latin typeface="Consolas" panose="020B0609020204030204" pitchFamily="49" charset="0"/>
              </a:rPr>
              <a:t>component:ResultComponent</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a:t>
            </a:r>
            <a:endParaRPr lang="en-US" b="0">
              <a:solidFill>
                <a:srgbClr val="000000"/>
              </a:solidFill>
              <a:effectLst/>
              <a:latin typeface="Consolas" panose="020B0609020204030204" pitchFamily="49" charset="0"/>
            </a:endParaRPr>
          </a:p>
        </p:txBody>
      </p:sp>
      <p:sp>
        <p:nvSpPr>
          <p:cNvPr id="6" name="Rectangle 5"/>
          <p:cNvSpPr/>
          <p:nvPr/>
        </p:nvSpPr>
        <p:spPr>
          <a:xfrm>
            <a:off x="1206137" y="3183755"/>
            <a:ext cx="6096000" cy="954107"/>
          </a:xfrm>
          <a:prstGeom prst="rect">
            <a:avLst/>
          </a:prstGeom>
        </p:spPr>
        <p:txBody>
          <a:bodyPr>
            <a:spAutoFit/>
          </a:bodyPr>
          <a:lstStyle/>
          <a:p>
            <a:r>
              <a:rPr lang="en-US" sz="1400">
                <a:solidFill>
                  <a:srgbClr val="800000"/>
                </a:solidFill>
                <a:latin typeface="Consolas" panose="020B0609020204030204" pitchFamily="49" charset="0"/>
              </a:rPr>
              <a:t>&lt;h3&gt;</a:t>
            </a:r>
            <a:r>
              <a:rPr lang="en-US" sz="1400">
                <a:solidFill>
                  <a:srgbClr val="000000"/>
                </a:solidFill>
                <a:latin typeface="Consolas" panose="020B0609020204030204" pitchFamily="49" charset="0"/>
              </a:rPr>
              <a:t>selected department id is {{</a:t>
            </a:r>
            <a:r>
              <a:rPr lang="en-US" sz="1400" err="1">
                <a:solidFill>
                  <a:srgbClr val="000000"/>
                </a:solidFill>
                <a:latin typeface="Consolas" panose="020B0609020204030204" pitchFamily="49" charset="0"/>
              </a:rPr>
              <a:t>departmentid</a:t>
            </a:r>
            <a:r>
              <a:rPr lang="en-US" sz="1400">
                <a:solidFill>
                  <a:srgbClr val="000000"/>
                </a:solidFill>
                <a:latin typeface="Consolas" panose="020B0609020204030204" pitchFamily="49" charset="0"/>
              </a:rPr>
              <a:t>}}</a:t>
            </a:r>
            <a:r>
              <a:rPr lang="en-US" sz="1400">
                <a:solidFill>
                  <a:srgbClr val="800000"/>
                </a:solidFill>
                <a:latin typeface="Consolas" panose="020B0609020204030204" pitchFamily="49" charset="0"/>
              </a:rPr>
              <a:t>&lt;/h3&gt;</a:t>
            </a:r>
            <a:endParaRPr lang="en-US" sz="1400">
              <a:solidFill>
                <a:srgbClr val="000000"/>
              </a:solidFill>
              <a:latin typeface="Consolas" panose="020B0609020204030204" pitchFamily="49" charset="0"/>
            </a:endParaRPr>
          </a:p>
          <a:p>
            <a:r>
              <a:rPr lang="en-US" sz="1400">
                <a:solidFill>
                  <a:srgbClr val="800000"/>
                </a:solidFill>
                <a:latin typeface="Consolas" panose="020B0609020204030204" pitchFamily="49" charset="0"/>
              </a:rPr>
              <a:t>&lt;button</a:t>
            </a:r>
            <a:r>
              <a:rPr lang="en-US" sz="1400">
                <a:solidFill>
                  <a:srgbClr val="000000"/>
                </a:solidFill>
                <a:latin typeface="Consolas" panose="020B0609020204030204" pitchFamily="49" charset="0"/>
              </a:rPr>
              <a:t> </a:t>
            </a:r>
            <a:r>
              <a:rPr lang="en-US" sz="1400">
                <a:solidFill>
                  <a:srgbClr val="FF0000"/>
                </a:solidFill>
                <a:latin typeface="Consolas" panose="020B0609020204030204" pitchFamily="49" charset="0"/>
              </a:rPr>
              <a:t>(click)</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a:t>
            </a:r>
            <a:r>
              <a:rPr lang="en-US" sz="1400" err="1">
                <a:solidFill>
                  <a:srgbClr val="0000FF"/>
                </a:solidFill>
                <a:latin typeface="Consolas" panose="020B0609020204030204" pitchFamily="49" charset="0"/>
              </a:rPr>
              <a:t>showfees</a:t>
            </a:r>
            <a:r>
              <a:rPr lang="en-US" sz="1400">
                <a:solidFill>
                  <a:srgbClr val="0000FF"/>
                </a:solidFill>
                <a:latin typeface="Consolas" panose="020B0609020204030204" pitchFamily="49" charset="0"/>
              </a:rPr>
              <a:t>()"</a:t>
            </a:r>
            <a:r>
              <a:rPr lang="en-US" sz="1400">
                <a:solidFill>
                  <a:srgbClr val="800000"/>
                </a:solidFill>
                <a:latin typeface="Consolas" panose="020B0609020204030204" pitchFamily="49" charset="0"/>
              </a:rPr>
              <a:t>&gt;</a:t>
            </a:r>
            <a:r>
              <a:rPr lang="en-US" sz="1400">
                <a:solidFill>
                  <a:srgbClr val="000000"/>
                </a:solidFill>
                <a:latin typeface="Consolas" panose="020B0609020204030204" pitchFamily="49" charset="0"/>
              </a:rPr>
              <a:t>Fees</a:t>
            </a:r>
            <a:r>
              <a:rPr lang="en-US" sz="1400">
                <a:solidFill>
                  <a:srgbClr val="800000"/>
                </a:solidFill>
                <a:latin typeface="Consolas" panose="020B0609020204030204" pitchFamily="49" charset="0"/>
              </a:rPr>
              <a:t>&lt;/button&gt;</a:t>
            </a:r>
            <a:endParaRPr lang="en-US" sz="1400">
              <a:solidFill>
                <a:srgbClr val="000000"/>
              </a:solidFill>
              <a:latin typeface="Consolas" panose="020B0609020204030204" pitchFamily="49" charset="0"/>
            </a:endParaRPr>
          </a:p>
          <a:p>
            <a:r>
              <a:rPr lang="en-US" sz="1400">
                <a:solidFill>
                  <a:srgbClr val="800000"/>
                </a:solidFill>
                <a:latin typeface="Consolas" panose="020B0609020204030204" pitchFamily="49" charset="0"/>
              </a:rPr>
              <a:t>&lt;button</a:t>
            </a:r>
            <a:r>
              <a:rPr lang="en-US" sz="1400">
                <a:solidFill>
                  <a:srgbClr val="000000"/>
                </a:solidFill>
                <a:latin typeface="Consolas" panose="020B0609020204030204" pitchFamily="49" charset="0"/>
              </a:rPr>
              <a:t> </a:t>
            </a:r>
            <a:r>
              <a:rPr lang="en-US" sz="1400">
                <a:solidFill>
                  <a:srgbClr val="FF0000"/>
                </a:solidFill>
                <a:latin typeface="Consolas" panose="020B0609020204030204" pitchFamily="49" charset="0"/>
              </a:rPr>
              <a:t>(click)</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a:t>
            </a:r>
            <a:r>
              <a:rPr lang="en-US" sz="1400" err="1">
                <a:solidFill>
                  <a:srgbClr val="0000FF"/>
                </a:solidFill>
                <a:latin typeface="Consolas" panose="020B0609020204030204" pitchFamily="49" charset="0"/>
              </a:rPr>
              <a:t>showresult</a:t>
            </a:r>
            <a:r>
              <a:rPr lang="en-US" sz="1400">
                <a:solidFill>
                  <a:srgbClr val="0000FF"/>
                </a:solidFill>
                <a:latin typeface="Consolas" panose="020B0609020204030204" pitchFamily="49" charset="0"/>
              </a:rPr>
              <a:t>()"</a:t>
            </a:r>
            <a:r>
              <a:rPr lang="en-US" sz="1400">
                <a:solidFill>
                  <a:srgbClr val="800000"/>
                </a:solidFill>
                <a:latin typeface="Consolas" panose="020B0609020204030204" pitchFamily="49" charset="0"/>
              </a:rPr>
              <a:t>&gt;</a:t>
            </a:r>
            <a:r>
              <a:rPr lang="en-US" sz="1400">
                <a:solidFill>
                  <a:srgbClr val="000000"/>
                </a:solidFill>
                <a:latin typeface="Consolas" panose="020B0609020204030204" pitchFamily="49" charset="0"/>
              </a:rPr>
              <a:t>Result</a:t>
            </a:r>
            <a:r>
              <a:rPr lang="en-US" sz="1400">
                <a:solidFill>
                  <a:srgbClr val="800000"/>
                </a:solidFill>
                <a:latin typeface="Consolas" panose="020B0609020204030204" pitchFamily="49" charset="0"/>
              </a:rPr>
              <a:t>&lt;/button&gt;</a:t>
            </a:r>
            <a:endParaRPr lang="en-US" sz="1400">
              <a:solidFill>
                <a:srgbClr val="000000"/>
              </a:solidFill>
              <a:latin typeface="Consolas" panose="020B0609020204030204" pitchFamily="49" charset="0"/>
            </a:endParaRPr>
          </a:p>
          <a:p>
            <a:r>
              <a:rPr lang="en-US" sz="1400">
                <a:solidFill>
                  <a:srgbClr val="800000"/>
                </a:solidFill>
                <a:latin typeface="Consolas" panose="020B0609020204030204" pitchFamily="49" charset="0"/>
              </a:rPr>
              <a:t>&lt;router-outlet&gt;&lt;/router-outlet&gt;</a:t>
            </a:r>
            <a:endParaRPr lang="en-US" sz="1400" b="0">
              <a:solidFill>
                <a:srgbClr val="000000"/>
              </a:solidFill>
              <a:effectLst/>
              <a:latin typeface="Consolas" panose="020B0609020204030204" pitchFamily="49" charset="0"/>
            </a:endParaRPr>
          </a:p>
        </p:txBody>
      </p:sp>
      <p:sp>
        <p:nvSpPr>
          <p:cNvPr id="7" name="Rectangle 6"/>
          <p:cNvSpPr/>
          <p:nvPr/>
        </p:nvSpPr>
        <p:spPr>
          <a:xfrm>
            <a:off x="1062445" y="4559550"/>
            <a:ext cx="8421188" cy="1877437"/>
          </a:xfrm>
          <a:prstGeom prst="rect">
            <a:avLst/>
          </a:prstGeom>
        </p:spPr>
        <p:txBody>
          <a:bodyPr wrap="square">
            <a:spAutoFit/>
          </a:bodyPr>
          <a:lstStyle/>
          <a:p>
            <a:r>
              <a:rPr lang="en-US">
                <a:solidFill>
                  <a:srgbClr val="000000"/>
                </a:solidFill>
                <a:latin typeface="Consolas" panose="020B0609020204030204" pitchFamily="49" charset="0"/>
              </a:rPr>
              <a:t> </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showfees</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err="1">
                <a:solidFill>
                  <a:srgbClr val="0000FF"/>
                </a:solidFill>
                <a:latin typeface="Consolas" panose="020B0609020204030204" pitchFamily="49" charset="0"/>
              </a:rPr>
              <a:t>this</a:t>
            </a:r>
            <a:r>
              <a:rPr lang="en-US" sz="1400" err="1">
                <a:solidFill>
                  <a:srgbClr val="000000"/>
                </a:solidFill>
                <a:latin typeface="Consolas" panose="020B0609020204030204" pitchFamily="49" charset="0"/>
              </a:rPr>
              <a:t>.router.navigate</a:t>
            </a:r>
            <a:r>
              <a:rPr lang="en-US" sz="1400">
                <a:solidFill>
                  <a:srgbClr val="000000"/>
                </a:solidFill>
                <a:latin typeface="Consolas" panose="020B0609020204030204" pitchFamily="49" charset="0"/>
              </a:rPr>
              <a:t>([</a:t>
            </a:r>
            <a:r>
              <a:rPr lang="en-US" sz="1400">
                <a:solidFill>
                  <a:srgbClr val="A31515"/>
                </a:solidFill>
                <a:latin typeface="Consolas" panose="020B0609020204030204" pitchFamily="49" charset="0"/>
              </a:rPr>
              <a:t>'fees'</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relativeTo:</a:t>
            </a:r>
            <a:r>
              <a:rPr lang="en-US" sz="1400" err="1">
                <a:solidFill>
                  <a:srgbClr val="0000FF"/>
                </a:solidFill>
                <a:latin typeface="Consolas" panose="020B0609020204030204" pitchFamily="49" charset="0"/>
              </a:rPr>
              <a:t>this</a:t>
            </a:r>
            <a:r>
              <a:rPr lang="en-US" sz="1400" err="1">
                <a:solidFill>
                  <a:srgbClr val="000000"/>
                </a:solidFill>
                <a:latin typeface="Consolas" panose="020B0609020204030204" pitchFamily="49" charset="0"/>
              </a:rPr>
              <a:t>.route</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showresult</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err="1">
                <a:solidFill>
                  <a:srgbClr val="0000FF"/>
                </a:solidFill>
                <a:latin typeface="Consolas" panose="020B0609020204030204" pitchFamily="49" charset="0"/>
              </a:rPr>
              <a:t>this</a:t>
            </a:r>
            <a:r>
              <a:rPr lang="en-US" sz="1400" err="1">
                <a:solidFill>
                  <a:srgbClr val="000000"/>
                </a:solidFill>
                <a:latin typeface="Consolas" panose="020B0609020204030204" pitchFamily="49" charset="0"/>
              </a:rPr>
              <a:t>.router.navigate</a:t>
            </a:r>
            <a:r>
              <a:rPr lang="en-US" sz="1400">
                <a:solidFill>
                  <a:srgbClr val="000000"/>
                </a:solidFill>
                <a:latin typeface="Consolas" panose="020B0609020204030204" pitchFamily="49" charset="0"/>
              </a:rPr>
              <a:t>([</a:t>
            </a:r>
            <a:r>
              <a:rPr lang="en-US" sz="1400">
                <a:solidFill>
                  <a:srgbClr val="A31515"/>
                </a:solidFill>
                <a:latin typeface="Consolas" panose="020B0609020204030204" pitchFamily="49" charset="0"/>
              </a:rPr>
              <a:t>'result'</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relativeTo:</a:t>
            </a:r>
            <a:r>
              <a:rPr lang="en-US" sz="1400" err="1">
                <a:solidFill>
                  <a:srgbClr val="0000FF"/>
                </a:solidFill>
                <a:latin typeface="Consolas" panose="020B0609020204030204" pitchFamily="49" charset="0"/>
              </a:rPr>
              <a:t>this</a:t>
            </a:r>
            <a:r>
              <a:rPr lang="en-US" sz="1400" err="1">
                <a:solidFill>
                  <a:srgbClr val="000000"/>
                </a:solidFill>
                <a:latin typeface="Consolas" panose="020B0609020204030204" pitchFamily="49" charset="0"/>
              </a:rPr>
              <a:t>.route</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endParaRPr lang="en-US" sz="1400"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297019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0"/>
                <a:solidFill>
                  <a:schemeClr val="accent1"/>
                </a:solidFill>
                <a:effectLst>
                  <a:outerShdw blurRad="38100" dist="25400" dir="5400000" algn="ctr" rotWithShape="0">
                    <a:srgbClr val="6E747A">
                      <a:alpha val="43000"/>
                    </a:srgbClr>
                  </a:outerShdw>
                </a:effectLst>
              </a:rPr>
              <a:t>Result</a:t>
            </a:r>
            <a:endParaRPr lang="en-US"/>
          </a:p>
        </p:txBody>
      </p:sp>
      <p:pic>
        <p:nvPicPr>
          <p:cNvPr id="4" name="Picture 3"/>
          <p:cNvPicPr>
            <a:picLocks noChangeAspect="1"/>
          </p:cNvPicPr>
          <p:nvPr/>
        </p:nvPicPr>
        <p:blipFill>
          <a:blip r:embed="rId2"/>
          <a:stretch>
            <a:fillRect/>
          </a:stretch>
        </p:blipFill>
        <p:spPr>
          <a:xfrm>
            <a:off x="599258" y="2125436"/>
            <a:ext cx="5479558" cy="3151958"/>
          </a:xfrm>
          <a:prstGeom prst="rect">
            <a:avLst/>
          </a:prstGeom>
        </p:spPr>
      </p:pic>
    </p:spTree>
    <p:extLst>
      <p:ext uri="{BB962C8B-B14F-4D97-AF65-F5344CB8AC3E}">
        <p14:creationId xmlns:p14="http://schemas.microsoft.com/office/powerpoint/2010/main" val="310367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0"/>
                <a:solidFill>
                  <a:schemeClr val="accent1"/>
                </a:solidFill>
                <a:effectLst>
                  <a:outerShdw blurRad="38100" dist="25400" dir="5400000" algn="ctr" rotWithShape="0">
                    <a:srgbClr val="6E747A">
                      <a:alpha val="43000"/>
                    </a:srgbClr>
                  </a:outerShdw>
                </a:effectLst>
              </a:rPr>
              <a:t>Code without DI</a:t>
            </a:r>
          </a:p>
        </p:txBody>
      </p:sp>
      <p:sp>
        <p:nvSpPr>
          <p:cNvPr id="4" name="Rectangle 3"/>
          <p:cNvSpPr/>
          <p:nvPr/>
        </p:nvSpPr>
        <p:spPr>
          <a:xfrm>
            <a:off x="1020417" y="1690688"/>
            <a:ext cx="3656086" cy="4524315"/>
          </a:xfrm>
          <a:prstGeom prst="rect">
            <a:avLst/>
          </a:prstGeom>
        </p:spPr>
        <p:txBody>
          <a:bodyPr wrap="square">
            <a:spAutoFit/>
          </a:bodyPr>
          <a:lstStyle/>
          <a:p>
            <a:r>
              <a:rPr lang="en-US" b="0">
                <a:solidFill>
                  <a:srgbClr val="0000FF"/>
                </a:solidFill>
                <a:effectLst/>
                <a:latin typeface="Consolas" panose="020B0609020204030204" pitchFamily="49" charset="0"/>
              </a:rPr>
              <a:t>class</a:t>
            </a:r>
            <a:r>
              <a:rPr lang="en-US" b="0">
                <a:solidFill>
                  <a:srgbClr val="000000"/>
                </a:solidFill>
                <a:effectLst/>
                <a:latin typeface="Consolas" panose="020B0609020204030204" pitchFamily="49" charset="0"/>
              </a:rPr>
              <a:t> Bricks</a:t>
            </a:r>
          </a:p>
          <a:p>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constructor</a:t>
            </a:r>
            <a:r>
              <a:rPr lang="en-US" b="0">
                <a:solidFill>
                  <a:srgbClr val="000000"/>
                </a:solidFill>
                <a:effectLst/>
                <a:latin typeface="Consolas" panose="020B0609020204030204" pitchFamily="49" charset="0"/>
              </a:rPr>
              <a:t>(parameter)</a:t>
            </a:r>
          </a:p>
          <a:p>
            <a:r>
              <a:rPr lang="en-US" b="0">
                <a:solidFill>
                  <a:srgbClr val="000000"/>
                </a:solidFill>
                <a:effectLst/>
                <a:latin typeface="Consolas" panose="020B0609020204030204" pitchFamily="49" charset="0"/>
              </a:rPr>
              <a:t>    {</a:t>
            </a:r>
          </a:p>
          <a:p>
            <a:r>
              <a:rPr lang="en-US" b="0">
                <a:solidFill>
                  <a:srgbClr val="000000"/>
                </a:solidFill>
                <a:effectLst/>
                <a:latin typeface="Consolas" panose="020B0609020204030204" pitchFamily="49" charset="0"/>
              </a:rPr>
              <a:t>        </a:t>
            </a:r>
          </a:p>
          <a:p>
            <a:r>
              <a:rPr lang="en-US" b="0">
                <a:solidFill>
                  <a:srgbClr val="000000"/>
                </a:solidFill>
                <a:effectLst/>
                <a:latin typeface="Consolas" panose="020B0609020204030204" pitchFamily="49" charset="0"/>
              </a:rPr>
              <a:t>    }</a:t>
            </a:r>
          </a:p>
          <a:p>
            <a:r>
              <a:rPr lang="en-US" b="0">
                <a:solidFill>
                  <a:srgbClr val="000000"/>
                </a:solidFill>
                <a:effectLst/>
                <a:latin typeface="Consolas" panose="020B0609020204030204" pitchFamily="49" charset="0"/>
              </a:rPr>
              <a:t>}</a:t>
            </a:r>
          </a:p>
          <a:p>
            <a:r>
              <a:rPr lang="en-US" b="0">
                <a:solidFill>
                  <a:srgbClr val="0000FF"/>
                </a:solidFill>
                <a:effectLst/>
                <a:latin typeface="Consolas" panose="020B0609020204030204" pitchFamily="49" charset="0"/>
              </a:rPr>
              <a:t>class</a:t>
            </a:r>
            <a:r>
              <a:rPr lang="en-US" b="0">
                <a:solidFill>
                  <a:srgbClr val="000000"/>
                </a:solidFill>
                <a:effectLst/>
                <a:latin typeface="Consolas" panose="020B0609020204030204" pitchFamily="49" charset="0"/>
              </a:rPr>
              <a:t> Cements</a:t>
            </a:r>
          </a:p>
          <a:p>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constructor</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p>
          <a:p>
            <a:br>
              <a:rPr lang="en-US" b="0">
                <a:solidFill>
                  <a:srgbClr val="000000"/>
                </a:solidFill>
                <a:effectLst/>
                <a:latin typeface="Consolas" panose="020B0609020204030204" pitchFamily="49" charset="0"/>
              </a:rPr>
            </a:br>
            <a:r>
              <a:rPr lang="en-US" b="0">
                <a:solidFill>
                  <a:srgbClr val="000000"/>
                </a:solidFill>
                <a:effectLst/>
                <a:latin typeface="Consolas" panose="020B0609020204030204" pitchFamily="49" charset="0"/>
              </a:rPr>
              <a:t>    }</a:t>
            </a:r>
          </a:p>
          <a:p>
            <a:r>
              <a:rPr lang="en-US" b="0">
                <a:solidFill>
                  <a:srgbClr val="000000"/>
                </a:solidFill>
                <a:effectLst/>
                <a:latin typeface="Consolas" panose="020B0609020204030204" pitchFamily="49" charset="0"/>
              </a:rPr>
              <a:t>}</a:t>
            </a:r>
          </a:p>
          <a:p>
            <a:br>
              <a:rPr lang="en-US" b="0">
                <a:solidFill>
                  <a:srgbClr val="000000"/>
                </a:solidFill>
                <a:effectLst/>
                <a:latin typeface="Consolas" panose="020B0609020204030204" pitchFamily="49" charset="0"/>
              </a:rPr>
            </a:br>
            <a:endParaRPr lang="en-US" b="0">
              <a:solidFill>
                <a:srgbClr val="000000"/>
              </a:solidFill>
              <a:effectLst/>
              <a:latin typeface="Consolas" panose="020B0609020204030204" pitchFamily="49" charset="0"/>
            </a:endParaRPr>
          </a:p>
        </p:txBody>
      </p:sp>
      <p:sp>
        <p:nvSpPr>
          <p:cNvPr id="5" name="Rectangle 4"/>
          <p:cNvSpPr/>
          <p:nvPr/>
        </p:nvSpPr>
        <p:spPr>
          <a:xfrm>
            <a:off x="5072743" y="1690688"/>
            <a:ext cx="5181600" cy="2862322"/>
          </a:xfrm>
          <a:prstGeom prst="rect">
            <a:avLst/>
          </a:prstGeom>
        </p:spPr>
        <p:txBody>
          <a:bodyPr wrap="square">
            <a:spAutoFit/>
          </a:bodyPr>
          <a:lstStyle/>
          <a:p>
            <a:r>
              <a:rPr lang="en-US" b="0">
                <a:solidFill>
                  <a:srgbClr val="0000FF"/>
                </a:solidFill>
                <a:effectLst/>
                <a:latin typeface="Consolas" panose="020B0609020204030204" pitchFamily="49" charset="0"/>
              </a:rPr>
              <a:t>class</a:t>
            </a:r>
            <a:r>
              <a:rPr lang="en-US" b="0">
                <a:solidFill>
                  <a:srgbClr val="000000"/>
                </a:solidFill>
                <a:effectLst/>
                <a:latin typeface="Consolas" panose="020B0609020204030204" pitchFamily="49" charset="0"/>
              </a:rPr>
              <a:t> House</a:t>
            </a:r>
          </a:p>
          <a:p>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bricks;</a:t>
            </a:r>
          </a:p>
          <a:p>
            <a:r>
              <a:rPr lang="en-US" b="0">
                <a:solidFill>
                  <a:srgbClr val="000000"/>
                </a:solidFill>
                <a:effectLst/>
                <a:latin typeface="Consolas" panose="020B0609020204030204" pitchFamily="49" charset="0"/>
              </a:rPr>
              <a:t>    cements;</a:t>
            </a:r>
          </a:p>
          <a:p>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constructor</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p>
          <a:p>
            <a:r>
              <a:rPr lang="en-US" b="0">
                <a:solidFill>
                  <a:srgbClr val="000000"/>
                </a:solidFill>
                <a:effectLst/>
                <a:latin typeface="Consolas" panose="020B0609020204030204" pitchFamily="49" charset="0"/>
              </a:rPr>
              <a:t>        </a:t>
            </a:r>
            <a:r>
              <a:rPr lang="en-US" b="0" err="1">
                <a:solidFill>
                  <a:srgbClr val="0000FF"/>
                </a:solidFill>
                <a:effectLst/>
                <a:latin typeface="Consolas" panose="020B0609020204030204" pitchFamily="49" charset="0"/>
              </a:rPr>
              <a:t>this</a:t>
            </a:r>
            <a:r>
              <a:rPr lang="en-US" b="0" err="1">
                <a:solidFill>
                  <a:srgbClr val="000000"/>
                </a:solidFill>
                <a:effectLst/>
                <a:latin typeface="Consolas" panose="020B0609020204030204" pitchFamily="49" charset="0"/>
              </a:rPr>
              <a:t>.bricks</a:t>
            </a:r>
            <a:r>
              <a:rPr lang="en-US" b="0">
                <a:solidFill>
                  <a:srgbClr val="000000"/>
                </a:solidFill>
                <a:effectLst/>
                <a:latin typeface="Consolas" panose="020B0609020204030204" pitchFamily="49" charset="0"/>
              </a:rPr>
              <a:t>=</a:t>
            </a:r>
            <a:r>
              <a:rPr lang="en-US" b="0">
                <a:solidFill>
                  <a:srgbClr val="0000FF"/>
                </a:solidFill>
                <a:effectLst/>
                <a:latin typeface="Consolas" panose="020B0609020204030204" pitchFamily="49" charset="0"/>
              </a:rPr>
              <a:t>new</a:t>
            </a:r>
            <a:r>
              <a:rPr lang="en-US" b="0">
                <a:solidFill>
                  <a:srgbClr val="FF0000"/>
                </a:solidFill>
                <a:effectLst/>
                <a:latin typeface="Consolas" panose="020B0609020204030204" pitchFamily="49" charset="0"/>
              </a:rPr>
              <a:t> Bricks();</a:t>
            </a:r>
          </a:p>
          <a:p>
            <a:r>
              <a:rPr lang="en-US" b="0">
                <a:solidFill>
                  <a:srgbClr val="000000"/>
                </a:solidFill>
                <a:effectLst/>
                <a:latin typeface="Consolas" panose="020B0609020204030204" pitchFamily="49" charset="0"/>
              </a:rPr>
              <a:t>        </a:t>
            </a:r>
            <a:r>
              <a:rPr lang="en-US" b="0" err="1">
                <a:solidFill>
                  <a:srgbClr val="0000FF"/>
                </a:solidFill>
                <a:effectLst/>
                <a:latin typeface="Consolas" panose="020B0609020204030204" pitchFamily="49" charset="0"/>
              </a:rPr>
              <a:t>this</a:t>
            </a:r>
            <a:r>
              <a:rPr lang="en-US" b="0" err="1">
                <a:solidFill>
                  <a:srgbClr val="000000"/>
                </a:solidFill>
                <a:effectLst/>
                <a:latin typeface="Consolas" panose="020B0609020204030204" pitchFamily="49" charset="0"/>
              </a:rPr>
              <a:t>.cements</a:t>
            </a:r>
            <a:r>
              <a:rPr lang="en-US" b="0">
                <a:solidFill>
                  <a:srgbClr val="000000"/>
                </a:solidFill>
                <a:effectLst/>
                <a:latin typeface="Consolas" panose="020B0609020204030204" pitchFamily="49" charset="0"/>
              </a:rPr>
              <a:t>=</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Cements();</a:t>
            </a:r>
          </a:p>
          <a:p>
            <a:r>
              <a:rPr lang="en-US" b="0">
                <a:solidFill>
                  <a:srgbClr val="000000"/>
                </a:solidFill>
                <a:effectLst/>
                <a:latin typeface="Consolas" panose="020B0609020204030204" pitchFamily="49" charset="0"/>
              </a:rPr>
              <a:t>    }</a:t>
            </a:r>
          </a:p>
          <a:p>
            <a:r>
              <a:rPr lang="en-US" b="0">
                <a:solidFill>
                  <a:srgbClr val="000000"/>
                </a:solidFill>
                <a:effectLst/>
                <a:latin typeface="Consolas" panose="020B0609020204030204" pitchFamily="49" charset="0"/>
              </a:rPr>
              <a:t>}</a:t>
            </a:r>
          </a:p>
        </p:txBody>
      </p:sp>
      <p:sp>
        <p:nvSpPr>
          <p:cNvPr id="6" name="TextBox 5"/>
          <p:cNvSpPr txBox="1"/>
          <p:nvPr/>
        </p:nvSpPr>
        <p:spPr>
          <a:xfrm>
            <a:off x="5434149" y="5146766"/>
            <a:ext cx="5959452" cy="1477328"/>
          </a:xfrm>
          <a:prstGeom prst="rect">
            <a:avLst/>
          </a:prstGeom>
          <a:noFill/>
        </p:spPr>
        <p:txBody>
          <a:bodyPr wrap="none" rtlCol="0">
            <a:spAutoFit/>
          </a:bodyPr>
          <a:lstStyle/>
          <a:p>
            <a:r>
              <a:rPr lang="en-US"/>
              <a:t>Drawback code is not flexible. If the dependency has changed</a:t>
            </a:r>
          </a:p>
          <a:p>
            <a:r>
              <a:rPr lang="en-US"/>
              <a:t> House class need to be changed as well </a:t>
            </a:r>
          </a:p>
          <a:p>
            <a:r>
              <a:rPr lang="en-US"/>
              <a:t>Code is not suitable for testing.</a:t>
            </a:r>
          </a:p>
          <a:p>
            <a:r>
              <a:rPr lang="en-US"/>
              <a:t>Dependency injection </a:t>
            </a:r>
          </a:p>
          <a:p>
            <a:endParaRPr lang="en-US"/>
          </a:p>
        </p:txBody>
      </p:sp>
    </p:spTree>
    <p:extLst>
      <p:ext uri="{BB962C8B-B14F-4D97-AF65-F5344CB8AC3E}">
        <p14:creationId xmlns:p14="http://schemas.microsoft.com/office/powerpoint/2010/main" val="19423434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71" y="71675"/>
            <a:ext cx="10515600" cy="1325563"/>
          </a:xfrm>
        </p:spPr>
        <p:txBody>
          <a:bodyPr>
            <a:normAutofit/>
          </a:bodyPr>
          <a:lstStyle/>
          <a:p>
            <a:r>
              <a:rPr lang="en-US" sz="3600">
                <a:ln w="0"/>
                <a:solidFill>
                  <a:schemeClr val="accent1"/>
                </a:solidFill>
                <a:effectLst>
                  <a:outerShdw blurRad="38100" dist="25400" dir="5400000" algn="ctr" rotWithShape="0">
                    <a:srgbClr val="6E747A">
                      <a:alpha val="43000"/>
                    </a:srgbClr>
                  </a:outerShdw>
                </a:effectLst>
              </a:rPr>
              <a:t>Can Activate (</a:t>
            </a:r>
            <a:r>
              <a:rPr lang="en-US" sz="3600" err="1">
                <a:ln w="0"/>
                <a:solidFill>
                  <a:schemeClr val="accent1"/>
                </a:solidFill>
                <a:effectLst>
                  <a:outerShdw blurRad="38100" dist="25400" dir="5400000" algn="ctr" rotWithShape="0">
                    <a:srgbClr val="6E747A">
                      <a:alpha val="43000"/>
                    </a:srgbClr>
                  </a:outerShdw>
                </a:effectLst>
              </a:rPr>
              <a:t>auth.service.ts</a:t>
            </a:r>
            <a:r>
              <a:rPr lang="en-US" sz="3600">
                <a:ln w="0"/>
                <a:solidFill>
                  <a:schemeClr val="accent1"/>
                </a:solidFill>
                <a:effectLst>
                  <a:outerShdw blurRad="38100" dist="25400" dir="5400000" algn="ctr" rotWithShape="0">
                    <a:srgbClr val="6E747A">
                      <a:alpha val="43000"/>
                    </a:srgbClr>
                  </a:outerShdw>
                </a:effectLst>
              </a:rPr>
              <a:t>)</a:t>
            </a:r>
          </a:p>
        </p:txBody>
      </p:sp>
      <p:sp>
        <p:nvSpPr>
          <p:cNvPr id="6" name="Rectangle 5"/>
          <p:cNvSpPr/>
          <p:nvPr/>
        </p:nvSpPr>
        <p:spPr>
          <a:xfrm>
            <a:off x="814250" y="1083729"/>
            <a:ext cx="7728857" cy="5940088"/>
          </a:xfrm>
          <a:prstGeom prst="rect">
            <a:avLst/>
          </a:prstGeom>
        </p:spPr>
        <p:txBody>
          <a:bodyPr wrap="square">
            <a:spAutoFit/>
          </a:bodyPr>
          <a:lstStyle/>
          <a:p>
            <a:r>
              <a:rPr lang="en-US" sz="1600">
                <a:solidFill>
                  <a:srgbClr val="0000FF"/>
                </a:solidFill>
                <a:latin typeface="Consolas" panose="020B0609020204030204" pitchFamily="49" charset="0"/>
              </a:rPr>
              <a:t>import</a:t>
            </a:r>
            <a:r>
              <a:rPr lang="en-US" sz="1600">
                <a:solidFill>
                  <a:srgbClr val="000000"/>
                </a:solidFill>
                <a:latin typeface="Consolas" panose="020B0609020204030204" pitchFamily="49" charset="0"/>
              </a:rPr>
              <a:t> { Injectable } </a:t>
            </a:r>
            <a:r>
              <a:rPr lang="en-US" sz="1600">
                <a:solidFill>
                  <a:srgbClr val="0000FF"/>
                </a:solidFill>
                <a:latin typeface="Consolas" panose="020B0609020204030204" pitchFamily="49" charset="0"/>
              </a:rPr>
              <a:t>from</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'@angular/core'</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@Injectable()</a:t>
            </a:r>
          </a:p>
          <a:p>
            <a:r>
              <a:rPr lang="en-US" sz="1600">
                <a:solidFill>
                  <a:srgbClr val="0000FF"/>
                </a:solidFill>
                <a:latin typeface="Consolas" panose="020B0609020204030204" pitchFamily="49" charset="0"/>
              </a:rPr>
              <a:t>export</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class</a:t>
            </a:r>
            <a:r>
              <a:rPr lang="en-US" sz="1600">
                <a:solidFill>
                  <a:srgbClr val="000000"/>
                </a:solidFill>
                <a:latin typeface="Consolas" panose="020B0609020204030204" pitchFamily="49" charset="0"/>
              </a:rPr>
              <a:t> </a:t>
            </a:r>
            <a:r>
              <a:rPr lang="en-US" sz="1600" err="1">
                <a:solidFill>
                  <a:srgbClr val="000000"/>
                </a:solidFill>
                <a:latin typeface="Consolas" panose="020B0609020204030204" pitchFamily="49" charset="0"/>
              </a:rPr>
              <a:t>AuthService</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login(user: string, password: string): </a:t>
            </a:r>
            <a:r>
              <a:rPr lang="en-US" sz="1600" err="1">
                <a:solidFill>
                  <a:srgbClr val="000000"/>
                </a:solidFill>
                <a:latin typeface="Consolas" panose="020B0609020204030204" pitchFamily="49" charset="0"/>
              </a:rPr>
              <a:t>boolean</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if</a:t>
            </a:r>
            <a:r>
              <a:rPr lang="en-US" sz="1600">
                <a:solidFill>
                  <a:srgbClr val="000000"/>
                </a:solidFill>
                <a:latin typeface="Consolas" panose="020B0609020204030204" pitchFamily="49" charset="0"/>
              </a:rPr>
              <a:t> (user === </a:t>
            </a:r>
            <a:r>
              <a:rPr lang="en-US" sz="1600">
                <a:solidFill>
                  <a:srgbClr val="A31515"/>
                </a:solidFill>
                <a:latin typeface="Consolas" panose="020B0609020204030204" pitchFamily="49" charset="0"/>
              </a:rPr>
              <a:t>'user'</a:t>
            </a:r>
            <a:r>
              <a:rPr lang="en-US" sz="1600">
                <a:solidFill>
                  <a:srgbClr val="000000"/>
                </a:solidFill>
                <a:latin typeface="Consolas" panose="020B0609020204030204" pitchFamily="49" charset="0"/>
              </a:rPr>
              <a:t> &amp;&amp; password === </a:t>
            </a:r>
            <a:r>
              <a:rPr lang="en-US" sz="1600">
                <a:solidFill>
                  <a:srgbClr val="A31515"/>
                </a:solidFill>
                <a:latin typeface="Consolas" panose="020B0609020204030204" pitchFamily="49" charset="0"/>
              </a:rPr>
              <a:t>'password'</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err="1">
                <a:solidFill>
                  <a:srgbClr val="000000"/>
                </a:solidFill>
                <a:latin typeface="Consolas" panose="020B0609020204030204" pitchFamily="49" charset="0"/>
              </a:rPr>
              <a:t>localStorage.setItem</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'username'</a:t>
            </a:r>
            <a:r>
              <a:rPr lang="en-US" sz="1600">
                <a:solidFill>
                  <a:srgbClr val="000000"/>
                </a:solidFill>
                <a:latin typeface="Consolas" panose="020B0609020204030204" pitchFamily="49" charset="0"/>
              </a:rPr>
              <a:t>, user);</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return</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true</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br>
              <a:rPr lang="en-US" sz="1600">
                <a:solidFill>
                  <a:srgbClr val="000000"/>
                </a:solidFill>
                <a:latin typeface="Consolas" panose="020B0609020204030204" pitchFamily="49" charset="0"/>
              </a:rPr>
            </a:b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return</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false</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br>
              <a:rPr lang="en-US" sz="1600">
                <a:solidFill>
                  <a:srgbClr val="000000"/>
                </a:solidFill>
                <a:latin typeface="Consolas" panose="020B0609020204030204" pitchFamily="49" charset="0"/>
              </a:rPr>
            </a:br>
            <a:r>
              <a:rPr lang="en-US" sz="1600">
                <a:solidFill>
                  <a:srgbClr val="000000"/>
                </a:solidFill>
                <a:latin typeface="Consolas" panose="020B0609020204030204" pitchFamily="49" charset="0"/>
              </a:rPr>
              <a:t>  logout(): any {</a:t>
            </a:r>
          </a:p>
          <a:p>
            <a:r>
              <a:rPr lang="en-US" sz="1600">
                <a:solidFill>
                  <a:srgbClr val="000000"/>
                </a:solidFill>
                <a:latin typeface="Consolas" panose="020B0609020204030204" pitchFamily="49" charset="0"/>
              </a:rPr>
              <a:t>    </a:t>
            </a:r>
            <a:r>
              <a:rPr lang="en-US" sz="1600" err="1">
                <a:solidFill>
                  <a:srgbClr val="000000"/>
                </a:solidFill>
                <a:latin typeface="Consolas" panose="020B0609020204030204" pitchFamily="49" charset="0"/>
              </a:rPr>
              <a:t>localStorage.removeItem</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'username'</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p>
          <a:p>
            <a:r>
              <a:rPr lang="en-US" sz="1600" err="1">
                <a:solidFill>
                  <a:srgbClr val="000000"/>
                </a:solidFill>
                <a:latin typeface="Consolas" panose="020B0609020204030204" pitchFamily="49" charset="0"/>
              </a:rPr>
              <a:t>getUser</a:t>
            </a:r>
            <a:r>
              <a:rPr lang="en-US" sz="1600">
                <a:solidFill>
                  <a:srgbClr val="000000"/>
                </a:solidFill>
                <a:latin typeface="Consolas" panose="020B0609020204030204" pitchFamily="49" charset="0"/>
              </a:rPr>
              <a:t>(): any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return</a:t>
            </a:r>
            <a:r>
              <a:rPr lang="en-US" sz="1600">
                <a:solidFill>
                  <a:srgbClr val="000000"/>
                </a:solidFill>
                <a:latin typeface="Consolas" panose="020B0609020204030204" pitchFamily="49" charset="0"/>
              </a:rPr>
              <a:t> </a:t>
            </a:r>
            <a:r>
              <a:rPr lang="en-US" sz="1600" err="1">
                <a:solidFill>
                  <a:srgbClr val="000000"/>
                </a:solidFill>
                <a:latin typeface="Consolas" panose="020B0609020204030204" pitchFamily="49" charset="0"/>
              </a:rPr>
              <a:t>localStorage.getItem</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'username'</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err="1">
                <a:solidFill>
                  <a:srgbClr val="000000"/>
                </a:solidFill>
                <a:latin typeface="Consolas" panose="020B0609020204030204" pitchFamily="49" charset="0"/>
              </a:rPr>
              <a:t>isLoggedIn</a:t>
            </a:r>
            <a:r>
              <a:rPr lang="en-US" sz="1600">
                <a:solidFill>
                  <a:srgbClr val="000000"/>
                </a:solidFill>
                <a:latin typeface="Consolas" panose="020B0609020204030204" pitchFamily="49" charset="0"/>
              </a:rPr>
              <a:t>(): </a:t>
            </a:r>
            <a:r>
              <a:rPr lang="en-US" sz="1600" err="1">
                <a:solidFill>
                  <a:srgbClr val="000000"/>
                </a:solidFill>
                <a:latin typeface="Consolas" panose="020B0609020204030204" pitchFamily="49" charset="0"/>
              </a:rPr>
              <a:t>boolean</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return</a:t>
            </a:r>
            <a:r>
              <a:rPr lang="en-US" sz="1600">
                <a:solidFill>
                  <a:srgbClr val="000000"/>
                </a:solidFill>
                <a:latin typeface="Consolas" panose="020B0609020204030204" pitchFamily="49" charset="0"/>
              </a:rPr>
              <a:t> </a:t>
            </a:r>
            <a:r>
              <a:rPr lang="en-US" sz="1600" err="1">
                <a:solidFill>
                  <a:srgbClr val="0000FF"/>
                </a:solidFill>
                <a:latin typeface="Consolas" panose="020B0609020204030204" pitchFamily="49" charset="0"/>
              </a:rPr>
              <a:t>this</a:t>
            </a:r>
            <a:r>
              <a:rPr lang="en-US" sz="1600" err="1">
                <a:solidFill>
                  <a:srgbClr val="000000"/>
                </a:solidFill>
                <a:latin typeface="Consolas" panose="020B0609020204030204" pitchFamily="49" charset="0"/>
              </a:rPr>
              <a:t>.getUser</a:t>
            </a:r>
            <a:r>
              <a:rPr lang="en-US" sz="1600">
                <a:solidFill>
                  <a:srgbClr val="000000"/>
                </a:solidFill>
                <a:latin typeface="Consolas" panose="020B0609020204030204" pitchFamily="49" charset="0"/>
              </a:rPr>
              <a:t>() !== </a:t>
            </a:r>
            <a:r>
              <a:rPr lang="en-US" sz="1600">
                <a:solidFill>
                  <a:srgbClr val="0000FF"/>
                </a:solidFill>
                <a:latin typeface="Consolas" panose="020B0609020204030204" pitchFamily="49" charset="0"/>
              </a:rPr>
              <a:t>null</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a:t>
            </a:r>
          </a:p>
          <a:p>
            <a:r>
              <a:rPr lang="en-US" sz="1600">
                <a:solidFill>
                  <a:srgbClr val="0000FF"/>
                </a:solidFill>
                <a:latin typeface="Consolas" panose="020B0609020204030204" pitchFamily="49" charset="0"/>
              </a:rPr>
              <a:t>export</a:t>
            </a:r>
            <a:r>
              <a:rPr lang="en-US" sz="1600">
                <a:solidFill>
                  <a:srgbClr val="000000"/>
                </a:solidFill>
                <a:latin typeface="Consolas" panose="020B0609020204030204" pitchFamily="49" charset="0"/>
              </a:rPr>
              <a:t> </a:t>
            </a:r>
            <a:r>
              <a:rPr lang="en-US" sz="1600" err="1">
                <a:solidFill>
                  <a:srgbClr val="0000FF"/>
                </a:solidFill>
                <a:latin typeface="Consolas" panose="020B0609020204030204" pitchFamily="49" charset="0"/>
              </a:rPr>
              <a:t>var</a:t>
            </a:r>
            <a:r>
              <a:rPr lang="en-US" sz="1600">
                <a:solidFill>
                  <a:srgbClr val="000000"/>
                </a:solidFill>
                <a:latin typeface="Consolas" panose="020B0609020204030204" pitchFamily="49" charset="0"/>
              </a:rPr>
              <a:t> AUTH_PROVIDERS: Array&lt;any&gt; = [</a:t>
            </a:r>
          </a:p>
          <a:p>
            <a:r>
              <a:rPr lang="en-US" sz="1600">
                <a:solidFill>
                  <a:srgbClr val="000000"/>
                </a:solidFill>
                <a:latin typeface="Consolas" panose="020B0609020204030204" pitchFamily="49" charset="0"/>
              </a:rPr>
              <a:t>  { provide: </a:t>
            </a:r>
            <a:r>
              <a:rPr lang="en-US" sz="1600" err="1">
                <a:solidFill>
                  <a:srgbClr val="000000"/>
                </a:solidFill>
                <a:latin typeface="Consolas" panose="020B0609020204030204" pitchFamily="49" charset="0"/>
              </a:rPr>
              <a:t>AuthService</a:t>
            </a:r>
            <a:r>
              <a:rPr lang="en-US" sz="1600">
                <a:solidFill>
                  <a:srgbClr val="000000"/>
                </a:solidFill>
                <a:latin typeface="Consolas" panose="020B0609020204030204" pitchFamily="49" charset="0"/>
              </a:rPr>
              <a:t>, </a:t>
            </a:r>
            <a:r>
              <a:rPr lang="en-US" sz="1600" err="1">
                <a:solidFill>
                  <a:srgbClr val="000000"/>
                </a:solidFill>
                <a:latin typeface="Consolas" panose="020B0609020204030204" pitchFamily="49" charset="0"/>
              </a:rPr>
              <a:t>useClass</a:t>
            </a:r>
            <a:r>
              <a:rPr lang="en-US" sz="1600">
                <a:solidFill>
                  <a:srgbClr val="000000"/>
                </a:solidFill>
                <a:latin typeface="Consolas" panose="020B0609020204030204" pitchFamily="49" charset="0"/>
              </a:rPr>
              <a:t>: </a:t>
            </a:r>
            <a:r>
              <a:rPr lang="en-US" sz="1600" err="1">
                <a:solidFill>
                  <a:srgbClr val="000000"/>
                </a:solidFill>
                <a:latin typeface="Consolas" panose="020B0609020204030204" pitchFamily="49" charset="0"/>
              </a:rPr>
              <a:t>AuthService</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a:t>
            </a:r>
            <a:endParaRPr lang="en-US" sz="1600"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797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71" y="71675"/>
            <a:ext cx="10515600" cy="1325563"/>
          </a:xfrm>
        </p:spPr>
        <p:txBody>
          <a:bodyPr>
            <a:normAutofit/>
          </a:bodyPr>
          <a:lstStyle/>
          <a:p>
            <a:r>
              <a:rPr lang="en-US" sz="3600">
                <a:ln w="0"/>
                <a:solidFill>
                  <a:schemeClr val="accent1"/>
                </a:solidFill>
                <a:effectLst>
                  <a:outerShdw blurRad="38100" dist="25400" dir="5400000" algn="ctr" rotWithShape="0">
                    <a:srgbClr val="6E747A">
                      <a:alpha val="43000"/>
                    </a:srgbClr>
                  </a:outerShdw>
                </a:effectLst>
              </a:rPr>
              <a:t>Can Activate (</a:t>
            </a:r>
            <a:r>
              <a:rPr lang="en-US" err="1">
                <a:ln w="0"/>
                <a:solidFill>
                  <a:schemeClr val="accent1"/>
                </a:solidFill>
                <a:effectLst>
                  <a:outerShdw blurRad="38100" dist="25400" dir="5400000" algn="ctr" rotWithShape="0">
                    <a:srgbClr val="6E747A">
                      <a:alpha val="43000"/>
                    </a:srgbClr>
                  </a:outerShdw>
                </a:effectLst>
              </a:rPr>
              <a:t>LoggedinguardService.ts</a:t>
            </a:r>
            <a:r>
              <a:rPr lang="en-US" sz="3600">
                <a:ln w="0"/>
                <a:solidFill>
                  <a:schemeClr val="accent1"/>
                </a:solidFill>
                <a:effectLst>
                  <a:outerShdw blurRad="38100" dist="25400" dir="5400000" algn="ctr" rotWithShape="0">
                    <a:srgbClr val="6E747A">
                      <a:alpha val="43000"/>
                    </a:srgbClr>
                  </a:outerShdw>
                </a:effectLst>
              </a:rPr>
              <a:t>)</a:t>
            </a:r>
          </a:p>
        </p:txBody>
      </p:sp>
      <p:sp>
        <p:nvSpPr>
          <p:cNvPr id="7" name="Rectangle 6"/>
          <p:cNvSpPr/>
          <p:nvPr/>
        </p:nvSpPr>
        <p:spPr>
          <a:xfrm>
            <a:off x="1310640" y="1684621"/>
            <a:ext cx="6096000" cy="3416320"/>
          </a:xfrm>
          <a:prstGeom prst="rect">
            <a:avLst/>
          </a:prstGeom>
        </p:spPr>
        <p:txBody>
          <a:bodyPr>
            <a:spAutoFit/>
          </a:bodyPr>
          <a:lstStyle/>
          <a:p>
            <a:r>
              <a:rPr lang="en-US">
                <a:solidFill>
                  <a:srgbClr val="0000FF"/>
                </a:solidFill>
                <a:latin typeface="Consolas" panose="020B0609020204030204" pitchFamily="49" charset="0"/>
              </a:rPr>
              <a:t>import</a:t>
            </a:r>
            <a:r>
              <a:rPr lang="en-US">
                <a:solidFill>
                  <a:srgbClr val="000000"/>
                </a:solidFill>
                <a:latin typeface="Consolas" panose="020B0609020204030204" pitchFamily="49" charset="0"/>
              </a:rPr>
              <a:t> { Injectable } </a:t>
            </a:r>
            <a:r>
              <a:rPr lang="en-US">
                <a:solidFill>
                  <a:srgbClr val="0000FF"/>
                </a:solidFill>
                <a:latin typeface="Consolas" panose="020B0609020204030204" pitchFamily="49" charset="0"/>
              </a:rPr>
              <a:t>from</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'@angular/core'</a:t>
            </a:r>
            <a:r>
              <a:rPr lang="en-US">
                <a:solidFill>
                  <a:srgbClr val="000000"/>
                </a:solidFill>
                <a:latin typeface="Consolas" panose="020B0609020204030204" pitchFamily="49" charset="0"/>
              </a:rPr>
              <a:t>;</a:t>
            </a:r>
          </a:p>
          <a:p>
            <a:r>
              <a:rPr lang="en-US">
                <a:solidFill>
                  <a:srgbClr val="0000FF"/>
                </a:solidFill>
                <a:latin typeface="Consolas" panose="020B0609020204030204" pitchFamily="49" charset="0"/>
              </a:rPr>
              <a:t>import</a:t>
            </a:r>
            <a:r>
              <a:rPr lang="en-US">
                <a:solidFill>
                  <a:srgbClr val="000000"/>
                </a:solidFill>
                <a:latin typeface="Consolas" panose="020B0609020204030204" pitchFamily="49" charset="0"/>
              </a:rPr>
              <a:t> { </a:t>
            </a:r>
            <a:r>
              <a:rPr lang="en-US" err="1">
                <a:solidFill>
                  <a:srgbClr val="000000"/>
                </a:solidFill>
                <a:latin typeface="Consolas" panose="020B0609020204030204" pitchFamily="49" charset="0"/>
              </a:rPr>
              <a:t>AuthService</a:t>
            </a:r>
            <a:r>
              <a:rPr lang="en-US">
                <a:solidFill>
                  <a:srgbClr val="000000"/>
                </a:solidFill>
                <a:latin typeface="Consolas" panose="020B0609020204030204" pitchFamily="49" charset="0"/>
              </a:rPr>
              <a:t> } </a:t>
            </a:r>
            <a:r>
              <a:rPr lang="en-US">
                <a:solidFill>
                  <a:srgbClr val="0000FF"/>
                </a:solidFill>
                <a:latin typeface="Consolas" panose="020B0609020204030204" pitchFamily="49" charset="0"/>
              </a:rPr>
              <a:t>from</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a:t>
            </a:r>
            <a:r>
              <a:rPr lang="en-US" err="1">
                <a:solidFill>
                  <a:srgbClr val="A31515"/>
                </a:solidFill>
                <a:latin typeface="Consolas" panose="020B0609020204030204" pitchFamily="49" charset="0"/>
              </a:rPr>
              <a:t>auth.service</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a:t>
            </a:r>
          </a:p>
          <a:p>
            <a:r>
              <a:rPr lang="en-US">
                <a:solidFill>
                  <a:srgbClr val="0000FF"/>
                </a:solidFill>
                <a:latin typeface="Consolas" panose="020B0609020204030204" pitchFamily="49" charset="0"/>
              </a:rPr>
              <a:t>import</a:t>
            </a:r>
            <a:r>
              <a:rPr lang="en-US">
                <a:solidFill>
                  <a:srgbClr val="000000"/>
                </a:solidFill>
                <a:latin typeface="Consolas" panose="020B0609020204030204" pitchFamily="49" charset="0"/>
              </a:rPr>
              <a:t> { </a:t>
            </a:r>
            <a:r>
              <a:rPr lang="en-US" err="1">
                <a:solidFill>
                  <a:srgbClr val="000000"/>
                </a:solidFill>
                <a:latin typeface="Consolas" panose="020B0609020204030204" pitchFamily="49" charset="0"/>
              </a:rPr>
              <a:t>CanActivate</a:t>
            </a:r>
            <a:r>
              <a:rPr lang="en-US">
                <a:solidFill>
                  <a:srgbClr val="000000"/>
                </a:solidFill>
                <a:latin typeface="Consolas" panose="020B0609020204030204" pitchFamily="49" charset="0"/>
              </a:rPr>
              <a:t> } </a:t>
            </a:r>
            <a:r>
              <a:rPr lang="en-US">
                <a:solidFill>
                  <a:srgbClr val="0000FF"/>
                </a:solidFill>
                <a:latin typeface="Consolas" panose="020B0609020204030204" pitchFamily="49" charset="0"/>
              </a:rPr>
              <a:t>from</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'@angular/router'</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@Injectable()</a:t>
            </a:r>
          </a:p>
          <a:p>
            <a:r>
              <a:rPr lang="en-US">
                <a:solidFill>
                  <a:srgbClr val="0000FF"/>
                </a:solidFill>
                <a:latin typeface="Consolas" panose="020B0609020204030204" pitchFamily="49" charset="0"/>
              </a:rPr>
              <a:t>export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class</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LoggedinguardService</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constructor</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private</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authService</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AuthService</a:t>
            </a:r>
            <a:r>
              <a:rPr lang="en-US">
                <a:solidFill>
                  <a:srgbClr val="000000"/>
                </a:solidFill>
                <a:latin typeface="Consolas" panose="020B0609020204030204" pitchFamily="49" charset="0"/>
              </a:rPr>
              <a:t>) {}</a:t>
            </a:r>
          </a:p>
          <a:p>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canActivate</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boolean</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srgbClr val="000000"/>
                </a:solidFill>
                <a:latin typeface="Consolas" panose="020B0609020204030204" pitchFamily="49" charset="0"/>
              </a:rPr>
              <a:t> </a:t>
            </a:r>
            <a:r>
              <a:rPr lang="en-US" err="1">
                <a:solidFill>
                  <a:srgbClr val="0000FF"/>
                </a:solidFill>
                <a:latin typeface="Consolas" panose="020B0609020204030204" pitchFamily="49" charset="0"/>
              </a:rPr>
              <a:t>this</a:t>
            </a:r>
            <a:r>
              <a:rPr lang="en-US" err="1">
                <a:solidFill>
                  <a:srgbClr val="000000"/>
                </a:solidFill>
                <a:latin typeface="Consolas" panose="020B0609020204030204" pitchFamily="49" charset="0"/>
              </a:rPr>
              <a:t>.authService.isLoggedIn</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a:t>
            </a:r>
            <a:endParaRPr lang="en-US"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24102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67097" y="587829"/>
            <a:ext cx="1534266" cy="369332"/>
          </a:xfrm>
          <a:prstGeom prst="rect">
            <a:avLst/>
          </a:prstGeom>
          <a:noFill/>
        </p:spPr>
        <p:txBody>
          <a:bodyPr wrap="none" rtlCol="0">
            <a:spAutoFit/>
          </a:bodyPr>
          <a:lstStyle/>
          <a:p>
            <a:r>
              <a:rPr lang="en-US" err="1">
                <a:ln w="0"/>
                <a:solidFill>
                  <a:schemeClr val="accent1"/>
                </a:solidFill>
                <a:effectLst>
                  <a:outerShdw blurRad="38100" dist="25400" dir="5400000" algn="ctr" rotWithShape="0">
                    <a:srgbClr val="6E747A">
                      <a:alpha val="43000"/>
                    </a:srgbClr>
                  </a:outerShdw>
                </a:effectLst>
              </a:rPr>
              <a:t>app.module.ts</a:t>
            </a:r>
            <a:endParaRPr lang="en-US">
              <a:ln w="0"/>
              <a:solidFill>
                <a:schemeClr val="accent1"/>
              </a:solidFill>
              <a:effectLst>
                <a:outerShdw blurRad="38100" dist="25400" dir="5400000" algn="ctr" rotWithShape="0">
                  <a:srgbClr val="6E747A">
                    <a:alpha val="43000"/>
                  </a:srgbClr>
                </a:outerShdw>
              </a:effectLst>
            </a:endParaRPr>
          </a:p>
        </p:txBody>
      </p:sp>
      <p:sp>
        <p:nvSpPr>
          <p:cNvPr id="7" name="Rectangle 6"/>
          <p:cNvSpPr/>
          <p:nvPr/>
        </p:nvSpPr>
        <p:spPr>
          <a:xfrm>
            <a:off x="862149" y="1113915"/>
            <a:ext cx="8395063" cy="5478423"/>
          </a:xfrm>
          <a:prstGeom prst="rect">
            <a:avLst/>
          </a:prstGeom>
        </p:spPr>
        <p:txBody>
          <a:bodyPr wrap="square">
            <a:spAutoFit/>
          </a:bodyPr>
          <a:lstStyle/>
          <a:p>
            <a:br>
              <a:rPr lang="en-US" sz="1400">
                <a:solidFill>
                  <a:srgbClr val="000000"/>
                </a:solidFill>
                <a:latin typeface="Consolas" panose="020B0609020204030204" pitchFamily="49" charset="0"/>
              </a:rPr>
            </a:br>
            <a:r>
              <a:rPr lang="en-US" sz="1400">
                <a:solidFill>
                  <a:srgbClr val="0000FF"/>
                </a:solidFill>
                <a:latin typeface="Consolas" panose="020B0609020204030204" pitchFamily="49" charset="0"/>
              </a:rPr>
              <a:t>import</a:t>
            </a:r>
            <a:r>
              <a:rPr lang="en-US" sz="1400">
                <a:solidFill>
                  <a:srgbClr val="000000"/>
                </a:solidFill>
                <a:latin typeface="Consolas" panose="020B0609020204030204" pitchFamily="49" charset="0"/>
              </a:rPr>
              <a:t> { </a:t>
            </a:r>
            <a:r>
              <a:rPr lang="en-US" sz="1400" err="1">
                <a:solidFill>
                  <a:srgbClr val="000000"/>
                </a:solidFill>
                <a:latin typeface="Consolas" panose="020B0609020204030204" pitchFamily="49" charset="0"/>
              </a:rPr>
              <a:t>ProtectedComponent</a:t>
            </a:r>
            <a:r>
              <a:rPr lang="en-US" sz="1400">
                <a:solidFill>
                  <a:srgbClr val="000000"/>
                </a:solidFill>
                <a:latin typeface="Consolas" panose="020B0609020204030204" pitchFamily="49" charset="0"/>
              </a:rPr>
              <a:t> } </a:t>
            </a:r>
            <a:r>
              <a:rPr lang="en-US" sz="1400">
                <a:solidFill>
                  <a:srgbClr val="0000FF"/>
                </a:solidFill>
                <a:latin typeface="Consolas" panose="020B0609020204030204" pitchFamily="49" charset="0"/>
              </a:rPr>
              <a:t>from</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'./protected/</a:t>
            </a:r>
            <a:r>
              <a:rPr lang="en-US" sz="1400" err="1">
                <a:solidFill>
                  <a:srgbClr val="A31515"/>
                </a:solidFill>
                <a:latin typeface="Consolas" panose="020B0609020204030204" pitchFamily="49" charset="0"/>
              </a:rPr>
              <a:t>protected.component</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a:t>
            </a:r>
          </a:p>
          <a:p>
            <a:r>
              <a:rPr lang="en-US" sz="1400" err="1">
                <a:solidFill>
                  <a:srgbClr val="0000FF"/>
                </a:solidFill>
                <a:latin typeface="Consolas" panose="020B0609020204030204" pitchFamily="49" charset="0"/>
              </a:rPr>
              <a:t>const</a:t>
            </a:r>
            <a:r>
              <a:rPr lang="en-US" sz="1400">
                <a:solidFill>
                  <a:srgbClr val="000000"/>
                </a:solidFill>
                <a:latin typeface="Consolas" panose="020B0609020204030204" pitchFamily="49" charset="0"/>
              </a:rPr>
              <a:t> routes: Routes = [</a:t>
            </a:r>
          </a:p>
          <a:p>
            <a:r>
              <a:rPr lang="en-US" sz="1400">
                <a:solidFill>
                  <a:srgbClr val="000000"/>
                </a:solidFill>
                <a:latin typeface="Consolas" panose="020B0609020204030204" pitchFamily="49" charset="0"/>
              </a:rPr>
              <a:t>  { path: </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redirectTo</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'home'</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pathMatch</a:t>
            </a:r>
            <a:r>
              <a:rPr lang="en-US" sz="1400">
                <a:solidFill>
                  <a:srgbClr val="000000"/>
                </a:solidFill>
                <a:latin typeface="Consolas" panose="020B0609020204030204" pitchFamily="49" charset="0"/>
              </a:rPr>
              <a:t>:</a:t>
            </a:r>
            <a:r>
              <a:rPr lang="en-US" sz="1400">
                <a:solidFill>
                  <a:srgbClr val="A31515"/>
                </a:solidFill>
                <a:latin typeface="Consolas" panose="020B0609020204030204" pitchFamily="49" charset="0"/>
              </a:rPr>
              <a:t>'full'</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 path: </a:t>
            </a:r>
            <a:r>
              <a:rPr lang="en-US" sz="1400">
                <a:solidFill>
                  <a:srgbClr val="A31515"/>
                </a:solidFill>
                <a:latin typeface="Consolas" panose="020B0609020204030204" pitchFamily="49" charset="0"/>
              </a:rPr>
              <a:t>'home'</a:t>
            </a:r>
            <a:r>
              <a:rPr lang="en-US" sz="1400">
                <a:solidFill>
                  <a:srgbClr val="000000"/>
                </a:solidFill>
                <a:latin typeface="Consolas" panose="020B0609020204030204" pitchFamily="49" charset="0"/>
              </a:rPr>
              <a:t>, component: </a:t>
            </a:r>
            <a:r>
              <a:rPr lang="en-US" sz="1400" err="1">
                <a:solidFill>
                  <a:srgbClr val="000000"/>
                </a:solidFill>
                <a:latin typeface="Consolas" panose="020B0609020204030204" pitchFamily="49" charset="0"/>
              </a:rPr>
              <a:t>HomeComponent</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 path: </a:t>
            </a:r>
            <a:r>
              <a:rPr lang="en-US" sz="1400">
                <a:solidFill>
                  <a:srgbClr val="A31515"/>
                </a:solidFill>
                <a:latin typeface="Consolas" panose="020B0609020204030204" pitchFamily="49" charset="0"/>
              </a:rPr>
              <a:t>'about'</a:t>
            </a:r>
            <a:r>
              <a:rPr lang="en-US" sz="1400">
                <a:solidFill>
                  <a:srgbClr val="000000"/>
                </a:solidFill>
                <a:latin typeface="Consolas" panose="020B0609020204030204" pitchFamily="49" charset="0"/>
              </a:rPr>
              <a:t>, component: </a:t>
            </a:r>
            <a:r>
              <a:rPr lang="en-US" sz="1400" err="1">
                <a:solidFill>
                  <a:srgbClr val="000000"/>
                </a:solidFill>
                <a:latin typeface="Consolas" panose="020B0609020204030204" pitchFamily="49" charset="0"/>
              </a:rPr>
              <a:t>AboutUsComponent</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 path: </a:t>
            </a:r>
            <a:r>
              <a:rPr lang="en-US" sz="1400">
                <a:solidFill>
                  <a:srgbClr val="A31515"/>
                </a:solidFill>
                <a:latin typeface="Consolas" panose="020B0609020204030204" pitchFamily="49" charset="0"/>
              </a:rPr>
              <a:t>'contact'</a:t>
            </a:r>
            <a:r>
              <a:rPr lang="en-US" sz="1400">
                <a:solidFill>
                  <a:srgbClr val="000000"/>
                </a:solidFill>
                <a:latin typeface="Consolas" panose="020B0609020204030204" pitchFamily="49" charset="0"/>
              </a:rPr>
              <a:t>, component: </a:t>
            </a:r>
            <a:r>
              <a:rPr lang="en-US" sz="1400" err="1">
                <a:solidFill>
                  <a:srgbClr val="000000"/>
                </a:solidFill>
                <a:latin typeface="Consolas" panose="020B0609020204030204" pitchFamily="49" charset="0"/>
              </a:rPr>
              <a:t>ContactUsComponent</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 path: </a:t>
            </a:r>
            <a:r>
              <a:rPr lang="en-US" sz="1400">
                <a:solidFill>
                  <a:srgbClr val="A31515"/>
                </a:solidFill>
                <a:latin typeface="Consolas" panose="020B0609020204030204" pitchFamily="49" charset="0"/>
              </a:rPr>
              <a:t>'</a:t>
            </a:r>
            <a:r>
              <a:rPr lang="en-US" sz="1400" err="1">
                <a:solidFill>
                  <a:srgbClr val="A31515"/>
                </a:solidFill>
                <a:latin typeface="Consolas" panose="020B0609020204030204" pitchFamily="49" charset="0"/>
              </a:rPr>
              <a:t>contactus</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redirectTo</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'contact'</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b="1">
                <a:solidFill>
                  <a:srgbClr val="000000"/>
                </a:solidFill>
                <a:latin typeface="Consolas" panose="020B0609020204030204" pitchFamily="49" charset="0"/>
              </a:rPr>
              <a:t>{ path: </a:t>
            </a:r>
            <a:r>
              <a:rPr lang="en-US" sz="1400" b="1">
                <a:solidFill>
                  <a:srgbClr val="A31515"/>
                </a:solidFill>
                <a:latin typeface="Consolas" panose="020B0609020204030204" pitchFamily="49" charset="0"/>
              </a:rPr>
              <a:t>'protected'</a:t>
            </a:r>
            <a:r>
              <a:rPr lang="en-US" sz="1400" b="1">
                <a:solidFill>
                  <a:srgbClr val="000000"/>
                </a:solidFill>
                <a:latin typeface="Consolas" panose="020B0609020204030204" pitchFamily="49" charset="0"/>
              </a:rPr>
              <a:t>, component: </a:t>
            </a:r>
            <a:r>
              <a:rPr lang="en-US" sz="1400" b="1" err="1">
                <a:solidFill>
                  <a:srgbClr val="000000"/>
                </a:solidFill>
                <a:latin typeface="Consolas" panose="020B0609020204030204" pitchFamily="49" charset="0"/>
              </a:rPr>
              <a:t>ProtectedComponent</a:t>
            </a:r>
            <a:r>
              <a:rPr lang="en-US" sz="1400" b="1">
                <a:solidFill>
                  <a:srgbClr val="000000"/>
                </a:solidFill>
                <a:latin typeface="Consolas" panose="020B0609020204030204" pitchFamily="49" charset="0"/>
              </a:rPr>
              <a:t>,</a:t>
            </a:r>
          </a:p>
          <a:p>
            <a:r>
              <a:rPr lang="en-US" sz="1400" b="1">
                <a:solidFill>
                  <a:srgbClr val="000000"/>
                </a:solidFill>
                <a:latin typeface="Consolas" panose="020B0609020204030204" pitchFamily="49" charset="0"/>
              </a:rPr>
              <a:t>    </a:t>
            </a:r>
            <a:r>
              <a:rPr lang="en-US" sz="1400" b="1" err="1">
                <a:solidFill>
                  <a:srgbClr val="000000"/>
                </a:solidFill>
                <a:latin typeface="Consolas" panose="020B0609020204030204" pitchFamily="49" charset="0"/>
              </a:rPr>
              <a:t>canActivate</a:t>
            </a:r>
            <a:r>
              <a:rPr lang="en-US" sz="1400" b="1">
                <a:solidFill>
                  <a:srgbClr val="000000"/>
                </a:solidFill>
                <a:latin typeface="Consolas" panose="020B0609020204030204" pitchFamily="49" charset="0"/>
              </a:rPr>
              <a:t>: [</a:t>
            </a:r>
            <a:r>
              <a:rPr lang="en-US" sz="1400" b="1" err="1">
                <a:solidFill>
                  <a:srgbClr val="000000"/>
                </a:solidFill>
                <a:latin typeface="Consolas" panose="020B0609020204030204" pitchFamily="49" charset="0"/>
              </a:rPr>
              <a:t>LoggedinguardService</a:t>
            </a:r>
            <a:r>
              <a:rPr lang="en-US" sz="1400" b="1">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NgModule</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imports:      [ </a:t>
            </a:r>
            <a:r>
              <a:rPr lang="en-US" sz="1400" err="1">
                <a:solidFill>
                  <a:srgbClr val="000000"/>
                </a:solidFill>
                <a:latin typeface="Consolas" panose="020B0609020204030204" pitchFamily="49" charset="0"/>
              </a:rPr>
              <a:t>BrowserModule</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FormsModule</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RouterModule.forRoot</a:t>
            </a:r>
            <a:r>
              <a:rPr lang="en-US" sz="1400">
                <a:solidFill>
                  <a:srgbClr val="000000"/>
                </a:solidFill>
                <a:latin typeface="Consolas" panose="020B0609020204030204" pitchFamily="49" charset="0"/>
              </a:rPr>
              <a:t>(routes) </a:t>
            </a:r>
            <a:r>
              <a:rPr lang="en-US" sz="1400">
                <a:solidFill>
                  <a:srgbClr val="008000"/>
                </a:solidFill>
                <a:latin typeface="Consolas" panose="020B0609020204030204" pitchFamily="49" charset="0"/>
              </a:rPr>
              <a:t>// &lt;-- routes</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declarations: [ </a:t>
            </a:r>
            <a:r>
              <a:rPr lang="en-US" sz="1400" err="1">
                <a:solidFill>
                  <a:srgbClr val="000000"/>
                </a:solidFill>
                <a:latin typeface="Consolas" panose="020B0609020204030204" pitchFamily="49" charset="0"/>
              </a:rPr>
              <a:t>AppComponent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HelloComponent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HomeComponent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AboutUsComponent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ContactUsComponent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LoginComponent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ProtectedComponent</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bootstrap:    [ </a:t>
            </a:r>
            <a:r>
              <a:rPr lang="en-US" sz="1400" err="1">
                <a:solidFill>
                  <a:srgbClr val="000000"/>
                </a:solidFill>
                <a:latin typeface="Consolas" panose="020B0609020204030204" pitchFamily="49" charset="0"/>
              </a:rPr>
              <a:t>AppComponent</a:t>
            </a:r>
            <a:r>
              <a:rPr lang="en-US" sz="1400">
                <a:solidFill>
                  <a:srgbClr val="000000"/>
                </a:solidFill>
                <a:latin typeface="Consolas" panose="020B0609020204030204" pitchFamily="49" charset="0"/>
              </a:rPr>
              <a:t> ],</a:t>
            </a:r>
          </a:p>
          <a:p>
            <a:r>
              <a:rPr lang="en-US" sz="1400" b="1">
                <a:solidFill>
                  <a:srgbClr val="000000"/>
                </a:solidFill>
                <a:latin typeface="Consolas" panose="020B0609020204030204" pitchFamily="49" charset="0"/>
              </a:rPr>
              <a:t>providers: [</a:t>
            </a:r>
          </a:p>
          <a:p>
            <a:r>
              <a:rPr lang="en-US" sz="1400" b="1">
                <a:solidFill>
                  <a:srgbClr val="000000"/>
                </a:solidFill>
                <a:latin typeface="Consolas" panose="020B0609020204030204" pitchFamily="49" charset="0"/>
              </a:rPr>
              <a:t>    AUTH_PROVIDERS,</a:t>
            </a:r>
          </a:p>
          <a:p>
            <a:r>
              <a:rPr lang="en-US" sz="1400" b="1">
                <a:solidFill>
                  <a:srgbClr val="000000"/>
                </a:solidFill>
                <a:latin typeface="Consolas" panose="020B0609020204030204" pitchFamily="49" charset="0"/>
              </a:rPr>
              <a:t>    </a:t>
            </a:r>
            <a:r>
              <a:rPr lang="en-US" sz="1400" b="1" err="1">
                <a:solidFill>
                  <a:srgbClr val="000000"/>
                </a:solidFill>
                <a:latin typeface="Consolas" panose="020B0609020204030204" pitchFamily="49" charset="0"/>
              </a:rPr>
              <a:t>LoggedinguardService</a:t>
            </a:r>
            <a:r>
              <a:rPr lang="en-US" sz="1400" b="1">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a:t>
            </a:r>
          </a:p>
          <a:p>
            <a:r>
              <a:rPr lang="en-US" sz="1400">
                <a:solidFill>
                  <a:srgbClr val="0000FF"/>
                </a:solidFill>
                <a:latin typeface="Consolas" panose="020B0609020204030204" pitchFamily="49" charset="0"/>
              </a:rPr>
              <a:t>export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class</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AppModule</a:t>
            </a:r>
            <a:r>
              <a:rPr lang="en-US" sz="1400">
                <a:solidFill>
                  <a:srgbClr val="000000"/>
                </a:solidFill>
                <a:latin typeface="Consolas" panose="020B0609020204030204" pitchFamily="49" charset="0"/>
              </a:rPr>
              <a:t> { }</a:t>
            </a:r>
            <a:endParaRPr lang="en-US" sz="1400"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5276215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link</a:t>
            </a:r>
          </a:p>
        </p:txBody>
      </p:sp>
      <p:sp>
        <p:nvSpPr>
          <p:cNvPr id="3" name="Content Placeholder 2"/>
          <p:cNvSpPr>
            <a:spLocks noGrp="1"/>
          </p:cNvSpPr>
          <p:nvPr>
            <p:ph idx="1"/>
          </p:nvPr>
        </p:nvSpPr>
        <p:spPr/>
        <p:txBody>
          <a:bodyPr/>
          <a:lstStyle/>
          <a:p>
            <a:r>
              <a:rPr lang="en-US">
                <a:hlinkClick r:id="rId2"/>
              </a:rPr>
              <a:t>https://stackblitz.com/edit/routingsample</a:t>
            </a:r>
            <a:endParaRPr lang="en-US"/>
          </a:p>
          <a:p>
            <a:endParaRPr lang="en-US"/>
          </a:p>
        </p:txBody>
      </p:sp>
    </p:spTree>
    <p:extLst>
      <p:ext uri="{BB962C8B-B14F-4D97-AF65-F5344CB8AC3E}">
        <p14:creationId xmlns:p14="http://schemas.microsoft.com/office/powerpoint/2010/main" val="3707136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0"/>
                <a:solidFill>
                  <a:schemeClr val="accent1"/>
                </a:solidFill>
                <a:effectLst>
                  <a:outerShdw blurRad="38100" dist="25400" dir="5400000" algn="ctr" rotWithShape="0">
                    <a:srgbClr val="6E747A">
                      <a:alpha val="43000"/>
                    </a:srgbClr>
                  </a:outerShdw>
                </a:effectLst>
              </a:rPr>
              <a:t>Life Cycle Hooks</a:t>
            </a:r>
          </a:p>
        </p:txBody>
      </p:sp>
      <p:sp>
        <p:nvSpPr>
          <p:cNvPr id="3" name="Content Placeholder 2"/>
          <p:cNvSpPr>
            <a:spLocks noGrp="1"/>
          </p:cNvSpPr>
          <p:nvPr>
            <p:ph idx="1"/>
          </p:nvPr>
        </p:nvSpPr>
        <p:spPr/>
        <p:txBody>
          <a:bodyPr/>
          <a:lstStyle/>
          <a:p>
            <a:r>
              <a:rPr lang="en-US"/>
              <a:t>Every component in Angular has its own lifecycle events that occurs as the component gets created, renders, changes it's property values or gets destroyed. Angular invokes certain set of methods or we call them hooks, that gets executed as soon as those lifecycle events gets fired.</a:t>
            </a:r>
          </a:p>
          <a:p>
            <a:r>
              <a:rPr lang="en-US"/>
              <a:t>Lifecycle hooks are wrapped in certain interfaces which are included in the angular core </a:t>
            </a:r>
            <a:r>
              <a:rPr lang="en-US" b="1"/>
              <a:t>'@angular/core'</a:t>
            </a:r>
            <a:r>
              <a:rPr lang="en-US"/>
              <a:t> library.</a:t>
            </a:r>
          </a:p>
          <a:p>
            <a:pPr marL="0" indent="0">
              <a:buNone/>
            </a:pPr>
            <a:endParaRPr lang="en-US"/>
          </a:p>
        </p:txBody>
      </p:sp>
    </p:spTree>
    <p:extLst>
      <p:ext uri="{BB962C8B-B14F-4D97-AF65-F5344CB8AC3E}">
        <p14:creationId xmlns:p14="http://schemas.microsoft.com/office/powerpoint/2010/main" val="1581616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0"/>
                <a:solidFill>
                  <a:schemeClr val="accent1"/>
                </a:solidFill>
                <a:effectLst>
                  <a:outerShdw blurRad="38100" dist="25400" dir="5400000" algn="ctr" rotWithShape="0">
                    <a:srgbClr val="6E747A">
                      <a:alpha val="43000"/>
                    </a:srgbClr>
                  </a:outerShdw>
                </a:effectLst>
              </a:rPr>
              <a:t>Life cycle events</a:t>
            </a:r>
          </a:p>
        </p:txBody>
      </p:sp>
      <p:sp>
        <p:nvSpPr>
          <p:cNvPr id="3" name="Content Placeholder 2"/>
          <p:cNvSpPr>
            <a:spLocks noGrp="1"/>
          </p:cNvSpPr>
          <p:nvPr>
            <p:ph idx="1"/>
          </p:nvPr>
        </p:nvSpPr>
        <p:spPr/>
        <p:txBody>
          <a:bodyPr>
            <a:normAutofit fontScale="85000" lnSpcReduction="20000"/>
          </a:bodyPr>
          <a:lstStyle/>
          <a:p>
            <a:r>
              <a:rPr lang="en-US"/>
              <a:t>One thing to note that each of these interfaces includes one method whose name is same as of the interface name but it is just prefixed by </a:t>
            </a:r>
            <a:r>
              <a:rPr lang="en-US" b="1"/>
              <a:t>"ng"</a:t>
            </a:r>
            <a:r>
              <a:rPr lang="en-US"/>
              <a:t>. For example </a:t>
            </a:r>
            <a:r>
              <a:rPr lang="en-US" b="1" err="1"/>
              <a:t>OnInit</a:t>
            </a:r>
            <a:r>
              <a:rPr lang="en-US"/>
              <a:t> interface has one method </a:t>
            </a:r>
            <a:r>
              <a:rPr lang="en-US" b="1" err="1"/>
              <a:t>ngOnInit</a:t>
            </a:r>
            <a:r>
              <a:rPr lang="en-US" b="1"/>
              <a:t>()</a:t>
            </a:r>
            <a:r>
              <a:rPr lang="en-US"/>
              <a:t>. The following lifecycle hooks are exposed by Angular corresponding to different lifecycle events.</a:t>
            </a:r>
          </a:p>
          <a:p>
            <a:r>
              <a:rPr lang="en-US" err="1"/>
              <a:t>ngOnChanges</a:t>
            </a:r>
            <a:r>
              <a:rPr lang="en-US"/>
              <a:t>()</a:t>
            </a:r>
          </a:p>
          <a:p>
            <a:r>
              <a:rPr lang="en-US" err="1"/>
              <a:t>ngOnInit</a:t>
            </a:r>
            <a:r>
              <a:rPr lang="en-US"/>
              <a:t>()</a:t>
            </a:r>
          </a:p>
          <a:p>
            <a:r>
              <a:rPr lang="en-US" err="1"/>
              <a:t>ngDoCheck</a:t>
            </a:r>
            <a:r>
              <a:rPr lang="en-US"/>
              <a:t>()</a:t>
            </a:r>
          </a:p>
          <a:p>
            <a:r>
              <a:rPr lang="en-US" err="1"/>
              <a:t>ngAfterContentInit</a:t>
            </a:r>
            <a:r>
              <a:rPr lang="en-US"/>
              <a:t>()</a:t>
            </a:r>
          </a:p>
          <a:p>
            <a:r>
              <a:rPr lang="en-US" err="1"/>
              <a:t>ngAfterContentChecked</a:t>
            </a:r>
            <a:r>
              <a:rPr lang="en-US"/>
              <a:t>()</a:t>
            </a:r>
          </a:p>
          <a:p>
            <a:r>
              <a:rPr lang="en-US" err="1"/>
              <a:t>ngAfterViewInit</a:t>
            </a:r>
            <a:r>
              <a:rPr lang="en-US"/>
              <a:t>()</a:t>
            </a:r>
          </a:p>
          <a:p>
            <a:r>
              <a:rPr lang="en-US" err="1"/>
              <a:t>ngAfterViewChecked</a:t>
            </a:r>
            <a:r>
              <a:rPr lang="en-US"/>
              <a:t>()</a:t>
            </a:r>
          </a:p>
          <a:p>
            <a:r>
              <a:rPr lang="en-US" err="1"/>
              <a:t>ngOnDestroy</a:t>
            </a:r>
            <a:r>
              <a:rPr lang="en-US"/>
              <a:t>()</a:t>
            </a:r>
          </a:p>
          <a:p>
            <a:endParaRPr lang="en-US"/>
          </a:p>
        </p:txBody>
      </p:sp>
    </p:spTree>
    <p:extLst>
      <p:ext uri="{BB962C8B-B14F-4D97-AF65-F5344CB8AC3E}">
        <p14:creationId xmlns:p14="http://schemas.microsoft.com/office/powerpoint/2010/main" val="1211804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ln w="0"/>
                <a:solidFill>
                  <a:schemeClr val="accent1"/>
                </a:solidFill>
                <a:effectLst>
                  <a:outerShdw blurRad="38100" dist="25400" dir="5400000" algn="ctr" rotWithShape="0">
                    <a:srgbClr val="6E747A">
                      <a:alpha val="43000"/>
                    </a:srgbClr>
                  </a:outerShdw>
                </a:effectLst>
              </a:rPr>
              <a:t>Usefull</a:t>
            </a:r>
            <a:r>
              <a:rPr lang="en-US">
                <a:ln w="0"/>
                <a:solidFill>
                  <a:schemeClr val="accent1"/>
                </a:solidFill>
                <a:effectLst>
                  <a:outerShdw blurRad="38100" dist="25400" dir="5400000" algn="ctr" rotWithShape="0">
                    <a:srgbClr val="6E747A">
                      <a:alpha val="43000"/>
                    </a:srgbClr>
                  </a:outerShdw>
                </a:effectLst>
              </a:rPr>
              <a:t> link	</a:t>
            </a:r>
          </a:p>
        </p:txBody>
      </p:sp>
      <p:sp>
        <p:nvSpPr>
          <p:cNvPr id="3" name="Content Placeholder 2"/>
          <p:cNvSpPr>
            <a:spLocks noGrp="1"/>
          </p:cNvSpPr>
          <p:nvPr>
            <p:ph idx="1"/>
          </p:nvPr>
        </p:nvSpPr>
        <p:spPr/>
        <p:txBody>
          <a:bodyPr/>
          <a:lstStyle/>
          <a:p>
            <a:r>
              <a:rPr lang="en-US"/>
              <a:t>Dependency Injection -&gt;</a:t>
            </a:r>
          </a:p>
          <a:p>
            <a:pPr lvl="1"/>
            <a:r>
              <a:rPr lang="en-US">
                <a:hlinkClick r:id="rId2"/>
              </a:rPr>
              <a:t>https://angular.io/guide/dependency-injection</a:t>
            </a:r>
            <a:endParaRPr lang="en-US"/>
          </a:p>
          <a:p>
            <a:pPr lvl="1"/>
            <a:r>
              <a:rPr lang="en-US">
                <a:hlinkClick r:id="rId3"/>
              </a:rPr>
              <a:t>https://medium.com/razroo/dependency-injection-in-angular-c265043883f8</a:t>
            </a:r>
            <a:endParaRPr lang="en-US"/>
          </a:p>
          <a:p>
            <a:pPr marL="0" indent="0">
              <a:buNone/>
            </a:pPr>
            <a:r>
              <a:rPr lang="en-US"/>
              <a:t>Routing-&gt;</a:t>
            </a:r>
          </a:p>
          <a:p>
            <a:pPr lvl="1"/>
            <a:r>
              <a:rPr lang="en-US"/>
              <a:t>https://angular.io/guide/router</a:t>
            </a:r>
          </a:p>
          <a:p>
            <a:pPr lvl="1"/>
            <a:r>
              <a:rPr lang="en-US">
                <a:hlinkClick r:id="rId4"/>
              </a:rPr>
              <a:t>https://medium.com/@jinalshah999/all-about-routing-in-angular-application-23f469a33f89</a:t>
            </a:r>
            <a:endParaRPr lang="en-US"/>
          </a:p>
          <a:p>
            <a:pPr lvl="1"/>
            <a:r>
              <a:rPr lang="en-US">
                <a:hlinkClick r:id="rId5"/>
              </a:rPr>
              <a:t>https://angular.io/guide/lifecycle-hooks</a:t>
            </a:r>
            <a:endParaRPr lang="en-US"/>
          </a:p>
          <a:p>
            <a:pPr lvl="1"/>
            <a:endParaRPr lang="en-US"/>
          </a:p>
          <a:p>
            <a:endParaRPr lang="en-US"/>
          </a:p>
        </p:txBody>
      </p:sp>
    </p:spTree>
    <p:extLst>
      <p:ext uri="{BB962C8B-B14F-4D97-AF65-F5344CB8AC3E}">
        <p14:creationId xmlns:p14="http://schemas.microsoft.com/office/powerpoint/2010/main" val="2426244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DI is a coding pattern in which a class receives its dependencies from external sources rather than creating them itself.</a:t>
            </a:r>
          </a:p>
        </p:txBody>
      </p:sp>
      <p:sp>
        <p:nvSpPr>
          <p:cNvPr id="4" name="Title 1"/>
          <p:cNvSpPr>
            <a:spLocks noGrp="1"/>
          </p:cNvSpPr>
          <p:nvPr>
            <p:ph type="title"/>
          </p:nvPr>
        </p:nvSpPr>
        <p:spPr/>
        <p:txBody>
          <a:bodyPr/>
          <a:lstStyle/>
          <a:p>
            <a:r>
              <a:rPr lang="en-US">
                <a:ln w="0"/>
                <a:solidFill>
                  <a:schemeClr val="accent1"/>
                </a:solidFill>
                <a:effectLst>
                  <a:outerShdw blurRad="38100" dist="25400" dir="5400000" algn="ctr" rotWithShape="0">
                    <a:srgbClr val="6E747A">
                      <a:alpha val="43000"/>
                    </a:srgbClr>
                  </a:outerShdw>
                </a:effectLst>
              </a:rPr>
              <a:t>DI as a design pattern </a:t>
            </a:r>
          </a:p>
        </p:txBody>
      </p:sp>
    </p:spTree>
    <p:extLst>
      <p:ext uri="{BB962C8B-B14F-4D97-AF65-F5344CB8AC3E}">
        <p14:creationId xmlns:p14="http://schemas.microsoft.com/office/powerpoint/2010/main" val="721050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n w="0"/>
                <a:solidFill>
                  <a:schemeClr val="accent1"/>
                </a:solidFill>
                <a:effectLst>
                  <a:outerShdw blurRad="38100" dist="25400" dir="5400000" algn="ctr" rotWithShape="0">
                    <a:srgbClr val="6E747A">
                      <a:alpha val="43000"/>
                    </a:srgbClr>
                  </a:outerShdw>
                </a:effectLst>
              </a:rPr>
              <a:t>DI as a design pattern contd. </a:t>
            </a:r>
          </a:p>
        </p:txBody>
      </p:sp>
      <p:sp>
        <p:nvSpPr>
          <p:cNvPr id="7" name="Rectangle 6"/>
          <p:cNvSpPr/>
          <p:nvPr/>
        </p:nvSpPr>
        <p:spPr>
          <a:xfrm>
            <a:off x="5701937" y="2089278"/>
            <a:ext cx="6096000" cy="2862322"/>
          </a:xfrm>
          <a:prstGeom prst="rect">
            <a:avLst/>
          </a:prstGeom>
        </p:spPr>
        <p:txBody>
          <a:bodyPr>
            <a:spAutoFit/>
          </a:bodyPr>
          <a:lstStyle/>
          <a:p>
            <a:r>
              <a:rPr lang="en-US" b="0">
                <a:solidFill>
                  <a:srgbClr val="0000FF"/>
                </a:solidFill>
                <a:effectLst/>
                <a:latin typeface="Consolas" panose="020B0609020204030204" pitchFamily="49" charset="0"/>
              </a:rPr>
              <a:t>class</a:t>
            </a:r>
            <a:r>
              <a:rPr lang="en-US" b="0">
                <a:solidFill>
                  <a:srgbClr val="000000"/>
                </a:solidFill>
                <a:effectLst/>
                <a:latin typeface="Consolas" panose="020B0609020204030204" pitchFamily="49" charset="0"/>
              </a:rPr>
              <a:t> House</a:t>
            </a:r>
          </a:p>
          <a:p>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bricks;</a:t>
            </a:r>
          </a:p>
          <a:p>
            <a:r>
              <a:rPr lang="en-US" b="0">
                <a:solidFill>
                  <a:srgbClr val="000000"/>
                </a:solidFill>
                <a:effectLst/>
                <a:latin typeface="Consolas" panose="020B0609020204030204" pitchFamily="49" charset="0"/>
              </a:rPr>
              <a:t>    cements;</a:t>
            </a:r>
          </a:p>
          <a:p>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constructor</a:t>
            </a:r>
            <a:r>
              <a:rPr lang="en-US" b="0">
                <a:solidFill>
                  <a:srgbClr val="000000"/>
                </a:solidFill>
                <a:effectLst/>
                <a:latin typeface="Consolas" panose="020B0609020204030204" pitchFamily="49" charset="0"/>
              </a:rPr>
              <a:t>(</a:t>
            </a:r>
            <a:r>
              <a:rPr lang="en-US" b="0" err="1">
                <a:solidFill>
                  <a:srgbClr val="000000"/>
                </a:solidFill>
                <a:effectLst/>
                <a:latin typeface="Consolas" panose="020B0609020204030204" pitchFamily="49" charset="0"/>
              </a:rPr>
              <a:t>bricks,cements</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p>
          <a:p>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this</a:t>
            </a:r>
            <a:r>
              <a:rPr lang="en-US" b="0">
                <a:solidFill>
                  <a:srgbClr val="000000"/>
                </a:solidFill>
                <a:effectLst/>
                <a:latin typeface="Consolas" panose="020B0609020204030204" pitchFamily="49" charset="0"/>
              </a:rPr>
              <a:t>.bricks=bricks;</a:t>
            </a:r>
          </a:p>
          <a:p>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this</a:t>
            </a:r>
            <a:r>
              <a:rPr lang="en-US" b="0">
                <a:solidFill>
                  <a:srgbClr val="000000"/>
                </a:solidFill>
                <a:effectLst/>
                <a:latin typeface="Consolas" panose="020B0609020204030204" pitchFamily="49" charset="0"/>
              </a:rPr>
              <a:t>.cements=cements;</a:t>
            </a:r>
          </a:p>
          <a:p>
            <a:r>
              <a:rPr lang="en-US" b="0">
                <a:solidFill>
                  <a:srgbClr val="000000"/>
                </a:solidFill>
                <a:effectLst/>
                <a:latin typeface="Consolas" panose="020B0609020204030204" pitchFamily="49" charset="0"/>
              </a:rPr>
              <a:t>    }</a:t>
            </a:r>
          </a:p>
          <a:p>
            <a:r>
              <a:rPr lang="en-US" b="0">
                <a:solidFill>
                  <a:srgbClr val="000000"/>
                </a:solidFill>
                <a:effectLst/>
                <a:latin typeface="Consolas" panose="020B0609020204030204" pitchFamily="49" charset="0"/>
              </a:rPr>
              <a:t>}</a:t>
            </a:r>
          </a:p>
        </p:txBody>
      </p:sp>
      <p:sp>
        <p:nvSpPr>
          <p:cNvPr id="8" name="Rectangle 7"/>
          <p:cNvSpPr/>
          <p:nvPr/>
        </p:nvSpPr>
        <p:spPr>
          <a:xfrm>
            <a:off x="552994" y="2089278"/>
            <a:ext cx="6096000" cy="2862322"/>
          </a:xfrm>
          <a:prstGeom prst="rect">
            <a:avLst/>
          </a:prstGeom>
        </p:spPr>
        <p:txBody>
          <a:bodyPr>
            <a:spAutoFit/>
          </a:bodyPr>
          <a:lstStyle/>
          <a:p>
            <a:r>
              <a:rPr lang="en-US" b="0">
                <a:solidFill>
                  <a:srgbClr val="0000FF"/>
                </a:solidFill>
                <a:effectLst/>
                <a:latin typeface="Consolas" panose="020B0609020204030204" pitchFamily="49" charset="0"/>
              </a:rPr>
              <a:t>class</a:t>
            </a:r>
            <a:r>
              <a:rPr lang="en-US" b="0">
                <a:solidFill>
                  <a:srgbClr val="000000"/>
                </a:solidFill>
                <a:effectLst/>
                <a:latin typeface="Consolas" panose="020B0609020204030204" pitchFamily="49" charset="0"/>
              </a:rPr>
              <a:t> House</a:t>
            </a:r>
          </a:p>
          <a:p>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bricks;</a:t>
            </a:r>
          </a:p>
          <a:p>
            <a:r>
              <a:rPr lang="en-US" b="0">
                <a:solidFill>
                  <a:srgbClr val="000000"/>
                </a:solidFill>
                <a:effectLst/>
                <a:latin typeface="Consolas" panose="020B0609020204030204" pitchFamily="49" charset="0"/>
              </a:rPr>
              <a:t>    cements;</a:t>
            </a:r>
          </a:p>
          <a:p>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constructor</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p>
          <a:p>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this</a:t>
            </a:r>
            <a:r>
              <a:rPr lang="en-US" b="0">
                <a:solidFill>
                  <a:srgbClr val="000000"/>
                </a:solidFill>
                <a:effectLst/>
                <a:latin typeface="Consolas" panose="020B0609020204030204" pitchFamily="49" charset="0"/>
              </a:rPr>
              <a:t>.bricks=</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Bricks();</a:t>
            </a:r>
          </a:p>
          <a:p>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this</a:t>
            </a:r>
            <a:r>
              <a:rPr lang="en-US" b="0">
                <a:solidFill>
                  <a:srgbClr val="000000"/>
                </a:solidFill>
                <a:effectLst/>
                <a:latin typeface="Consolas" panose="020B0609020204030204" pitchFamily="49" charset="0"/>
              </a:rPr>
              <a:t>.cements=</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Cements();</a:t>
            </a:r>
          </a:p>
          <a:p>
            <a:r>
              <a:rPr lang="en-US" b="0">
                <a:solidFill>
                  <a:srgbClr val="000000"/>
                </a:solidFill>
                <a:effectLst/>
                <a:latin typeface="Consolas" panose="020B0609020204030204" pitchFamily="49" charset="0"/>
              </a:rPr>
              <a:t>    }</a:t>
            </a:r>
          </a:p>
          <a:p>
            <a:r>
              <a:rPr lang="en-US" b="0">
                <a:solidFill>
                  <a:srgbClr val="000000"/>
                </a:solidFill>
                <a:effectLst/>
                <a:latin typeface="Consolas" panose="020B0609020204030204" pitchFamily="49" charset="0"/>
              </a:rPr>
              <a:t>}</a:t>
            </a:r>
          </a:p>
        </p:txBody>
      </p:sp>
      <p:sp>
        <p:nvSpPr>
          <p:cNvPr id="9" name="TextBox 8"/>
          <p:cNvSpPr txBox="1"/>
          <p:nvPr/>
        </p:nvSpPr>
        <p:spPr>
          <a:xfrm>
            <a:off x="552994" y="1690688"/>
            <a:ext cx="1241045" cy="369332"/>
          </a:xfrm>
          <a:prstGeom prst="rect">
            <a:avLst/>
          </a:prstGeom>
          <a:noFill/>
        </p:spPr>
        <p:txBody>
          <a:bodyPr wrap="none" rtlCol="0">
            <a:spAutoFit/>
          </a:bodyPr>
          <a:lstStyle/>
          <a:p>
            <a:r>
              <a:rPr lang="en-US" b="1"/>
              <a:t>Without DI</a:t>
            </a:r>
          </a:p>
        </p:txBody>
      </p:sp>
      <p:sp>
        <p:nvSpPr>
          <p:cNvPr id="10" name="TextBox 9"/>
          <p:cNvSpPr txBox="1"/>
          <p:nvPr/>
        </p:nvSpPr>
        <p:spPr>
          <a:xfrm>
            <a:off x="5631142" y="1690688"/>
            <a:ext cx="914033" cy="369332"/>
          </a:xfrm>
          <a:prstGeom prst="rect">
            <a:avLst/>
          </a:prstGeom>
          <a:noFill/>
        </p:spPr>
        <p:txBody>
          <a:bodyPr wrap="none" rtlCol="0">
            <a:spAutoFit/>
          </a:bodyPr>
          <a:lstStyle/>
          <a:p>
            <a:r>
              <a:rPr lang="en-US" b="1"/>
              <a:t>With DI</a:t>
            </a:r>
          </a:p>
        </p:txBody>
      </p:sp>
    </p:spTree>
    <p:extLst>
      <p:ext uri="{BB962C8B-B14F-4D97-AF65-F5344CB8AC3E}">
        <p14:creationId xmlns:p14="http://schemas.microsoft.com/office/powerpoint/2010/main" val="1334664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0"/>
                <a:solidFill>
                  <a:schemeClr val="accent1"/>
                </a:solidFill>
                <a:effectLst>
                  <a:outerShdw blurRad="38100" dist="25400" dir="5400000" algn="ctr" rotWithShape="0">
                    <a:srgbClr val="6E747A">
                      <a:alpha val="43000"/>
                    </a:srgbClr>
                  </a:outerShdw>
                </a:effectLst>
              </a:rPr>
              <a:t>DI as a design Pattern contd.</a:t>
            </a:r>
          </a:p>
        </p:txBody>
      </p:sp>
      <p:sp>
        <p:nvSpPr>
          <p:cNvPr id="5" name="Rectangle 4"/>
          <p:cNvSpPr/>
          <p:nvPr/>
        </p:nvSpPr>
        <p:spPr>
          <a:xfrm>
            <a:off x="838200" y="1690688"/>
            <a:ext cx="6096000" cy="923330"/>
          </a:xfrm>
          <a:prstGeom prst="rect">
            <a:avLst/>
          </a:prstGeom>
        </p:spPr>
        <p:txBody>
          <a:bodyPr>
            <a:spAutoFit/>
          </a:bodyPr>
          <a:lstStyle/>
          <a:p>
            <a:r>
              <a:rPr lang="en-US" b="0" err="1">
                <a:solidFill>
                  <a:srgbClr val="0000FF"/>
                </a:solidFill>
                <a:effectLst/>
                <a:latin typeface="Consolas" panose="020B0609020204030204" pitchFamily="49" charset="0"/>
              </a:rPr>
              <a:t>var</a:t>
            </a:r>
            <a:r>
              <a:rPr lang="en-US" b="0">
                <a:solidFill>
                  <a:srgbClr val="000000"/>
                </a:solidFill>
                <a:effectLst/>
                <a:latin typeface="Consolas" panose="020B0609020204030204" pitchFamily="49" charset="0"/>
              </a:rPr>
              <a:t> brick=</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Bricks();</a:t>
            </a:r>
          </a:p>
          <a:p>
            <a:r>
              <a:rPr lang="en-US" b="0" err="1">
                <a:solidFill>
                  <a:srgbClr val="0000FF"/>
                </a:solidFill>
                <a:effectLst/>
                <a:latin typeface="Consolas" panose="020B0609020204030204" pitchFamily="49" charset="0"/>
              </a:rPr>
              <a:t>var</a:t>
            </a:r>
            <a:r>
              <a:rPr lang="en-US" b="0">
                <a:solidFill>
                  <a:srgbClr val="000000"/>
                </a:solidFill>
                <a:effectLst/>
                <a:latin typeface="Consolas" panose="020B0609020204030204" pitchFamily="49" charset="0"/>
              </a:rPr>
              <a:t> cement=</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Cements();</a:t>
            </a:r>
          </a:p>
          <a:p>
            <a:r>
              <a:rPr lang="en-US" b="0" err="1">
                <a:solidFill>
                  <a:srgbClr val="0000FF"/>
                </a:solidFill>
                <a:effectLst/>
                <a:latin typeface="Consolas" panose="020B0609020204030204" pitchFamily="49" charset="0"/>
              </a:rPr>
              <a:t>var</a:t>
            </a:r>
            <a:r>
              <a:rPr lang="en-US" b="0">
                <a:solidFill>
                  <a:srgbClr val="000000"/>
                </a:solidFill>
                <a:effectLst/>
                <a:latin typeface="Consolas" panose="020B0609020204030204" pitchFamily="49" charset="0"/>
              </a:rPr>
              <a:t> house=</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House(</a:t>
            </a:r>
            <a:r>
              <a:rPr lang="en-US" b="0" err="1">
                <a:solidFill>
                  <a:srgbClr val="000000"/>
                </a:solidFill>
                <a:effectLst/>
                <a:latin typeface="Consolas" panose="020B0609020204030204" pitchFamily="49" charset="0"/>
              </a:rPr>
              <a:t>brick,cement</a:t>
            </a:r>
            <a:r>
              <a:rPr lang="en-US" b="0">
                <a:solidFill>
                  <a:srgbClr val="000000"/>
                </a:solidFill>
                <a:effectLst/>
                <a:latin typeface="Consolas" panose="020B0609020204030204" pitchFamily="49" charset="0"/>
              </a:rPr>
              <a:t>);</a:t>
            </a:r>
          </a:p>
        </p:txBody>
      </p:sp>
      <p:sp>
        <p:nvSpPr>
          <p:cNvPr id="6" name="Rectangle 5"/>
          <p:cNvSpPr/>
          <p:nvPr/>
        </p:nvSpPr>
        <p:spPr>
          <a:xfrm>
            <a:off x="838200" y="3016251"/>
            <a:ext cx="6096000" cy="923330"/>
          </a:xfrm>
          <a:prstGeom prst="rect">
            <a:avLst/>
          </a:prstGeom>
        </p:spPr>
        <p:txBody>
          <a:bodyPr>
            <a:spAutoFit/>
          </a:bodyPr>
          <a:lstStyle/>
          <a:p>
            <a:r>
              <a:rPr lang="en-US" b="0" err="1">
                <a:solidFill>
                  <a:srgbClr val="0000FF"/>
                </a:solidFill>
                <a:effectLst/>
                <a:latin typeface="Consolas" panose="020B0609020204030204" pitchFamily="49" charset="0"/>
              </a:rPr>
              <a:t>var</a:t>
            </a:r>
            <a:r>
              <a:rPr lang="en-US" b="0">
                <a:solidFill>
                  <a:srgbClr val="000000"/>
                </a:solidFill>
                <a:effectLst/>
                <a:latin typeface="Consolas" panose="020B0609020204030204" pitchFamily="49" charset="0"/>
              </a:rPr>
              <a:t> brick=</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Bricks(parameter);</a:t>
            </a:r>
          </a:p>
          <a:p>
            <a:r>
              <a:rPr lang="en-US" b="0" err="1">
                <a:solidFill>
                  <a:srgbClr val="0000FF"/>
                </a:solidFill>
                <a:effectLst/>
                <a:latin typeface="Consolas" panose="020B0609020204030204" pitchFamily="49" charset="0"/>
              </a:rPr>
              <a:t>var</a:t>
            </a:r>
            <a:r>
              <a:rPr lang="en-US" b="0">
                <a:solidFill>
                  <a:srgbClr val="000000"/>
                </a:solidFill>
                <a:effectLst/>
                <a:latin typeface="Consolas" panose="020B0609020204030204" pitchFamily="49" charset="0"/>
              </a:rPr>
              <a:t> cement=</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Cements();</a:t>
            </a:r>
          </a:p>
          <a:p>
            <a:r>
              <a:rPr lang="en-US" b="0" err="1">
                <a:solidFill>
                  <a:srgbClr val="0000FF"/>
                </a:solidFill>
                <a:effectLst/>
                <a:latin typeface="Consolas" panose="020B0609020204030204" pitchFamily="49" charset="0"/>
              </a:rPr>
              <a:t>var</a:t>
            </a:r>
            <a:r>
              <a:rPr lang="en-US" b="0">
                <a:solidFill>
                  <a:srgbClr val="000000"/>
                </a:solidFill>
                <a:effectLst/>
                <a:latin typeface="Consolas" panose="020B0609020204030204" pitchFamily="49" charset="0"/>
              </a:rPr>
              <a:t> house=</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House(</a:t>
            </a:r>
            <a:r>
              <a:rPr lang="en-US" b="0" err="1">
                <a:solidFill>
                  <a:srgbClr val="000000"/>
                </a:solidFill>
                <a:effectLst/>
                <a:latin typeface="Consolas" panose="020B0609020204030204" pitchFamily="49" charset="0"/>
              </a:rPr>
              <a:t>brick,cement</a:t>
            </a:r>
            <a:r>
              <a:rPr lang="en-US" b="0">
                <a:solidFill>
                  <a:srgbClr val="000000"/>
                </a:solidFill>
                <a:effectLst/>
                <a:latin typeface="Consolas" panose="020B0609020204030204" pitchFamily="49" charset="0"/>
              </a:rPr>
              <a:t>);</a:t>
            </a:r>
          </a:p>
        </p:txBody>
      </p:sp>
      <p:sp>
        <p:nvSpPr>
          <p:cNvPr id="8" name="Rectangle 7"/>
          <p:cNvSpPr/>
          <p:nvPr/>
        </p:nvSpPr>
        <p:spPr>
          <a:xfrm>
            <a:off x="838200" y="4341814"/>
            <a:ext cx="6096000" cy="1477328"/>
          </a:xfrm>
          <a:prstGeom prst="rect">
            <a:avLst/>
          </a:prstGeom>
        </p:spPr>
        <p:txBody>
          <a:bodyPr>
            <a:spAutoFit/>
          </a:bodyPr>
          <a:lstStyle/>
          <a:p>
            <a:r>
              <a:rPr lang="en-US" b="0" err="1">
                <a:solidFill>
                  <a:srgbClr val="0000FF"/>
                </a:solidFill>
                <a:effectLst/>
                <a:latin typeface="Consolas" panose="020B0609020204030204" pitchFamily="49" charset="0"/>
              </a:rPr>
              <a:t>var</a:t>
            </a:r>
            <a:r>
              <a:rPr lang="en-US" b="0">
                <a:solidFill>
                  <a:srgbClr val="000000"/>
                </a:solidFill>
                <a:effectLst/>
                <a:latin typeface="Consolas" panose="020B0609020204030204" pitchFamily="49" charset="0"/>
              </a:rPr>
              <a:t> brick=</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Bricks(parameter);</a:t>
            </a:r>
          </a:p>
          <a:p>
            <a:r>
              <a:rPr lang="en-US" b="0" err="1">
                <a:solidFill>
                  <a:srgbClr val="0000FF"/>
                </a:solidFill>
                <a:effectLst/>
                <a:latin typeface="Consolas" panose="020B0609020204030204" pitchFamily="49" charset="0"/>
              </a:rPr>
              <a:t>var</a:t>
            </a:r>
            <a:r>
              <a:rPr lang="en-US" b="0">
                <a:solidFill>
                  <a:srgbClr val="000000"/>
                </a:solidFill>
                <a:effectLst/>
                <a:latin typeface="Consolas" panose="020B0609020204030204" pitchFamily="49" charset="0"/>
              </a:rPr>
              <a:t> cement=</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Cements(parameter);</a:t>
            </a:r>
          </a:p>
          <a:p>
            <a:r>
              <a:rPr lang="en-US" b="0" err="1">
                <a:solidFill>
                  <a:srgbClr val="0000FF"/>
                </a:solidFill>
                <a:effectLst/>
                <a:latin typeface="Consolas" panose="020B0609020204030204" pitchFamily="49" charset="0"/>
              </a:rPr>
              <a:t>var</a:t>
            </a:r>
            <a:r>
              <a:rPr lang="en-US" b="0">
                <a:solidFill>
                  <a:srgbClr val="000000"/>
                </a:solidFill>
                <a:effectLst/>
                <a:latin typeface="Consolas" panose="020B0609020204030204" pitchFamily="49" charset="0"/>
              </a:rPr>
              <a:t> house=</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House(</a:t>
            </a:r>
            <a:r>
              <a:rPr lang="en-US" b="0" err="1">
                <a:solidFill>
                  <a:srgbClr val="000000"/>
                </a:solidFill>
                <a:effectLst/>
                <a:latin typeface="Consolas" panose="020B0609020204030204" pitchFamily="49" charset="0"/>
              </a:rPr>
              <a:t>brick,cement</a:t>
            </a:r>
            <a:r>
              <a:rPr lang="en-US" b="0">
                <a:solidFill>
                  <a:srgbClr val="000000"/>
                </a:solidFill>
                <a:effectLst/>
                <a:latin typeface="Consolas" panose="020B0609020204030204" pitchFamily="49" charset="0"/>
              </a:rPr>
              <a:t>);</a:t>
            </a:r>
          </a:p>
          <a:p>
            <a:br>
              <a:rPr lang="en-US" b="0">
                <a:solidFill>
                  <a:srgbClr val="000000"/>
                </a:solidFill>
                <a:effectLst/>
                <a:latin typeface="Consolas" panose="020B0609020204030204" pitchFamily="49" charset="0"/>
              </a:rPr>
            </a:br>
            <a:endParaRPr lang="en-US" b="0">
              <a:solidFill>
                <a:srgbClr val="000000"/>
              </a:solidFill>
              <a:effectLst/>
              <a:latin typeface="Consolas" panose="020B0609020204030204" pitchFamily="49" charset="0"/>
            </a:endParaRPr>
          </a:p>
        </p:txBody>
      </p:sp>
      <p:sp>
        <p:nvSpPr>
          <p:cNvPr id="9" name="TextBox 8"/>
          <p:cNvSpPr txBox="1"/>
          <p:nvPr/>
        </p:nvSpPr>
        <p:spPr>
          <a:xfrm>
            <a:off x="6557554" y="3749040"/>
            <a:ext cx="2632900" cy="369332"/>
          </a:xfrm>
          <a:prstGeom prst="rect">
            <a:avLst/>
          </a:prstGeom>
          <a:noFill/>
        </p:spPr>
        <p:txBody>
          <a:bodyPr wrap="none" rtlCol="0">
            <a:spAutoFit/>
          </a:bodyPr>
          <a:lstStyle/>
          <a:p>
            <a:r>
              <a:rPr lang="en-US"/>
              <a:t>Code is much flexible now</a:t>
            </a:r>
          </a:p>
        </p:txBody>
      </p:sp>
    </p:spTree>
    <p:extLst>
      <p:ext uri="{BB962C8B-B14F-4D97-AF65-F5344CB8AC3E}">
        <p14:creationId xmlns:p14="http://schemas.microsoft.com/office/powerpoint/2010/main" val="3984423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n w="0"/>
                <a:solidFill>
                  <a:schemeClr val="accent1"/>
                </a:solidFill>
                <a:effectLst>
                  <a:outerShdw blurRad="38100" dist="25400" dir="5400000" algn="ctr" rotWithShape="0">
                    <a:srgbClr val="6E747A">
                      <a:alpha val="43000"/>
                    </a:srgbClr>
                  </a:outerShdw>
                </a:effectLst>
              </a:rPr>
              <a:t>DI as a design Pattern contd.</a:t>
            </a:r>
          </a:p>
        </p:txBody>
      </p:sp>
      <p:sp>
        <p:nvSpPr>
          <p:cNvPr id="6" name="Rectangle 5"/>
          <p:cNvSpPr/>
          <p:nvPr/>
        </p:nvSpPr>
        <p:spPr>
          <a:xfrm>
            <a:off x="838200" y="2272159"/>
            <a:ext cx="6096000" cy="2862322"/>
          </a:xfrm>
          <a:prstGeom prst="rect">
            <a:avLst/>
          </a:prstGeom>
        </p:spPr>
        <p:txBody>
          <a:bodyPr>
            <a:spAutoFit/>
          </a:bodyPr>
          <a:lstStyle/>
          <a:p>
            <a:r>
              <a:rPr lang="en-US" b="0" err="1">
                <a:solidFill>
                  <a:srgbClr val="0000FF"/>
                </a:solidFill>
                <a:effectLst/>
                <a:latin typeface="Consolas" panose="020B0609020204030204" pitchFamily="49" charset="0"/>
              </a:rPr>
              <a:t>var</a:t>
            </a:r>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oldbrick</a:t>
            </a:r>
            <a:r>
              <a:rPr lang="en-US" b="0">
                <a:solidFill>
                  <a:srgbClr val="000000"/>
                </a:solidFill>
                <a:effectLst/>
                <a:latin typeface="Consolas" panose="020B0609020204030204" pitchFamily="49" charset="0"/>
              </a:rPr>
              <a:t>=</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Bricks(parameter);</a:t>
            </a:r>
          </a:p>
          <a:p>
            <a:r>
              <a:rPr lang="en-US" b="0" err="1">
                <a:solidFill>
                  <a:srgbClr val="0000FF"/>
                </a:solidFill>
                <a:effectLst/>
                <a:latin typeface="Consolas" panose="020B0609020204030204" pitchFamily="49" charset="0"/>
              </a:rPr>
              <a:t>var</a:t>
            </a:r>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oldcement</a:t>
            </a:r>
            <a:r>
              <a:rPr lang="en-US" b="0">
                <a:solidFill>
                  <a:srgbClr val="000000"/>
                </a:solidFill>
                <a:effectLst/>
                <a:latin typeface="Consolas" panose="020B0609020204030204" pitchFamily="49" charset="0"/>
              </a:rPr>
              <a:t>=</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Cements();</a:t>
            </a:r>
          </a:p>
          <a:p>
            <a:r>
              <a:rPr lang="en-US" b="0" err="1">
                <a:solidFill>
                  <a:srgbClr val="0000FF"/>
                </a:solidFill>
                <a:effectLst/>
                <a:latin typeface="Consolas" panose="020B0609020204030204" pitchFamily="49" charset="0"/>
              </a:rPr>
              <a:t>var</a:t>
            </a:r>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oldhouse</a:t>
            </a:r>
            <a:r>
              <a:rPr lang="en-US" b="0">
                <a:solidFill>
                  <a:srgbClr val="000000"/>
                </a:solidFill>
                <a:effectLst/>
                <a:latin typeface="Consolas" panose="020B0609020204030204" pitchFamily="49" charset="0"/>
              </a:rPr>
              <a:t>=</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House(</a:t>
            </a:r>
            <a:r>
              <a:rPr lang="en-US" b="0" err="1">
                <a:solidFill>
                  <a:srgbClr val="000000"/>
                </a:solidFill>
                <a:effectLst/>
                <a:latin typeface="Consolas" panose="020B0609020204030204" pitchFamily="49" charset="0"/>
              </a:rPr>
              <a:t>oldbrick,oldcement</a:t>
            </a:r>
            <a:r>
              <a:rPr lang="en-US" b="0">
                <a:solidFill>
                  <a:srgbClr val="000000"/>
                </a:solidFill>
                <a:effectLst/>
                <a:latin typeface="Consolas" panose="020B0609020204030204" pitchFamily="49" charset="0"/>
              </a:rPr>
              <a:t>);</a:t>
            </a:r>
          </a:p>
          <a:p>
            <a:br>
              <a:rPr lang="en-US" b="0">
                <a:solidFill>
                  <a:srgbClr val="000000"/>
                </a:solidFill>
                <a:effectLst/>
                <a:latin typeface="Consolas" panose="020B0609020204030204" pitchFamily="49" charset="0"/>
              </a:rPr>
            </a:br>
            <a:r>
              <a:rPr lang="en-US" b="0" err="1">
                <a:solidFill>
                  <a:srgbClr val="0000FF"/>
                </a:solidFill>
                <a:effectLst/>
                <a:latin typeface="Consolas" panose="020B0609020204030204" pitchFamily="49" charset="0"/>
              </a:rPr>
              <a:t>var</a:t>
            </a:r>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newbrick</a:t>
            </a:r>
            <a:r>
              <a:rPr lang="en-US" b="0">
                <a:solidFill>
                  <a:srgbClr val="000000"/>
                </a:solidFill>
                <a:effectLst/>
                <a:latin typeface="Consolas" panose="020B0609020204030204" pitchFamily="49" charset="0"/>
              </a:rPr>
              <a:t>=</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Bricks(parameter);</a:t>
            </a:r>
          </a:p>
          <a:p>
            <a:r>
              <a:rPr lang="en-US" b="0" err="1">
                <a:solidFill>
                  <a:srgbClr val="0000FF"/>
                </a:solidFill>
                <a:effectLst/>
                <a:latin typeface="Consolas" panose="020B0609020204030204" pitchFamily="49" charset="0"/>
              </a:rPr>
              <a:t>var</a:t>
            </a:r>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newcement</a:t>
            </a:r>
            <a:r>
              <a:rPr lang="en-US" b="0">
                <a:solidFill>
                  <a:srgbClr val="000000"/>
                </a:solidFill>
                <a:effectLst/>
                <a:latin typeface="Consolas" panose="020B0609020204030204" pitchFamily="49" charset="0"/>
              </a:rPr>
              <a:t>=</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Cements(parameter);</a:t>
            </a:r>
          </a:p>
          <a:p>
            <a:r>
              <a:rPr lang="en-US" b="0" err="1">
                <a:solidFill>
                  <a:srgbClr val="0000FF"/>
                </a:solidFill>
                <a:effectLst/>
                <a:latin typeface="Consolas" panose="020B0609020204030204" pitchFamily="49" charset="0"/>
              </a:rPr>
              <a:t>var</a:t>
            </a:r>
            <a:r>
              <a:rPr lang="en-US" b="0">
                <a:solidFill>
                  <a:srgbClr val="000000"/>
                </a:solidFill>
                <a:effectLst/>
                <a:latin typeface="Consolas" panose="020B0609020204030204" pitchFamily="49" charset="0"/>
              </a:rPr>
              <a:t> house=</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House(</a:t>
            </a:r>
            <a:r>
              <a:rPr lang="en-US" b="0" err="1">
                <a:solidFill>
                  <a:srgbClr val="000000"/>
                </a:solidFill>
                <a:effectLst/>
                <a:latin typeface="Consolas" panose="020B0609020204030204" pitchFamily="49" charset="0"/>
              </a:rPr>
              <a:t>newbrick,newcement</a:t>
            </a:r>
            <a:r>
              <a:rPr lang="en-US" b="0">
                <a:solidFill>
                  <a:srgbClr val="000000"/>
                </a:solidFill>
                <a:effectLst/>
                <a:latin typeface="Consolas" panose="020B0609020204030204" pitchFamily="49" charset="0"/>
              </a:rPr>
              <a:t>);</a:t>
            </a:r>
          </a:p>
          <a:p>
            <a:br>
              <a:rPr lang="en-US" b="0">
                <a:solidFill>
                  <a:srgbClr val="000000"/>
                </a:solidFill>
                <a:effectLst/>
                <a:latin typeface="Consolas" panose="020B0609020204030204" pitchFamily="49" charset="0"/>
              </a:rPr>
            </a:br>
            <a:br>
              <a:rPr lang="en-US" b="0">
                <a:solidFill>
                  <a:srgbClr val="000000"/>
                </a:solidFill>
                <a:effectLst/>
                <a:latin typeface="Consolas" panose="020B0609020204030204" pitchFamily="49" charset="0"/>
              </a:rPr>
            </a:br>
            <a:endParaRPr lang="en-US" b="0">
              <a:solidFill>
                <a:srgbClr val="000000"/>
              </a:solidFill>
              <a:effectLst/>
              <a:latin typeface="Consolas" panose="020B0609020204030204" pitchFamily="49" charset="0"/>
            </a:endParaRPr>
          </a:p>
        </p:txBody>
      </p:sp>
      <p:sp>
        <p:nvSpPr>
          <p:cNvPr id="7" name="TextBox 6"/>
          <p:cNvSpPr txBox="1"/>
          <p:nvPr/>
        </p:nvSpPr>
        <p:spPr>
          <a:xfrm>
            <a:off x="7772400" y="2899954"/>
            <a:ext cx="1137812" cy="369332"/>
          </a:xfrm>
          <a:prstGeom prst="rect">
            <a:avLst/>
          </a:prstGeom>
          <a:noFill/>
        </p:spPr>
        <p:txBody>
          <a:bodyPr wrap="none" rtlCol="0">
            <a:spAutoFit/>
          </a:bodyPr>
          <a:lstStyle/>
          <a:p>
            <a:r>
              <a:rPr lang="en-US"/>
              <a:t>Test Cases</a:t>
            </a:r>
          </a:p>
        </p:txBody>
      </p:sp>
    </p:spTree>
    <p:extLst>
      <p:ext uri="{BB962C8B-B14F-4D97-AF65-F5344CB8AC3E}">
        <p14:creationId xmlns:p14="http://schemas.microsoft.com/office/powerpoint/2010/main" val="143107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n w="0"/>
                <a:solidFill>
                  <a:schemeClr val="accent1"/>
                </a:solidFill>
                <a:effectLst>
                  <a:outerShdw blurRad="38100" dist="25400" dir="5400000" algn="ctr" rotWithShape="0">
                    <a:srgbClr val="6E747A">
                      <a:alpha val="43000"/>
                    </a:srgbClr>
                  </a:outerShdw>
                </a:effectLst>
              </a:rPr>
              <a:t>DI as a design Pattern contd.</a:t>
            </a:r>
          </a:p>
        </p:txBody>
      </p:sp>
      <p:sp>
        <p:nvSpPr>
          <p:cNvPr id="6" name="Rectangle 5"/>
          <p:cNvSpPr/>
          <p:nvPr/>
        </p:nvSpPr>
        <p:spPr>
          <a:xfrm>
            <a:off x="838200" y="1802061"/>
            <a:ext cx="6096000" cy="1477328"/>
          </a:xfrm>
          <a:prstGeom prst="rect">
            <a:avLst/>
          </a:prstGeom>
        </p:spPr>
        <p:txBody>
          <a:bodyPr>
            <a:spAutoFit/>
          </a:bodyPr>
          <a:lstStyle/>
          <a:p>
            <a:r>
              <a:rPr lang="en-US" b="0" err="1">
                <a:solidFill>
                  <a:srgbClr val="0000FF"/>
                </a:solidFill>
                <a:effectLst/>
                <a:latin typeface="Consolas" panose="020B0609020204030204" pitchFamily="49" charset="0"/>
              </a:rPr>
              <a:t>var</a:t>
            </a:r>
            <a:r>
              <a:rPr lang="en-US" b="0">
                <a:solidFill>
                  <a:srgbClr val="000000"/>
                </a:solidFill>
                <a:effectLst/>
                <a:latin typeface="Consolas" panose="020B0609020204030204" pitchFamily="49" charset="0"/>
              </a:rPr>
              <a:t> brick=</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Bricks();</a:t>
            </a:r>
          </a:p>
          <a:p>
            <a:r>
              <a:rPr lang="en-US" b="0" err="1">
                <a:solidFill>
                  <a:srgbClr val="0000FF"/>
                </a:solidFill>
                <a:effectLst/>
                <a:latin typeface="Consolas" panose="020B0609020204030204" pitchFamily="49" charset="0"/>
              </a:rPr>
              <a:t>var</a:t>
            </a:r>
            <a:r>
              <a:rPr lang="en-US" b="0">
                <a:solidFill>
                  <a:srgbClr val="000000"/>
                </a:solidFill>
                <a:effectLst/>
                <a:latin typeface="Consolas" panose="020B0609020204030204" pitchFamily="49" charset="0"/>
              </a:rPr>
              <a:t> cement=</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Cements();</a:t>
            </a:r>
          </a:p>
          <a:p>
            <a:r>
              <a:rPr lang="en-US" b="0" err="1">
                <a:solidFill>
                  <a:srgbClr val="0000FF"/>
                </a:solidFill>
                <a:effectLst/>
                <a:latin typeface="Consolas" panose="020B0609020204030204" pitchFamily="49" charset="0"/>
              </a:rPr>
              <a:t>var</a:t>
            </a:r>
            <a:r>
              <a:rPr lang="en-US" b="0">
                <a:solidFill>
                  <a:srgbClr val="000000"/>
                </a:solidFill>
                <a:effectLst/>
                <a:latin typeface="Consolas" panose="020B0609020204030204" pitchFamily="49" charset="0"/>
              </a:rPr>
              <a:t> dep1=</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dependency();</a:t>
            </a:r>
          </a:p>
          <a:p>
            <a:r>
              <a:rPr lang="en-US" b="0" err="1">
                <a:solidFill>
                  <a:srgbClr val="0000FF"/>
                </a:solidFill>
                <a:effectLst/>
                <a:latin typeface="Consolas" panose="020B0609020204030204" pitchFamily="49" charset="0"/>
              </a:rPr>
              <a:t>var</a:t>
            </a:r>
            <a:r>
              <a:rPr lang="en-US" b="0">
                <a:solidFill>
                  <a:srgbClr val="000000"/>
                </a:solidFill>
                <a:effectLst/>
                <a:latin typeface="Consolas" panose="020B0609020204030204" pitchFamily="49" charset="0"/>
              </a:rPr>
              <a:t> dep2=</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dependecy</a:t>
            </a:r>
            <a:r>
              <a:rPr lang="en-US" b="0">
                <a:solidFill>
                  <a:srgbClr val="000000"/>
                </a:solidFill>
                <a:effectLst/>
                <a:latin typeface="Consolas" panose="020B0609020204030204" pitchFamily="49" charset="0"/>
              </a:rPr>
              <a:t>();</a:t>
            </a:r>
          </a:p>
          <a:p>
            <a:r>
              <a:rPr lang="en-US" b="0" err="1">
                <a:solidFill>
                  <a:srgbClr val="0000FF"/>
                </a:solidFill>
                <a:effectLst/>
                <a:latin typeface="Consolas" panose="020B0609020204030204" pitchFamily="49" charset="0"/>
              </a:rPr>
              <a:t>var</a:t>
            </a:r>
            <a:r>
              <a:rPr lang="en-US" b="0">
                <a:solidFill>
                  <a:srgbClr val="000000"/>
                </a:solidFill>
                <a:effectLst/>
                <a:latin typeface="Consolas" panose="020B0609020204030204" pitchFamily="49" charset="0"/>
              </a:rPr>
              <a:t> house=</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House(brick,cement,dep1,dep2);</a:t>
            </a:r>
          </a:p>
        </p:txBody>
      </p:sp>
      <p:sp>
        <p:nvSpPr>
          <p:cNvPr id="7" name="Rectangle 6"/>
          <p:cNvSpPr/>
          <p:nvPr/>
        </p:nvSpPr>
        <p:spPr>
          <a:xfrm>
            <a:off x="838200" y="3848576"/>
            <a:ext cx="6096000" cy="1477328"/>
          </a:xfrm>
          <a:prstGeom prst="rect">
            <a:avLst/>
          </a:prstGeom>
        </p:spPr>
        <p:txBody>
          <a:bodyPr>
            <a:spAutoFit/>
          </a:bodyPr>
          <a:lstStyle/>
          <a:p>
            <a:r>
              <a:rPr lang="en-US" b="0" err="1">
                <a:solidFill>
                  <a:srgbClr val="0000FF"/>
                </a:solidFill>
                <a:effectLst/>
                <a:latin typeface="Consolas" panose="020B0609020204030204" pitchFamily="49" charset="0"/>
              </a:rPr>
              <a:t>var</a:t>
            </a:r>
            <a:r>
              <a:rPr lang="en-US" b="0">
                <a:solidFill>
                  <a:srgbClr val="000000"/>
                </a:solidFill>
                <a:effectLst/>
                <a:latin typeface="Consolas" panose="020B0609020204030204" pitchFamily="49" charset="0"/>
              </a:rPr>
              <a:t> brick=</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Bricks();</a:t>
            </a:r>
          </a:p>
          <a:p>
            <a:r>
              <a:rPr lang="en-US" b="0" err="1">
                <a:solidFill>
                  <a:srgbClr val="0000FF"/>
                </a:solidFill>
                <a:effectLst/>
                <a:latin typeface="Consolas" panose="020B0609020204030204" pitchFamily="49" charset="0"/>
              </a:rPr>
              <a:t>var</a:t>
            </a:r>
            <a:r>
              <a:rPr lang="en-US" b="0">
                <a:solidFill>
                  <a:srgbClr val="000000"/>
                </a:solidFill>
                <a:effectLst/>
                <a:latin typeface="Consolas" panose="020B0609020204030204" pitchFamily="49" charset="0"/>
              </a:rPr>
              <a:t> cement=</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Cements();</a:t>
            </a:r>
          </a:p>
          <a:p>
            <a:r>
              <a:rPr lang="en-US" b="0" err="1">
                <a:solidFill>
                  <a:srgbClr val="0000FF"/>
                </a:solidFill>
                <a:effectLst/>
                <a:latin typeface="Consolas" panose="020B0609020204030204" pitchFamily="49" charset="0"/>
              </a:rPr>
              <a:t>var</a:t>
            </a:r>
            <a:r>
              <a:rPr lang="en-US" b="0">
                <a:solidFill>
                  <a:srgbClr val="000000"/>
                </a:solidFill>
                <a:effectLst/>
                <a:latin typeface="Consolas" panose="020B0609020204030204" pitchFamily="49" charset="0"/>
              </a:rPr>
              <a:t> dep1=</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dependency();</a:t>
            </a:r>
          </a:p>
          <a:p>
            <a:r>
              <a:rPr lang="en-US" b="0" err="1">
                <a:solidFill>
                  <a:srgbClr val="0000FF"/>
                </a:solidFill>
                <a:effectLst/>
                <a:latin typeface="Consolas" panose="020B0609020204030204" pitchFamily="49" charset="0"/>
              </a:rPr>
              <a:t>var</a:t>
            </a:r>
            <a:r>
              <a:rPr lang="en-US" b="0">
                <a:solidFill>
                  <a:srgbClr val="000000"/>
                </a:solidFill>
                <a:effectLst/>
                <a:latin typeface="Consolas" panose="020B0609020204030204" pitchFamily="49" charset="0"/>
              </a:rPr>
              <a:t> dep2=</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dependecy</a:t>
            </a:r>
            <a:r>
              <a:rPr lang="en-US" b="0">
                <a:solidFill>
                  <a:srgbClr val="000000"/>
                </a:solidFill>
                <a:effectLst/>
                <a:latin typeface="Consolas" panose="020B0609020204030204" pitchFamily="49" charset="0"/>
              </a:rPr>
              <a:t>(dep1);</a:t>
            </a:r>
          </a:p>
          <a:p>
            <a:r>
              <a:rPr lang="en-US" b="0" err="1">
                <a:solidFill>
                  <a:srgbClr val="0000FF"/>
                </a:solidFill>
                <a:effectLst/>
                <a:latin typeface="Consolas" panose="020B0609020204030204" pitchFamily="49" charset="0"/>
              </a:rPr>
              <a:t>var</a:t>
            </a:r>
            <a:r>
              <a:rPr lang="en-US" b="0">
                <a:solidFill>
                  <a:srgbClr val="000000"/>
                </a:solidFill>
                <a:effectLst/>
                <a:latin typeface="Consolas" panose="020B0609020204030204" pitchFamily="49" charset="0"/>
              </a:rPr>
              <a:t> house=</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House(brick,cement,dep2);</a:t>
            </a:r>
          </a:p>
        </p:txBody>
      </p:sp>
    </p:spTree>
    <p:extLst>
      <p:ext uri="{BB962C8B-B14F-4D97-AF65-F5344CB8AC3E}">
        <p14:creationId xmlns:p14="http://schemas.microsoft.com/office/powerpoint/2010/main" val="822359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0"/>
                <a:solidFill>
                  <a:schemeClr val="accent1"/>
                </a:solidFill>
                <a:effectLst>
                  <a:outerShdw blurRad="38100" dist="25400" dir="5400000" algn="ctr" rotWithShape="0">
                    <a:srgbClr val="6E747A">
                      <a:alpha val="43000"/>
                    </a:srgbClr>
                  </a:outerShdw>
                </a:effectLst>
              </a:rPr>
              <a:t>DI as a framework</a:t>
            </a:r>
          </a:p>
        </p:txBody>
      </p:sp>
      <p:sp>
        <p:nvSpPr>
          <p:cNvPr id="3" name="Content Placeholder 2"/>
          <p:cNvSpPr>
            <a:spLocks noGrp="1"/>
          </p:cNvSpPr>
          <p:nvPr>
            <p:ph idx="1"/>
          </p:nvPr>
        </p:nvSpPr>
        <p:spPr>
          <a:xfrm>
            <a:off x="838200" y="1825625"/>
            <a:ext cx="10515600" cy="460375"/>
          </a:xfrm>
        </p:spPr>
        <p:txBody>
          <a:bodyPr>
            <a:normAutofit lnSpcReduction="10000"/>
          </a:bodyPr>
          <a:lstStyle/>
          <a:p>
            <a:r>
              <a:rPr lang="en-US"/>
              <a:t>Injector is basically container for all the dependency</a:t>
            </a:r>
          </a:p>
          <a:p>
            <a:pPr marL="0" indent="0">
              <a:buNone/>
            </a:pPr>
            <a:endParaRPr lang="en-US"/>
          </a:p>
        </p:txBody>
      </p:sp>
      <p:sp>
        <p:nvSpPr>
          <p:cNvPr id="5" name="TextBox 4"/>
          <p:cNvSpPr txBox="1"/>
          <p:nvPr/>
        </p:nvSpPr>
        <p:spPr>
          <a:xfrm>
            <a:off x="1672045" y="2952206"/>
            <a:ext cx="5799909"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Bricks					service1</a:t>
            </a:r>
          </a:p>
          <a:p>
            <a:r>
              <a:rPr lang="en-US"/>
              <a:t>Cement					service2</a:t>
            </a:r>
          </a:p>
          <a:p>
            <a:r>
              <a:rPr lang="en-US"/>
              <a:t>Dep1					service3</a:t>
            </a:r>
          </a:p>
          <a:p>
            <a:r>
              <a:rPr lang="en-US"/>
              <a:t>Dep2					service4</a:t>
            </a:r>
          </a:p>
          <a:p>
            <a:endParaRPr lang="en-US"/>
          </a:p>
        </p:txBody>
      </p:sp>
      <p:sp>
        <p:nvSpPr>
          <p:cNvPr id="6" name="TextBox 5"/>
          <p:cNvSpPr txBox="1"/>
          <p:nvPr/>
        </p:nvSpPr>
        <p:spPr>
          <a:xfrm>
            <a:off x="1683396" y="2434437"/>
            <a:ext cx="908582" cy="369332"/>
          </a:xfrm>
          <a:prstGeom prst="rect">
            <a:avLst/>
          </a:prstGeom>
          <a:noFill/>
        </p:spPr>
        <p:txBody>
          <a:bodyPr wrap="none" rtlCol="0">
            <a:spAutoFit/>
          </a:bodyPr>
          <a:lstStyle/>
          <a:p>
            <a:r>
              <a:rPr lang="en-US"/>
              <a:t>Injector</a:t>
            </a:r>
          </a:p>
        </p:txBody>
      </p:sp>
      <p:sp>
        <p:nvSpPr>
          <p:cNvPr id="7" name="TextBox 6"/>
          <p:cNvSpPr txBox="1"/>
          <p:nvPr/>
        </p:nvSpPr>
        <p:spPr>
          <a:xfrm>
            <a:off x="1894114" y="5068389"/>
            <a:ext cx="777777" cy="369332"/>
          </a:xfrm>
          <a:prstGeom prst="rect">
            <a:avLst/>
          </a:prstGeom>
          <a:noFill/>
        </p:spPr>
        <p:txBody>
          <a:bodyPr wrap="none" rtlCol="0">
            <a:spAutoFit/>
          </a:bodyPr>
          <a:lstStyle/>
          <a:p>
            <a:r>
              <a:rPr lang="en-US"/>
              <a:t>House</a:t>
            </a:r>
          </a:p>
        </p:txBody>
      </p:sp>
      <p:cxnSp>
        <p:nvCxnSpPr>
          <p:cNvPr id="9" name="Straight Arrow Connector 8"/>
          <p:cNvCxnSpPr/>
          <p:nvPr/>
        </p:nvCxnSpPr>
        <p:spPr>
          <a:xfrm>
            <a:off x="2306131" y="4611188"/>
            <a:ext cx="0" cy="339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717022" y="4611188"/>
            <a:ext cx="0" cy="339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15070" y="5095740"/>
            <a:ext cx="1237968" cy="369332"/>
          </a:xfrm>
          <a:prstGeom prst="rect">
            <a:avLst/>
          </a:prstGeom>
          <a:noFill/>
        </p:spPr>
        <p:txBody>
          <a:bodyPr wrap="none" rtlCol="0">
            <a:spAutoFit/>
          </a:bodyPr>
          <a:lstStyle/>
          <a:p>
            <a:r>
              <a:rPr lang="en-US" err="1"/>
              <a:t>StudentList</a:t>
            </a:r>
            <a:endParaRPr lang="en-US"/>
          </a:p>
        </p:txBody>
      </p:sp>
    </p:spTree>
    <p:extLst>
      <p:ext uri="{BB962C8B-B14F-4D97-AF65-F5344CB8AC3E}">
        <p14:creationId xmlns:p14="http://schemas.microsoft.com/office/powerpoint/2010/main" val="1528320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36</Slides>
  <Notes>0</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Topics</vt:lpstr>
      <vt:lpstr>Dependency Injection</vt:lpstr>
      <vt:lpstr>Code without DI</vt:lpstr>
      <vt:lpstr>DI as a design pattern </vt:lpstr>
      <vt:lpstr>DI as a design pattern contd. </vt:lpstr>
      <vt:lpstr>DI as a design Pattern contd.</vt:lpstr>
      <vt:lpstr>DI as a design Pattern contd.</vt:lpstr>
      <vt:lpstr>DI as a design Pattern contd.</vt:lpstr>
      <vt:lpstr>DI as a framework</vt:lpstr>
      <vt:lpstr>DI as a framework contd.</vt:lpstr>
      <vt:lpstr>Hierarchical DI in Angular</vt:lpstr>
      <vt:lpstr>Hierarchical DI in Angular</vt:lpstr>
      <vt:lpstr>Hierarchical DI in Angular</vt:lpstr>
      <vt:lpstr>Service is injected by another Service</vt:lpstr>
      <vt:lpstr>Value Data Service</vt:lpstr>
      <vt:lpstr>Registering Value Data Service</vt:lpstr>
      <vt:lpstr>Using observables to pass values</vt:lpstr>
      <vt:lpstr>Using observables to pass values</vt:lpstr>
      <vt:lpstr>Using observables to pass values</vt:lpstr>
      <vt:lpstr>Link</vt:lpstr>
      <vt:lpstr>Routing in Angular</vt:lpstr>
      <vt:lpstr>Routing</vt:lpstr>
      <vt:lpstr>Route and the path</vt:lpstr>
      <vt:lpstr>Routing</vt:lpstr>
      <vt:lpstr>Router-outlet</vt:lpstr>
      <vt:lpstr>Navigation</vt:lpstr>
      <vt:lpstr>Navigation</vt:lpstr>
      <vt:lpstr>Child Route for studentDetail Component</vt:lpstr>
      <vt:lpstr>Result</vt:lpstr>
      <vt:lpstr>Can Activate (auth.service.ts)</vt:lpstr>
      <vt:lpstr>Can Activate (LoggedinguardService.ts)</vt:lpstr>
      <vt:lpstr>PowerPoint Presentation</vt:lpstr>
      <vt:lpstr>link</vt:lpstr>
      <vt:lpstr>Life Cycle Hooks</vt:lpstr>
      <vt:lpstr>Life cycle events</vt:lpstr>
      <vt:lpstr>Usefull link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Dependency Injection</dc:title>
  <dc:creator>radix</dc:creator>
  <cp:revision>1</cp:revision>
  <dcterms:created xsi:type="dcterms:W3CDTF">2020-06-10T09:58:26Z</dcterms:created>
  <dcterms:modified xsi:type="dcterms:W3CDTF">2022-12-07T05:53:51Z</dcterms:modified>
</cp:coreProperties>
</file>