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0"/>
  </p:notesMasterIdLst>
  <p:sldIdLst>
    <p:sldId id="273" r:id="rId2"/>
    <p:sldId id="269" r:id="rId3"/>
    <p:sldId id="262" r:id="rId4"/>
    <p:sldId id="257" r:id="rId5"/>
    <p:sldId id="266" r:id="rId6"/>
    <p:sldId id="263" r:id="rId7"/>
    <p:sldId id="258" r:id="rId8"/>
    <p:sldId id="259" r:id="rId9"/>
    <p:sldId id="260" r:id="rId10"/>
    <p:sldId id="261" r:id="rId11"/>
    <p:sldId id="265" r:id="rId12"/>
    <p:sldId id="264" r:id="rId13"/>
    <p:sldId id="267" r:id="rId14"/>
    <p:sldId id="268" r:id="rId15"/>
    <p:sldId id="272" r:id="rId16"/>
    <p:sldId id="270" r:id="rId17"/>
    <p:sldId id="271"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3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3481B4-F590-4CE4-8EE3-12AAFC189B9D}" type="datetimeFigureOut">
              <a:rPr lang="en-IN" smtClean="0"/>
              <a:t>18-10-2022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D6A1E1-D374-49E5-A67F-D1107829150F}" type="slidenum">
              <a:rPr lang="en-IN" smtClean="0"/>
              <a:t>‹#›</a:t>
            </a:fld>
            <a:endParaRPr lang="en-IN"/>
          </a:p>
        </p:txBody>
      </p:sp>
    </p:spTree>
    <p:extLst>
      <p:ext uri="{BB962C8B-B14F-4D97-AF65-F5344CB8AC3E}">
        <p14:creationId xmlns:p14="http://schemas.microsoft.com/office/powerpoint/2010/main" val="2728641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2:notes"/>
          <p:cNvSpPr txBox="1">
            <a:spLocks noGrp="1"/>
          </p:cNvSpPr>
          <p:nvPr>
            <p:ph type="body" idx="1"/>
          </p:nvPr>
        </p:nvSpPr>
        <p:spPr>
          <a:xfrm>
            <a:off x="1371600" y="11582400"/>
            <a:ext cx="10972800" cy="10972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50" name="Google Shape;450;p2: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D6A1E1-D374-49E5-A67F-D1107829150F}" type="slidenum">
              <a:rPr lang="en-IN" smtClean="0"/>
              <a:t>18</a:t>
            </a:fld>
            <a:endParaRPr lang="en-IN"/>
          </a:p>
        </p:txBody>
      </p:sp>
    </p:spTree>
    <p:extLst>
      <p:ext uri="{BB962C8B-B14F-4D97-AF65-F5344CB8AC3E}">
        <p14:creationId xmlns:p14="http://schemas.microsoft.com/office/powerpoint/2010/main" val="2289920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0A53E-47FE-E805-A3F0-E4661CEC6B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E86DCE9-6596-D98D-B2CA-656E7E60C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D55AD8-CE1A-33CA-4C38-6E45F384EAD9}"/>
              </a:ext>
            </a:extLst>
          </p:cNvPr>
          <p:cNvSpPr>
            <a:spLocks noGrp="1"/>
          </p:cNvSpPr>
          <p:nvPr>
            <p:ph type="dt" sz="half" idx="10"/>
          </p:nvPr>
        </p:nvSpPr>
        <p:spPr/>
        <p:txBody>
          <a:bodyPr/>
          <a:lstStyle/>
          <a:p>
            <a:fld id="{498E9D91-406F-4EA2-AD80-5D1855BB8C2E}" type="datetimeFigureOut">
              <a:rPr lang="en-US" smtClean="0"/>
              <a:t>10/18/2022</a:t>
            </a:fld>
            <a:endParaRPr lang="en-US"/>
          </a:p>
        </p:txBody>
      </p:sp>
      <p:sp>
        <p:nvSpPr>
          <p:cNvPr id="5" name="Footer Placeholder 4">
            <a:extLst>
              <a:ext uri="{FF2B5EF4-FFF2-40B4-BE49-F238E27FC236}">
                <a16:creationId xmlns:a16="http://schemas.microsoft.com/office/drawing/2014/main" id="{457E01FB-0340-5A05-1C23-6F5F1F3F08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7FF80-CCAC-5ECB-4F36-DD1ECA98AD93}"/>
              </a:ext>
            </a:extLst>
          </p:cNvPr>
          <p:cNvSpPr>
            <a:spLocks noGrp="1"/>
          </p:cNvSpPr>
          <p:nvPr>
            <p:ph type="sldNum" sz="quarter" idx="12"/>
          </p:nvPr>
        </p:nvSpPr>
        <p:spPr/>
        <p:txBody>
          <a:bodyPr/>
          <a:lstStyle/>
          <a:p>
            <a:fld id="{5AAF6318-EA04-41F2-AEEE-423FB04B5A57}" type="slidenum">
              <a:rPr lang="en-US" smtClean="0"/>
              <a:t>‹#›</a:t>
            </a:fld>
            <a:endParaRPr lang="en-US"/>
          </a:p>
        </p:txBody>
      </p:sp>
    </p:spTree>
    <p:extLst>
      <p:ext uri="{BB962C8B-B14F-4D97-AF65-F5344CB8AC3E}">
        <p14:creationId xmlns:p14="http://schemas.microsoft.com/office/powerpoint/2010/main" val="4156464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FD02B-DB00-EB83-CFB4-BB755B1A65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E239CF-55AF-F441-C5FD-4958C77E47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D793A0-F068-D6A1-8C2E-5B8817FF87A1}"/>
              </a:ext>
            </a:extLst>
          </p:cNvPr>
          <p:cNvSpPr>
            <a:spLocks noGrp="1"/>
          </p:cNvSpPr>
          <p:nvPr>
            <p:ph type="dt" sz="half" idx="10"/>
          </p:nvPr>
        </p:nvSpPr>
        <p:spPr/>
        <p:txBody>
          <a:bodyPr/>
          <a:lstStyle/>
          <a:p>
            <a:fld id="{498E9D91-406F-4EA2-AD80-5D1855BB8C2E}" type="datetimeFigureOut">
              <a:rPr lang="en-US" smtClean="0"/>
              <a:t>10/18/2022</a:t>
            </a:fld>
            <a:endParaRPr lang="en-US"/>
          </a:p>
        </p:txBody>
      </p:sp>
      <p:sp>
        <p:nvSpPr>
          <p:cNvPr id="5" name="Footer Placeholder 4">
            <a:extLst>
              <a:ext uri="{FF2B5EF4-FFF2-40B4-BE49-F238E27FC236}">
                <a16:creationId xmlns:a16="http://schemas.microsoft.com/office/drawing/2014/main" id="{64D07D42-8E56-C53A-2CBE-405571ADDC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60D5A7-D44E-B228-281C-E9B8D6E4E43B}"/>
              </a:ext>
            </a:extLst>
          </p:cNvPr>
          <p:cNvSpPr>
            <a:spLocks noGrp="1"/>
          </p:cNvSpPr>
          <p:nvPr>
            <p:ph type="sldNum" sz="quarter" idx="12"/>
          </p:nvPr>
        </p:nvSpPr>
        <p:spPr/>
        <p:txBody>
          <a:bodyPr/>
          <a:lstStyle/>
          <a:p>
            <a:fld id="{5AAF6318-EA04-41F2-AEEE-423FB04B5A57}" type="slidenum">
              <a:rPr lang="en-US" smtClean="0"/>
              <a:t>‹#›</a:t>
            </a:fld>
            <a:endParaRPr lang="en-US"/>
          </a:p>
        </p:txBody>
      </p:sp>
    </p:spTree>
    <p:extLst>
      <p:ext uri="{BB962C8B-B14F-4D97-AF65-F5344CB8AC3E}">
        <p14:creationId xmlns:p14="http://schemas.microsoft.com/office/powerpoint/2010/main" val="3630179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63B923-9D4F-C7E4-D18A-599BC64207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1C9D3E-B962-3A59-4624-11CB53A50F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8453A6-7F32-1724-0864-532C605E3427}"/>
              </a:ext>
            </a:extLst>
          </p:cNvPr>
          <p:cNvSpPr>
            <a:spLocks noGrp="1"/>
          </p:cNvSpPr>
          <p:nvPr>
            <p:ph type="dt" sz="half" idx="10"/>
          </p:nvPr>
        </p:nvSpPr>
        <p:spPr/>
        <p:txBody>
          <a:bodyPr/>
          <a:lstStyle/>
          <a:p>
            <a:fld id="{498E9D91-406F-4EA2-AD80-5D1855BB8C2E}" type="datetimeFigureOut">
              <a:rPr lang="en-US" smtClean="0"/>
              <a:t>10/18/2022</a:t>
            </a:fld>
            <a:endParaRPr lang="en-US"/>
          </a:p>
        </p:txBody>
      </p:sp>
      <p:sp>
        <p:nvSpPr>
          <p:cNvPr id="5" name="Footer Placeholder 4">
            <a:extLst>
              <a:ext uri="{FF2B5EF4-FFF2-40B4-BE49-F238E27FC236}">
                <a16:creationId xmlns:a16="http://schemas.microsoft.com/office/drawing/2014/main" id="{D8930211-7BF1-864B-1415-4088C96BD6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631D59-9607-1A41-3621-888109DBCB02}"/>
              </a:ext>
            </a:extLst>
          </p:cNvPr>
          <p:cNvSpPr>
            <a:spLocks noGrp="1"/>
          </p:cNvSpPr>
          <p:nvPr>
            <p:ph type="sldNum" sz="quarter" idx="12"/>
          </p:nvPr>
        </p:nvSpPr>
        <p:spPr/>
        <p:txBody>
          <a:bodyPr/>
          <a:lstStyle/>
          <a:p>
            <a:fld id="{5AAF6318-EA04-41F2-AEEE-423FB04B5A57}" type="slidenum">
              <a:rPr lang="en-US" smtClean="0"/>
              <a:t>‹#›</a:t>
            </a:fld>
            <a:endParaRPr lang="en-US"/>
          </a:p>
        </p:txBody>
      </p:sp>
    </p:spTree>
    <p:extLst>
      <p:ext uri="{BB962C8B-B14F-4D97-AF65-F5344CB8AC3E}">
        <p14:creationId xmlns:p14="http://schemas.microsoft.com/office/powerpoint/2010/main" val="1001721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am x4">
  <p:cSld name="Team x4">
    <p:spTree>
      <p:nvGrpSpPr>
        <p:cNvPr id="1" name="Shape 16"/>
        <p:cNvGrpSpPr/>
        <p:nvPr/>
      </p:nvGrpSpPr>
      <p:grpSpPr>
        <a:xfrm>
          <a:off x="0" y="0"/>
          <a:ext cx="0" cy="0"/>
          <a:chOff x="0" y="0"/>
          <a:chExt cx="0" cy="0"/>
        </a:xfrm>
      </p:grpSpPr>
      <p:sp>
        <p:nvSpPr>
          <p:cNvPr id="18" name="Google Shape;18;p20"/>
          <p:cNvSpPr txBox="1">
            <a:spLocks noGrp="1"/>
          </p:cNvSpPr>
          <p:nvPr>
            <p:ph type="title"/>
          </p:nvPr>
        </p:nvSpPr>
        <p:spPr>
          <a:xfrm>
            <a:off x="758952" y="1216152"/>
            <a:ext cx="10671048" cy="76809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accent6"/>
              </a:buClr>
              <a:buSzPts val="4400"/>
              <a:buFont typeface="Arial Black"/>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0"/>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0"/>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chemeClr val="accent6"/>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chemeClr val="accent6"/>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chemeClr val="accent6"/>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chemeClr val="accent6"/>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chemeClr val="accent6"/>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chemeClr val="accent6"/>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chemeClr val="accent6"/>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chemeClr val="accent6"/>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chemeClr val="accent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21" name="Google Shape;21;p20"/>
          <p:cNvSpPr>
            <a:spLocks noGrp="1"/>
          </p:cNvSpPr>
          <p:nvPr>
            <p:ph type="pic" idx="2"/>
          </p:nvPr>
        </p:nvSpPr>
        <p:spPr>
          <a:xfrm>
            <a:off x="758905" y="2392023"/>
            <a:ext cx="2596896" cy="2596896"/>
          </a:xfrm>
          <a:prstGeom prst="rect">
            <a:avLst/>
          </a:prstGeom>
          <a:solidFill>
            <a:srgbClr val="E3E5BC"/>
          </a:solidFill>
          <a:ln>
            <a:noFill/>
          </a:ln>
        </p:spPr>
      </p:sp>
      <p:sp>
        <p:nvSpPr>
          <p:cNvPr id="22" name="Google Shape;22;p20"/>
          <p:cNvSpPr txBox="1">
            <a:spLocks noGrp="1"/>
          </p:cNvSpPr>
          <p:nvPr>
            <p:ph type="body" idx="1"/>
          </p:nvPr>
        </p:nvSpPr>
        <p:spPr>
          <a:xfrm>
            <a:off x="758905" y="4989515"/>
            <a:ext cx="2598737" cy="1109662"/>
          </a:xfrm>
          <a:prstGeom prst="rect">
            <a:avLst/>
          </a:prstGeom>
          <a:solidFill>
            <a:schemeClr val="lt1"/>
          </a:solidFill>
          <a:ln>
            <a:noFill/>
          </a:ln>
        </p:spPr>
        <p:txBody>
          <a:bodyPr spcFirstLastPara="1" wrap="square" lIns="0" tIns="274300" rIns="0"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20"/>
          <p:cNvSpPr txBox="1">
            <a:spLocks noGrp="1"/>
          </p:cNvSpPr>
          <p:nvPr>
            <p:ph type="body" idx="3"/>
          </p:nvPr>
        </p:nvSpPr>
        <p:spPr>
          <a:xfrm>
            <a:off x="916885" y="5599755"/>
            <a:ext cx="2283472" cy="3651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400"/>
              <a:buNone/>
              <a:defRPr sz="14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0"/>
          <p:cNvSpPr>
            <a:spLocks noGrp="1"/>
          </p:cNvSpPr>
          <p:nvPr>
            <p:ph type="pic" idx="4"/>
          </p:nvPr>
        </p:nvSpPr>
        <p:spPr>
          <a:xfrm>
            <a:off x="3517361" y="2392619"/>
            <a:ext cx="2596896" cy="2596896"/>
          </a:xfrm>
          <a:prstGeom prst="rect">
            <a:avLst/>
          </a:prstGeom>
          <a:solidFill>
            <a:srgbClr val="E3E5BC"/>
          </a:solidFill>
          <a:ln>
            <a:noFill/>
          </a:ln>
        </p:spPr>
      </p:sp>
      <p:sp>
        <p:nvSpPr>
          <p:cNvPr id="25" name="Google Shape;25;p20"/>
          <p:cNvSpPr txBox="1">
            <a:spLocks noGrp="1"/>
          </p:cNvSpPr>
          <p:nvPr>
            <p:ph type="body" idx="5"/>
          </p:nvPr>
        </p:nvSpPr>
        <p:spPr>
          <a:xfrm>
            <a:off x="3516747" y="4990111"/>
            <a:ext cx="2598737" cy="1109662"/>
          </a:xfrm>
          <a:prstGeom prst="rect">
            <a:avLst/>
          </a:prstGeom>
          <a:solidFill>
            <a:schemeClr val="lt1"/>
          </a:solidFill>
          <a:ln>
            <a:noFill/>
          </a:ln>
        </p:spPr>
        <p:txBody>
          <a:bodyPr spcFirstLastPara="1" wrap="square" lIns="0" tIns="274300" rIns="0"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20"/>
          <p:cNvSpPr txBox="1">
            <a:spLocks noGrp="1"/>
          </p:cNvSpPr>
          <p:nvPr>
            <p:ph type="body" idx="6"/>
          </p:nvPr>
        </p:nvSpPr>
        <p:spPr>
          <a:xfrm>
            <a:off x="3674073" y="5600351"/>
            <a:ext cx="2283472" cy="3651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400"/>
              <a:buNone/>
              <a:defRPr sz="14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20"/>
          <p:cNvSpPr>
            <a:spLocks noGrp="1"/>
          </p:cNvSpPr>
          <p:nvPr>
            <p:ph type="pic" idx="7"/>
          </p:nvPr>
        </p:nvSpPr>
        <p:spPr>
          <a:xfrm>
            <a:off x="6275817" y="2393215"/>
            <a:ext cx="2596896" cy="2596896"/>
          </a:xfrm>
          <a:prstGeom prst="rect">
            <a:avLst/>
          </a:prstGeom>
          <a:solidFill>
            <a:srgbClr val="E3E5BC"/>
          </a:solidFill>
          <a:ln>
            <a:noFill/>
          </a:ln>
        </p:spPr>
      </p:sp>
      <p:sp>
        <p:nvSpPr>
          <p:cNvPr id="28" name="Google Shape;28;p20"/>
          <p:cNvSpPr txBox="1">
            <a:spLocks noGrp="1"/>
          </p:cNvSpPr>
          <p:nvPr>
            <p:ph type="body" idx="8"/>
          </p:nvPr>
        </p:nvSpPr>
        <p:spPr>
          <a:xfrm>
            <a:off x="6274589" y="4990707"/>
            <a:ext cx="2598737" cy="1109662"/>
          </a:xfrm>
          <a:prstGeom prst="rect">
            <a:avLst/>
          </a:prstGeom>
          <a:solidFill>
            <a:schemeClr val="lt1"/>
          </a:solidFill>
          <a:ln>
            <a:noFill/>
          </a:ln>
        </p:spPr>
        <p:txBody>
          <a:bodyPr spcFirstLastPara="1" wrap="square" lIns="0" tIns="274300" rIns="0"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20"/>
          <p:cNvSpPr txBox="1">
            <a:spLocks noGrp="1"/>
          </p:cNvSpPr>
          <p:nvPr>
            <p:ph type="body" idx="9"/>
          </p:nvPr>
        </p:nvSpPr>
        <p:spPr>
          <a:xfrm>
            <a:off x="6432529" y="5600947"/>
            <a:ext cx="2283472" cy="3651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400"/>
              <a:buNone/>
              <a:defRPr sz="14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20"/>
          <p:cNvSpPr>
            <a:spLocks noGrp="1"/>
          </p:cNvSpPr>
          <p:nvPr>
            <p:ph type="pic" idx="13"/>
          </p:nvPr>
        </p:nvSpPr>
        <p:spPr>
          <a:xfrm>
            <a:off x="9034272" y="2393215"/>
            <a:ext cx="2596896" cy="2596896"/>
          </a:xfrm>
          <a:prstGeom prst="rect">
            <a:avLst/>
          </a:prstGeom>
          <a:solidFill>
            <a:srgbClr val="E3E5BC"/>
          </a:solidFill>
          <a:ln>
            <a:noFill/>
          </a:ln>
        </p:spPr>
      </p:sp>
      <p:sp>
        <p:nvSpPr>
          <p:cNvPr id="31" name="Google Shape;31;p20"/>
          <p:cNvSpPr txBox="1">
            <a:spLocks noGrp="1"/>
          </p:cNvSpPr>
          <p:nvPr>
            <p:ph type="body" idx="14"/>
          </p:nvPr>
        </p:nvSpPr>
        <p:spPr>
          <a:xfrm>
            <a:off x="9032431" y="4990707"/>
            <a:ext cx="2598737" cy="1109662"/>
          </a:xfrm>
          <a:prstGeom prst="rect">
            <a:avLst/>
          </a:prstGeom>
          <a:solidFill>
            <a:schemeClr val="lt1"/>
          </a:solidFill>
          <a:ln>
            <a:noFill/>
          </a:ln>
        </p:spPr>
        <p:txBody>
          <a:bodyPr spcFirstLastPara="1" wrap="square" lIns="0" tIns="274300" rIns="0"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0"/>
          <p:cNvSpPr txBox="1">
            <a:spLocks noGrp="1"/>
          </p:cNvSpPr>
          <p:nvPr>
            <p:ph type="body" idx="15"/>
          </p:nvPr>
        </p:nvSpPr>
        <p:spPr>
          <a:xfrm>
            <a:off x="9190984" y="5600947"/>
            <a:ext cx="2283472" cy="3651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400"/>
              <a:buNone/>
              <a:defRPr sz="14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16708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BAE17-3763-B555-29AA-D6ED6E34FE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3D2CA0-07FD-5944-67E6-C4CF550359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35A875-6229-17B9-56EF-C97FA6780621}"/>
              </a:ext>
            </a:extLst>
          </p:cNvPr>
          <p:cNvSpPr>
            <a:spLocks noGrp="1"/>
          </p:cNvSpPr>
          <p:nvPr>
            <p:ph type="dt" sz="half" idx="10"/>
          </p:nvPr>
        </p:nvSpPr>
        <p:spPr/>
        <p:txBody>
          <a:bodyPr/>
          <a:lstStyle/>
          <a:p>
            <a:fld id="{498E9D91-406F-4EA2-AD80-5D1855BB8C2E}" type="datetimeFigureOut">
              <a:rPr lang="en-US" smtClean="0"/>
              <a:t>10/18/2022</a:t>
            </a:fld>
            <a:endParaRPr lang="en-US"/>
          </a:p>
        </p:txBody>
      </p:sp>
      <p:sp>
        <p:nvSpPr>
          <p:cNvPr id="5" name="Footer Placeholder 4">
            <a:extLst>
              <a:ext uri="{FF2B5EF4-FFF2-40B4-BE49-F238E27FC236}">
                <a16:creationId xmlns:a16="http://schemas.microsoft.com/office/drawing/2014/main" id="{F8C47475-3565-7E44-0DDD-072009D5FD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379B5F-4303-1007-6549-2D1E6828EAC3}"/>
              </a:ext>
            </a:extLst>
          </p:cNvPr>
          <p:cNvSpPr>
            <a:spLocks noGrp="1"/>
          </p:cNvSpPr>
          <p:nvPr>
            <p:ph type="sldNum" sz="quarter" idx="12"/>
          </p:nvPr>
        </p:nvSpPr>
        <p:spPr/>
        <p:txBody>
          <a:bodyPr/>
          <a:lstStyle/>
          <a:p>
            <a:fld id="{5AAF6318-EA04-41F2-AEEE-423FB04B5A57}" type="slidenum">
              <a:rPr lang="en-US" smtClean="0"/>
              <a:t>‹#›</a:t>
            </a:fld>
            <a:endParaRPr lang="en-US"/>
          </a:p>
        </p:txBody>
      </p:sp>
    </p:spTree>
    <p:extLst>
      <p:ext uri="{BB962C8B-B14F-4D97-AF65-F5344CB8AC3E}">
        <p14:creationId xmlns:p14="http://schemas.microsoft.com/office/powerpoint/2010/main" val="2461704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1D0AD-F0E4-F9D1-FD5C-4B1822A9FF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1B918F-208C-3182-4839-C9BD15044E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13838A-4385-F928-BADF-FD284DD97EEA}"/>
              </a:ext>
            </a:extLst>
          </p:cNvPr>
          <p:cNvSpPr>
            <a:spLocks noGrp="1"/>
          </p:cNvSpPr>
          <p:nvPr>
            <p:ph type="dt" sz="half" idx="10"/>
          </p:nvPr>
        </p:nvSpPr>
        <p:spPr/>
        <p:txBody>
          <a:bodyPr/>
          <a:lstStyle/>
          <a:p>
            <a:fld id="{498E9D91-406F-4EA2-AD80-5D1855BB8C2E}" type="datetimeFigureOut">
              <a:rPr lang="en-US" smtClean="0"/>
              <a:t>10/18/2022</a:t>
            </a:fld>
            <a:endParaRPr lang="en-US"/>
          </a:p>
        </p:txBody>
      </p:sp>
      <p:sp>
        <p:nvSpPr>
          <p:cNvPr id="5" name="Footer Placeholder 4">
            <a:extLst>
              <a:ext uri="{FF2B5EF4-FFF2-40B4-BE49-F238E27FC236}">
                <a16:creationId xmlns:a16="http://schemas.microsoft.com/office/drawing/2014/main" id="{42541AC3-6A4A-DD67-33FF-8B89920453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4B2A71-27E0-BFCA-890A-7240E1E5B6E6}"/>
              </a:ext>
            </a:extLst>
          </p:cNvPr>
          <p:cNvSpPr>
            <a:spLocks noGrp="1"/>
          </p:cNvSpPr>
          <p:nvPr>
            <p:ph type="sldNum" sz="quarter" idx="12"/>
          </p:nvPr>
        </p:nvSpPr>
        <p:spPr/>
        <p:txBody>
          <a:bodyPr/>
          <a:lstStyle/>
          <a:p>
            <a:fld id="{5AAF6318-EA04-41F2-AEEE-423FB04B5A57}" type="slidenum">
              <a:rPr lang="en-US" smtClean="0"/>
              <a:t>‹#›</a:t>
            </a:fld>
            <a:endParaRPr lang="en-US"/>
          </a:p>
        </p:txBody>
      </p:sp>
    </p:spTree>
    <p:extLst>
      <p:ext uri="{BB962C8B-B14F-4D97-AF65-F5344CB8AC3E}">
        <p14:creationId xmlns:p14="http://schemas.microsoft.com/office/powerpoint/2010/main" val="4271007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EDCE0-DF0C-4935-0762-2CBBB4C025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BBBA7A-0B93-F724-8AAE-688767BBC3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5BCBE78-D12C-775B-FCBA-EA10E72A20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3362D7-10DD-289F-F4CC-D88EACCFDB8B}"/>
              </a:ext>
            </a:extLst>
          </p:cNvPr>
          <p:cNvSpPr>
            <a:spLocks noGrp="1"/>
          </p:cNvSpPr>
          <p:nvPr>
            <p:ph type="dt" sz="half" idx="10"/>
          </p:nvPr>
        </p:nvSpPr>
        <p:spPr/>
        <p:txBody>
          <a:bodyPr/>
          <a:lstStyle/>
          <a:p>
            <a:fld id="{498E9D91-406F-4EA2-AD80-5D1855BB8C2E}" type="datetimeFigureOut">
              <a:rPr lang="en-US" smtClean="0"/>
              <a:t>10/18/2022</a:t>
            </a:fld>
            <a:endParaRPr lang="en-US"/>
          </a:p>
        </p:txBody>
      </p:sp>
      <p:sp>
        <p:nvSpPr>
          <p:cNvPr id="6" name="Footer Placeholder 5">
            <a:extLst>
              <a:ext uri="{FF2B5EF4-FFF2-40B4-BE49-F238E27FC236}">
                <a16:creationId xmlns:a16="http://schemas.microsoft.com/office/drawing/2014/main" id="{BE0FC209-2B1C-0089-17CF-85580B9473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27C999-FFF8-462A-4BA3-80D7EE9C9233}"/>
              </a:ext>
            </a:extLst>
          </p:cNvPr>
          <p:cNvSpPr>
            <a:spLocks noGrp="1"/>
          </p:cNvSpPr>
          <p:nvPr>
            <p:ph type="sldNum" sz="quarter" idx="12"/>
          </p:nvPr>
        </p:nvSpPr>
        <p:spPr/>
        <p:txBody>
          <a:bodyPr/>
          <a:lstStyle/>
          <a:p>
            <a:fld id="{5AAF6318-EA04-41F2-AEEE-423FB04B5A57}" type="slidenum">
              <a:rPr lang="en-US" smtClean="0"/>
              <a:t>‹#›</a:t>
            </a:fld>
            <a:endParaRPr lang="en-US"/>
          </a:p>
        </p:txBody>
      </p:sp>
    </p:spTree>
    <p:extLst>
      <p:ext uri="{BB962C8B-B14F-4D97-AF65-F5344CB8AC3E}">
        <p14:creationId xmlns:p14="http://schemas.microsoft.com/office/powerpoint/2010/main" val="2988201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BA24-85E5-3E4F-CE06-B0DD2ED45A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8478B4-69A9-CBFA-A5CD-841FB04B4C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C5B6B1-DA7D-E0D7-97E1-53DDADCA62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0C30F11-EF5D-04B1-EBF8-2873C00D60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85C3F9-8141-CBCF-C9C2-F36046D3CB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8295592-2932-5DA8-BB6A-1613432ACD50}"/>
              </a:ext>
            </a:extLst>
          </p:cNvPr>
          <p:cNvSpPr>
            <a:spLocks noGrp="1"/>
          </p:cNvSpPr>
          <p:nvPr>
            <p:ph type="dt" sz="half" idx="10"/>
          </p:nvPr>
        </p:nvSpPr>
        <p:spPr/>
        <p:txBody>
          <a:bodyPr/>
          <a:lstStyle/>
          <a:p>
            <a:fld id="{498E9D91-406F-4EA2-AD80-5D1855BB8C2E}" type="datetimeFigureOut">
              <a:rPr lang="en-US" smtClean="0"/>
              <a:t>10/18/2022</a:t>
            </a:fld>
            <a:endParaRPr lang="en-US"/>
          </a:p>
        </p:txBody>
      </p:sp>
      <p:sp>
        <p:nvSpPr>
          <p:cNvPr id="8" name="Footer Placeholder 7">
            <a:extLst>
              <a:ext uri="{FF2B5EF4-FFF2-40B4-BE49-F238E27FC236}">
                <a16:creationId xmlns:a16="http://schemas.microsoft.com/office/drawing/2014/main" id="{B548BD42-7A08-6DE8-64AF-AC311865CF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706EAE-D471-C633-0AE7-B670BE049B1D}"/>
              </a:ext>
            </a:extLst>
          </p:cNvPr>
          <p:cNvSpPr>
            <a:spLocks noGrp="1"/>
          </p:cNvSpPr>
          <p:nvPr>
            <p:ph type="sldNum" sz="quarter" idx="12"/>
          </p:nvPr>
        </p:nvSpPr>
        <p:spPr/>
        <p:txBody>
          <a:bodyPr/>
          <a:lstStyle/>
          <a:p>
            <a:fld id="{5AAF6318-EA04-41F2-AEEE-423FB04B5A57}" type="slidenum">
              <a:rPr lang="en-US" smtClean="0"/>
              <a:t>‹#›</a:t>
            </a:fld>
            <a:endParaRPr lang="en-US"/>
          </a:p>
        </p:txBody>
      </p:sp>
    </p:spTree>
    <p:extLst>
      <p:ext uri="{BB962C8B-B14F-4D97-AF65-F5344CB8AC3E}">
        <p14:creationId xmlns:p14="http://schemas.microsoft.com/office/powerpoint/2010/main" val="3224802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060E7-1EE3-B6B3-293B-0BFD1E525DF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38260E-90C3-7480-798C-B99CC36A1A9E}"/>
              </a:ext>
            </a:extLst>
          </p:cNvPr>
          <p:cNvSpPr>
            <a:spLocks noGrp="1"/>
          </p:cNvSpPr>
          <p:nvPr>
            <p:ph type="dt" sz="half" idx="10"/>
          </p:nvPr>
        </p:nvSpPr>
        <p:spPr/>
        <p:txBody>
          <a:bodyPr/>
          <a:lstStyle/>
          <a:p>
            <a:fld id="{498E9D91-406F-4EA2-AD80-5D1855BB8C2E}" type="datetimeFigureOut">
              <a:rPr lang="en-US" smtClean="0"/>
              <a:t>10/18/2022</a:t>
            </a:fld>
            <a:endParaRPr lang="en-US"/>
          </a:p>
        </p:txBody>
      </p:sp>
      <p:sp>
        <p:nvSpPr>
          <p:cNvPr id="4" name="Footer Placeholder 3">
            <a:extLst>
              <a:ext uri="{FF2B5EF4-FFF2-40B4-BE49-F238E27FC236}">
                <a16:creationId xmlns:a16="http://schemas.microsoft.com/office/drawing/2014/main" id="{6009681C-20F6-6CA5-60C2-422D5C21C9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A4F8A2-3E71-E6C0-C5F4-A3C6A011FA99}"/>
              </a:ext>
            </a:extLst>
          </p:cNvPr>
          <p:cNvSpPr>
            <a:spLocks noGrp="1"/>
          </p:cNvSpPr>
          <p:nvPr>
            <p:ph type="sldNum" sz="quarter" idx="12"/>
          </p:nvPr>
        </p:nvSpPr>
        <p:spPr/>
        <p:txBody>
          <a:bodyPr/>
          <a:lstStyle/>
          <a:p>
            <a:fld id="{5AAF6318-EA04-41F2-AEEE-423FB04B5A57}" type="slidenum">
              <a:rPr lang="en-US" smtClean="0"/>
              <a:t>‹#›</a:t>
            </a:fld>
            <a:endParaRPr lang="en-US"/>
          </a:p>
        </p:txBody>
      </p:sp>
    </p:spTree>
    <p:extLst>
      <p:ext uri="{BB962C8B-B14F-4D97-AF65-F5344CB8AC3E}">
        <p14:creationId xmlns:p14="http://schemas.microsoft.com/office/powerpoint/2010/main" val="3523526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3102A3-57BB-BBE0-3253-2870889C780A}"/>
              </a:ext>
            </a:extLst>
          </p:cNvPr>
          <p:cNvSpPr>
            <a:spLocks noGrp="1"/>
          </p:cNvSpPr>
          <p:nvPr>
            <p:ph type="dt" sz="half" idx="10"/>
          </p:nvPr>
        </p:nvSpPr>
        <p:spPr/>
        <p:txBody>
          <a:bodyPr/>
          <a:lstStyle/>
          <a:p>
            <a:fld id="{498E9D91-406F-4EA2-AD80-5D1855BB8C2E}" type="datetimeFigureOut">
              <a:rPr lang="en-US" smtClean="0"/>
              <a:t>10/18/2022</a:t>
            </a:fld>
            <a:endParaRPr lang="en-US"/>
          </a:p>
        </p:txBody>
      </p:sp>
      <p:sp>
        <p:nvSpPr>
          <p:cNvPr id="3" name="Footer Placeholder 2">
            <a:extLst>
              <a:ext uri="{FF2B5EF4-FFF2-40B4-BE49-F238E27FC236}">
                <a16:creationId xmlns:a16="http://schemas.microsoft.com/office/drawing/2014/main" id="{1791AC0B-6EC9-2A7D-D428-EF93EAE535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404CBE-FC4D-083A-5A54-56420D43FC92}"/>
              </a:ext>
            </a:extLst>
          </p:cNvPr>
          <p:cNvSpPr>
            <a:spLocks noGrp="1"/>
          </p:cNvSpPr>
          <p:nvPr>
            <p:ph type="sldNum" sz="quarter" idx="12"/>
          </p:nvPr>
        </p:nvSpPr>
        <p:spPr/>
        <p:txBody>
          <a:bodyPr/>
          <a:lstStyle/>
          <a:p>
            <a:fld id="{5AAF6318-EA04-41F2-AEEE-423FB04B5A57}" type="slidenum">
              <a:rPr lang="en-US" smtClean="0"/>
              <a:t>‹#›</a:t>
            </a:fld>
            <a:endParaRPr lang="en-US"/>
          </a:p>
        </p:txBody>
      </p:sp>
    </p:spTree>
    <p:extLst>
      <p:ext uri="{BB962C8B-B14F-4D97-AF65-F5344CB8AC3E}">
        <p14:creationId xmlns:p14="http://schemas.microsoft.com/office/powerpoint/2010/main" val="1160124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C5780-DC67-2FC5-4E54-11CC269C0B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F1A3F3-CD35-C534-B8F9-4ECBDF5ACC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438C2DB-EA70-A5BF-E97D-F2D5DEEC16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20BCD8-3F13-02A1-E9BD-F32F15F01D5D}"/>
              </a:ext>
            </a:extLst>
          </p:cNvPr>
          <p:cNvSpPr>
            <a:spLocks noGrp="1"/>
          </p:cNvSpPr>
          <p:nvPr>
            <p:ph type="dt" sz="half" idx="10"/>
          </p:nvPr>
        </p:nvSpPr>
        <p:spPr/>
        <p:txBody>
          <a:bodyPr/>
          <a:lstStyle/>
          <a:p>
            <a:fld id="{498E9D91-406F-4EA2-AD80-5D1855BB8C2E}" type="datetimeFigureOut">
              <a:rPr lang="en-US" smtClean="0"/>
              <a:t>10/18/2022</a:t>
            </a:fld>
            <a:endParaRPr lang="en-US"/>
          </a:p>
        </p:txBody>
      </p:sp>
      <p:sp>
        <p:nvSpPr>
          <p:cNvPr id="6" name="Footer Placeholder 5">
            <a:extLst>
              <a:ext uri="{FF2B5EF4-FFF2-40B4-BE49-F238E27FC236}">
                <a16:creationId xmlns:a16="http://schemas.microsoft.com/office/drawing/2014/main" id="{C255E751-1758-5C3C-0AB9-F1D8F1B35B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EB386-A4D6-ED5F-E2D6-7788B89F7F24}"/>
              </a:ext>
            </a:extLst>
          </p:cNvPr>
          <p:cNvSpPr>
            <a:spLocks noGrp="1"/>
          </p:cNvSpPr>
          <p:nvPr>
            <p:ph type="sldNum" sz="quarter" idx="12"/>
          </p:nvPr>
        </p:nvSpPr>
        <p:spPr/>
        <p:txBody>
          <a:bodyPr/>
          <a:lstStyle/>
          <a:p>
            <a:fld id="{5AAF6318-EA04-41F2-AEEE-423FB04B5A57}" type="slidenum">
              <a:rPr lang="en-US" smtClean="0"/>
              <a:t>‹#›</a:t>
            </a:fld>
            <a:endParaRPr lang="en-US"/>
          </a:p>
        </p:txBody>
      </p:sp>
    </p:spTree>
    <p:extLst>
      <p:ext uri="{BB962C8B-B14F-4D97-AF65-F5344CB8AC3E}">
        <p14:creationId xmlns:p14="http://schemas.microsoft.com/office/powerpoint/2010/main" val="772058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EDD7-2916-3B94-4C1C-7A36F13E76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342258F-9E4E-517D-284D-75F856F512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96C11F2-10A6-492C-8B51-30927B3CC9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E63768-8EA4-175B-3FB9-76629F65A788}"/>
              </a:ext>
            </a:extLst>
          </p:cNvPr>
          <p:cNvSpPr>
            <a:spLocks noGrp="1"/>
          </p:cNvSpPr>
          <p:nvPr>
            <p:ph type="dt" sz="half" idx="10"/>
          </p:nvPr>
        </p:nvSpPr>
        <p:spPr/>
        <p:txBody>
          <a:bodyPr/>
          <a:lstStyle/>
          <a:p>
            <a:fld id="{498E9D91-406F-4EA2-AD80-5D1855BB8C2E}" type="datetimeFigureOut">
              <a:rPr lang="en-US" smtClean="0"/>
              <a:t>10/18/2022</a:t>
            </a:fld>
            <a:endParaRPr lang="en-US"/>
          </a:p>
        </p:txBody>
      </p:sp>
      <p:sp>
        <p:nvSpPr>
          <p:cNvPr id="6" name="Footer Placeholder 5">
            <a:extLst>
              <a:ext uri="{FF2B5EF4-FFF2-40B4-BE49-F238E27FC236}">
                <a16:creationId xmlns:a16="http://schemas.microsoft.com/office/drawing/2014/main" id="{514B79D0-02FA-531C-B239-F639C42B83F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9A1FB8B-086D-3D7E-B905-9C1769ABE3F1}"/>
              </a:ext>
            </a:extLst>
          </p:cNvPr>
          <p:cNvSpPr>
            <a:spLocks noGrp="1"/>
          </p:cNvSpPr>
          <p:nvPr>
            <p:ph type="sldNum" sz="quarter" idx="12"/>
          </p:nvPr>
        </p:nvSpPr>
        <p:spPr/>
        <p:txBody>
          <a:bodyPr/>
          <a:lstStyle/>
          <a:p>
            <a:fld id="{5AAF6318-EA04-41F2-AEEE-423FB04B5A57}" type="slidenum">
              <a:rPr lang="en-US" smtClean="0"/>
              <a:t>‹#›</a:t>
            </a:fld>
            <a:endParaRPr lang="en-US"/>
          </a:p>
        </p:txBody>
      </p:sp>
    </p:spTree>
    <p:extLst>
      <p:ext uri="{BB962C8B-B14F-4D97-AF65-F5344CB8AC3E}">
        <p14:creationId xmlns:p14="http://schemas.microsoft.com/office/powerpoint/2010/main" val="1736436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F1091C-D7A0-41CD-D7B5-80C7826E0B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2BB717-66EB-A0E8-9382-A57A3FA8CE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1C3826-BD3B-D0FB-1812-8CA752E86E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8E9D91-406F-4EA2-AD80-5D1855BB8C2E}" type="datetimeFigureOut">
              <a:rPr lang="en-US" smtClean="0"/>
              <a:t>10/18/2022</a:t>
            </a:fld>
            <a:endParaRPr lang="en-US"/>
          </a:p>
        </p:txBody>
      </p:sp>
      <p:sp>
        <p:nvSpPr>
          <p:cNvPr id="5" name="Footer Placeholder 4">
            <a:extLst>
              <a:ext uri="{FF2B5EF4-FFF2-40B4-BE49-F238E27FC236}">
                <a16:creationId xmlns:a16="http://schemas.microsoft.com/office/drawing/2014/main" id="{2EE11E62-258F-4E10-B3B2-A1FEABC40E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A4BA4B-EE9D-2849-B3EC-C6995FE169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AF6318-EA04-41F2-AEEE-423FB04B5A57}" type="slidenum">
              <a:rPr lang="en-US" smtClean="0"/>
              <a:t>‹#›</a:t>
            </a:fld>
            <a:endParaRPr lang="en-US"/>
          </a:p>
        </p:txBody>
      </p:sp>
    </p:spTree>
    <p:extLst>
      <p:ext uri="{BB962C8B-B14F-4D97-AF65-F5344CB8AC3E}">
        <p14:creationId xmlns:p14="http://schemas.microsoft.com/office/powerpoint/2010/main" val="197376407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BF07F-7F8F-A008-2CDA-B57A2624D466}"/>
              </a:ext>
            </a:extLst>
          </p:cNvPr>
          <p:cNvSpPr>
            <a:spLocks noGrp="1"/>
          </p:cNvSpPr>
          <p:nvPr>
            <p:ph type="title"/>
          </p:nvPr>
        </p:nvSpPr>
        <p:spPr>
          <a:solidFill>
            <a:schemeClr val="accent6">
              <a:lumMod val="60000"/>
              <a:lumOff val="40000"/>
            </a:schemeClr>
          </a:solidFill>
          <a:effectLst>
            <a:glow rad="228600">
              <a:schemeClr val="accent2">
                <a:satMod val="175000"/>
                <a:alpha val="40000"/>
              </a:schemeClr>
            </a:glow>
          </a:effectLst>
        </p:spPr>
        <p:txBody>
          <a:bodyPr>
            <a:normAutofit/>
          </a:bodyPr>
          <a:lstStyle/>
          <a:p>
            <a:pPr algn="ctr"/>
            <a:r>
              <a:rPr lang="en-US" b="1" u="sng" dirty="0">
                <a:solidFill>
                  <a:srgbClr val="002060"/>
                </a:solidFill>
              </a:rPr>
              <a:t>DETAILED ANALYSIS ABOUT BUSINESS MODEL OF ZOMATO </a:t>
            </a:r>
            <a:endParaRPr lang="en-IN" b="1" u="sng" dirty="0">
              <a:solidFill>
                <a:srgbClr val="002060"/>
              </a:solidFill>
            </a:endParaRPr>
          </a:p>
        </p:txBody>
      </p:sp>
      <p:pic>
        <p:nvPicPr>
          <p:cNvPr id="5" name="Content Placeholder 4">
            <a:extLst>
              <a:ext uri="{FF2B5EF4-FFF2-40B4-BE49-F238E27FC236}">
                <a16:creationId xmlns:a16="http://schemas.microsoft.com/office/drawing/2014/main" id="{A104D91D-AFD0-CC46-673F-84805D9280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3836649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D2C72-376E-1443-4DF1-5657B0EE30E1}"/>
              </a:ext>
            </a:extLst>
          </p:cNvPr>
          <p:cNvSpPr>
            <a:spLocks noGrp="1"/>
          </p:cNvSpPr>
          <p:nvPr>
            <p:ph type="title"/>
          </p:nvPr>
        </p:nvSpPr>
        <p:spPr/>
        <p:txBody>
          <a:bodyPr>
            <a:normAutofit/>
          </a:bodyPr>
          <a:lstStyle/>
          <a:p>
            <a:r>
              <a:rPr lang="en-IN" sz="2800" b="1" dirty="0">
                <a:effectLst/>
                <a:latin typeface="Calibri" panose="020F0502020204030204" pitchFamily="34" charset="0"/>
                <a:ea typeface="Calibri" panose="020F0502020204030204" pitchFamily="34" charset="0"/>
                <a:cs typeface="Times New Roman" panose="02020603050405020304" pitchFamily="18" charset="0"/>
              </a:rPr>
              <a:t>The India online food delivery market is expected to exhibit a CAGR of 28.9% during 2022-2027</a:t>
            </a:r>
            <a:endParaRPr lang="en-US" sz="2800" dirty="0"/>
          </a:p>
        </p:txBody>
      </p:sp>
      <p:pic>
        <p:nvPicPr>
          <p:cNvPr id="4098" name="Picture 1">
            <a:extLst>
              <a:ext uri="{FF2B5EF4-FFF2-40B4-BE49-F238E27FC236}">
                <a16:creationId xmlns:a16="http://schemas.microsoft.com/office/drawing/2014/main" id="{B8D5C0EC-C05A-4E64-25F0-C1F722D87E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603" y="1533378"/>
            <a:ext cx="10255348" cy="4959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4411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90777-F076-E2A0-5B7E-85569D1EBCF8}"/>
              </a:ext>
            </a:extLst>
          </p:cNvPr>
          <p:cNvSpPr>
            <a:spLocks noGrp="1"/>
          </p:cNvSpPr>
          <p:nvPr>
            <p:ph type="title"/>
          </p:nvPr>
        </p:nvSpPr>
        <p:spPr>
          <a:xfrm>
            <a:off x="762000" y="463600"/>
            <a:ext cx="10515600" cy="1182320"/>
          </a:xfrm>
          <a:solidFill>
            <a:srgbClr val="92D050"/>
          </a:solidFill>
          <a:effectLst>
            <a:glow rad="139700">
              <a:schemeClr val="accent2">
                <a:satMod val="175000"/>
                <a:alpha val="40000"/>
              </a:schemeClr>
            </a:glow>
          </a:effectLst>
        </p:spPr>
        <p:txBody>
          <a:bodyPr/>
          <a:lstStyle/>
          <a:p>
            <a:r>
              <a:rPr lang="en-IN" sz="4400" b="1" dirty="0">
                <a:solidFill>
                  <a:srgbClr val="002060"/>
                </a:solidFill>
                <a:cs typeface="Times New Roman" panose="02020603050405020304" pitchFamily="18" charset="0"/>
              </a:rPr>
              <a:t>Porters analysis of Zomato</a:t>
            </a:r>
            <a:endParaRPr lang="en-US" b="1" dirty="0">
              <a:solidFill>
                <a:srgbClr val="002060"/>
              </a:solidFill>
            </a:endParaRPr>
          </a:p>
        </p:txBody>
      </p:sp>
      <p:sp>
        <p:nvSpPr>
          <p:cNvPr id="3" name="Content Placeholder 2">
            <a:extLst>
              <a:ext uri="{FF2B5EF4-FFF2-40B4-BE49-F238E27FC236}">
                <a16:creationId xmlns:a16="http://schemas.microsoft.com/office/drawing/2014/main" id="{C62F60B7-2880-A051-DCB2-1C4CB422367E}"/>
              </a:ext>
            </a:extLst>
          </p:cNvPr>
          <p:cNvSpPr>
            <a:spLocks noGrp="1"/>
          </p:cNvSpPr>
          <p:nvPr>
            <p:ph sz="half" idx="1"/>
          </p:nvPr>
        </p:nvSpPr>
        <p:spPr/>
        <p:txBody>
          <a:bodyPr>
            <a:normAutofit/>
          </a:bodyPr>
          <a:lstStyle/>
          <a:p>
            <a:r>
              <a:rPr lang="en-US" b="1" dirty="0">
                <a:solidFill>
                  <a:srgbClr val="7030A0"/>
                </a:solidFill>
              </a:rPr>
              <a:t>Intensity of market Rivalry</a:t>
            </a:r>
          </a:p>
          <a:p>
            <a:pPr lvl="1"/>
            <a:r>
              <a:rPr lang="en-US" dirty="0"/>
              <a:t>Few competitors</a:t>
            </a:r>
          </a:p>
          <a:p>
            <a:pPr lvl="1"/>
            <a:r>
              <a:rPr lang="en-US" dirty="0"/>
              <a:t>As per CAGR - 28.9% in future</a:t>
            </a:r>
          </a:p>
          <a:p>
            <a:r>
              <a:rPr lang="en-US" b="1" dirty="0">
                <a:solidFill>
                  <a:srgbClr val="7030A0"/>
                </a:solidFill>
              </a:rPr>
              <a:t>Barriers to Entry</a:t>
            </a:r>
          </a:p>
          <a:p>
            <a:pPr lvl="1"/>
            <a:r>
              <a:rPr lang="en-US" dirty="0"/>
              <a:t>Less potential </a:t>
            </a:r>
          </a:p>
          <a:p>
            <a:pPr lvl="1"/>
            <a:r>
              <a:rPr lang="en-US" dirty="0"/>
              <a:t>Strong brand name</a:t>
            </a:r>
          </a:p>
          <a:p>
            <a:r>
              <a:rPr lang="en-US" b="1" dirty="0">
                <a:solidFill>
                  <a:srgbClr val="7030A0"/>
                </a:solidFill>
              </a:rPr>
              <a:t>Supplier Power</a:t>
            </a:r>
          </a:p>
          <a:p>
            <a:pPr lvl="1"/>
            <a:r>
              <a:rPr lang="en-US" dirty="0"/>
              <a:t>More suppliers </a:t>
            </a:r>
          </a:p>
          <a:p>
            <a:pPr lvl="1"/>
            <a:r>
              <a:rPr lang="en-US" dirty="0"/>
              <a:t>Switching cost were less</a:t>
            </a:r>
          </a:p>
          <a:p>
            <a:endParaRPr lang="en-US" dirty="0"/>
          </a:p>
        </p:txBody>
      </p:sp>
      <p:sp>
        <p:nvSpPr>
          <p:cNvPr id="4" name="Content Placeholder 3">
            <a:extLst>
              <a:ext uri="{FF2B5EF4-FFF2-40B4-BE49-F238E27FC236}">
                <a16:creationId xmlns:a16="http://schemas.microsoft.com/office/drawing/2014/main" id="{0B773B32-9D19-D075-E0ED-A2026F96F46C}"/>
              </a:ext>
            </a:extLst>
          </p:cNvPr>
          <p:cNvSpPr>
            <a:spLocks noGrp="1"/>
          </p:cNvSpPr>
          <p:nvPr>
            <p:ph sz="half" idx="2"/>
          </p:nvPr>
        </p:nvSpPr>
        <p:spPr/>
        <p:txBody>
          <a:bodyPr>
            <a:normAutofit/>
          </a:bodyPr>
          <a:lstStyle/>
          <a:p>
            <a:r>
              <a:rPr lang="en-US" b="1" dirty="0">
                <a:solidFill>
                  <a:srgbClr val="7030A0"/>
                </a:solidFill>
              </a:rPr>
              <a:t>Buyer Power</a:t>
            </a:r>
          </a:p>
          <a:p>
            <a:pPr lvl="1"/>
            <a:r>
              <a:rPr lang="en-US" dirty="0"/>
              <a:t>Customer conversion rate</a:t>
            </a:r>
          </a:p>
          <a:p>
            <a:pPr lvl="1"/>
            <a:r>
              <a:rPr lang="en-US" dirty="0"/>
              <a:t>Offers and deals</a:t>
            </a:r>
          </a:p>
          <a:p>
            <a:pPr lvl="1"/>
            <a:r>
              <a:rPr lang="en-US" dirty="0"/>
              <a:t>Good customer service</a:t>
            </a:r>
          </a:p>
          <a:p>
            <a:pPr lvl="1"/>
            <a:r>
              <a:rPr lang="en-US" dirty="0"/>
              <a:t>Delivering TAT</a:t>
            </a:r>
          </a:p>
          <a:p>
            <a:r>
              <a:rPr lang="en-US" b="1" dirty="0">
                <a:solidFill>
                  <a:srgbClr val="7030A0"/>
                </a:solidFill>
              </a:rPr>
              <a:t>Substitutes</a:t>
            </a:r>
          </a:p>
          <a:p>
            <a:pPr lvl="1"/>
            <a:r>
              <a:rPr lang="en-US" dirty="0"/>
              <a:t>Less substitutes</a:t>
            </a:r>
          </a:p>
        </p:txBody>
      </p:sp>
    </p:spTree>
    <p:extLst>
      <p:ext uri="{BB962C8B-B14F-4D97-AF65-F5344CB8AC3E}">
        <p14:creationId xmlns:p14="http://schemas.microsoft.com/office/powerpoint/2010/main" val="1516504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4358C60-BA38-9EFB-5AFF-9BB60ACFF1F1}"/>
              </a:ext>
            </a:extLst>
          </p:cNvPr>
          <p:cNvGraphicFramePr>
            <a:graphicFrameLocks noGrp="1"/>
          </p:cNvGraphicFramePr>
          <p:nvPr>
            <p:extLst>
              <p:ext uri="{D42A27DB-BD31-4B8C-83A1-F6EECF244321}">
                <p14:modId xmlns:p14="http://schemas.microsoft.com/office/powerpoint/2010/main" val="1619241448"/>
              </p:ext>
            </p:extLst>
          </p:nvPr>
        </p:nvGraphicFramePr>
        <p:xfrm>
          <a:off x="838200" y="970670"/>
          <a:ext cx="10515600" cy="5538414"/>
        </p:xfrm>
        <a:graphic>
          <a:graphicData uri="http://schemas.openxmlformats.org/drawingml/2006/table">
            <a:tbl>
              <a:tblPr firstRow="1" firstCol="1" bandRow="1">
                <a:tableStyleId>{5C22544A-7EE6-4342-B048-85BDC9FD1C3A}</a:tableStyleId>
              </a:tblPr>
              <a:tblGrid>
                <a:gridCol w="5257800">
                  <a:extLst>
                    <a:ext uri="{9D8B030D-6E8A-4147-A177-3AD203B41FA5}">
                      <a16:colId xmlns:a16="http://schemas.microsoft.com/office/drawing/2014/main" val="3601629667"/>
                    </a:ext>
                  </a:extLst>
                </a:gridCol>
                <a:gridCol w="5257800">
                  <a:extLst>
                    <a:ext uri="{9D8B030D-6E8A-4147-A177-3AD203B41FA5}">
                      <a16:colId xmlns:a16="http://schemas.microsoft.com/office/drawing/2014/main" val="3448113914"/>
                    </a:ext>
                  </a:extLst>
                </a:gridCol>
              </a:tblGrid>
              <a:tr h="2769207">
                <a:tc>
                  <a:txBody>
                    <a:bodyPr/>
                    <a:lstStyle/>
                    <a:p>
                      <a:pPr marL="0" marR="0">
                        <a:lnSpc>
                          <a:spcPct val="107000"/>
                        </a:lnSpc>
                        <a:spcBef>
                          <a:spcPts val="0"/>
                        </a:spcBef>
                        <a:spcAft>
                          <a:spcPts val="0"/>
                        </a:spcAft>
                      </a:pPr>
                      <a:r>
                        <a:rPr lang="en-IN" sz="2400" b="1" dirty="0">
                          <a:solidFill>
                            <a:srgbClr val="7030A0"/>
                          </a:solidFill>
                        </a:rPr>
                        <a:t>Product</a:t>
                      </a:r>
                      <a:endParaRPr lang="en-US" sz="2400" b="1" dirty="0">
                        <a:solidFill>
                          <a:srgbClr val="7030A0"/>
                        </a:solidFill>
                      </a:endParaRPr>
                    </a:p>
                    <a:p>
                      <a:pPr marL="342900" marR="0" lvl="0" indent="-342900">
                        <a:lnSpc>
                          <a:spcPct val="107000"/>
                        </a:lnSpc>
                        <a:spcBef>
                          <a:spcPts val="0"/>
                        </a:spcBef>
                        <a:spcAft>
                          <a:spcPts val="0"/>
                        </a:spcAft>
                        <a:buFont typeface="Arial" panose="020B0604020202020204" pitchFamily="34" charset="0"/>
                        <a:buChar char="-"/>
                      </a:pPr>
                      <a:r>
                        <a:rPr lang="en-IN" sz="2000" b="0" dirty="0">
                          <a:solidFill>
                            <a:schemeClr val="tx1"/>
                          </a:solidFill>
                        </a:rPr>
                        <a:t>Near By location restaurant food (GPS Location).</a:t>
                      </a:r>
                      <a:endParaRPr lang="en-US" sz="2000" b="0" dirty="0">
                        <a:solidFill>
                          <a:schemeClr val="tx1"/>
                        </a:solidFill>
                      </a:endParaRPr>
                    </a:p>
                    <a:p>
                      <a:pPr marL="342900" marR="0" lvl="0" indent="-342900">
                        <a:lnSpc>
                          <a:spcPct val="107000"/>
                        </a:lnSpc>
                        <a:spcBef>
                          <a:spcPts val="0"/>
                        </a:spcBef>
                        <a:spcAft>
                          <a:spcPts val="0"/>
                        </a:spcAft>
                        <a:buFont typeface="Arial" panose="020B0604020202020204" pitchFamily="34" charset="0"/>
                        <a:buChar char="-"/>
                      </a:pPr>
                      <a:r>
                        <a:rPr lang="en-IN" sz="2000" b="0" dirty="0">
                          <a:solidFill>
                            <a:schemeClr val="tx1"/>
                          </a:solidFill>
                        </a:rPr>
                        <a:t>Application features.</a:t>
                      </a:r>
                      <a:endParaRPr lang="en-US" sz="2000" b="0" dirty="0">
                        <a:solidFill>
                          <a:schemeClr val="tx1"/>
                        </a:solidFill>
                      </a:endParaRPr>
                    </a:p>
                    <a:p>
                      <a:pPr marL="342900" marR="0" lvl="0" indent="-342900">
                        <a:lnSpc>
                          <a:spcPct val="107000"/>
                        </a:lnSpc>
                        <a:spcBef>
                          <a:spcPts val="0"/>
                        </a:spcBef>
                        <a:spcAft>
                          <a:spcPts val="0"/>
                        </a:spcAft>
                        <a:buFont typeface="Arial" panose="020B0604020202020204" pitchFamily="34" charset="0"/>
                        <a:buChar char="-"/>
                      </a:pPr>
                      <a:r>
                        <a:rPr lang="en-IN" sz="2000" b="0" dirty="0">
                          <a:solidFill>
                            <a:schemeClr val="tx1"/>
                          </a:solidFill>
                        </a:rPr>
                        <a:t>Customer review systems.</a:t>
                      </a:r>
                      <a:endParaRPr lang="en-US" sz="2000" b="0" dirty="0">
                        <a:solidFill>
                          <a:schemeClr val="tx1"/>
                        </a:solidFill>
                      </a:endParaRPr>
                    </a:p>
                    <a:p>
                      <a:pPr marL="342900" marR="0" lvl="0" indent="-342900">
                        <a:lnSpc>
                          <a:spcPct val="107000"/>
                        </a:lnSpc>
                        <a:spcBef>
                          <a:spcPts val="0"/>
                        </a:spcBef>
                        <a:spcAft>
                          <a:spcPts val="0"/>
                        </a:spcAft>
                        <a:buFont typeface="Arial" panose="020B0604020202020204" pitchFamily="34" charset="0"/>
                        <a:buChar char="-"/>
                      </a:pPr>
                      <a:r>
                        <a:rPr lang="en-IN" sz="2000" b="0" dirty="0">
                          <a:solidFill>
                            <a:schemeClr val="tx1"/>
                          </a:solidFill>
                        </a:rPr>
                        <a:t>Quality food.</a:t>
                      </a:r>
                      <a:endParaRPr lang="en-US" sz="2000" b="0" dirty="0">
                        <a:solidFill>
                          <a:schemeClr val="tx1"/>
                        </a:solidFill>
                      </a:endParaRPr>
                    </a:p>
                    <a:p>
                      <a:pPr marL="342900" marR="0" lvl="0" indent="-342900">
                        <a:lnSpc>
                          <a:spcPct val="107000"/>
                        </a:lnSpc>
                        <a:spcBef>
                          <a:spcPts val="0"/>
                        </a:spcBef>
                        <a:spcAft>
                          <a:spcPts val="0"/>
                        </a:spcAft>
                        <a:buFont typeface="Arial" panose="020B0604020202020204" pitchFamily="34" charset="0"/>
                        <a:buChar char="-"/>
                      </a:pPr>
                      <a:r>
                        <a:rPr lang="en-IN" sz="2000" b="0" dirty="0">
                          <a:solidFill>
                            <a:schemeClr val="tx1"/>
                          </a:solidFill>
                        </a:rPr>
                        <a:t>Delivery time less.</a:t>
                      </a:r>
                      <a:endParaRPr lang="en-US" sz="2000" b="0" dirty="0">
                        <a:solidFill>
                          <a:schemeClr val="tx1"/>
                        </a:solidFil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IN" sz="2400" b="1" dirty="0">
                          <a:solidFill>
                            <a:srgbClr val="7030A0"/>
                          </a:solidFill>
                        </a:rPr>
                        <a:t>Place</a:t>
                      </a:r>
                      <a:endParaRPr lang="en-US" sz="2400" b="1" dirty="0">
                        <a:solidFill>
                          <a:srgbClr val="7030A0"/>
                        </a:solidFill>
                      </a:endParaRPr>
                    </a:p>
                    <a:p>
                      <a:pPr marL="342900" marR="0" lvl="0" indent="-342900">
                        <a:lnSpc>
                          <a:spcPct val="107000"/>
                        </a:lnSpc>
                        <a:spcBef>
                          <a:spcPts val="0"/>
                        </a:spcBef>
                        <a:spcAft>
                          <a:spcPts val="0"/>
                        </a:spcAft>
                        <a:buFont typeface="Arial" panose="020B0604020202020204" pitchFamily="34" charset="0"/>
                        <a:buChar char="-"/>
                      </a:pPr>
                      <a:r>
                        <a:rPr lang="en-IN" sz="2000" b="0" dirty="0">
                          <a:solidFill>
                            <a:schemeClr val="tx1"/>
                          </a:solidFill>
                        </a:rPr>
                        <a:t>Available in 23 countries like India, Canada, UAE, UK etc..</a:t>
                      </a:r>
                      <a:endParaRPr lang="en-US" sz="2000" b="0" dirty="0">
                        <a:solidFill>
                          <a:schemeClr val="tx1"/>
                        </a:solidFill>
                      </a:endParaRPr>
                    </a:p>
                    <a:p>
                      <a:pPr marL="342900" marR="0" lvl="0" indent="-342900">
                        <a:lnSpc>
                          <a:spcPct val="107000"/>
                        </a:lnSpc>
                        <a:spcBef>
                          <a:spcPts val="0"/>
                        </a:spcBef>
                        <a:spcAft>
                          <a:spcPts val="0"/>
                        </a:spcAft>
                        <a:buFont typeface="Arial" panose="020B0604020202020204" pitchFamily="34" charset="0"/>
                        <a:buChar char="-"/>
                      </a:pPr>
                      <a:r>
                        <a:rPr lang="en-IN" sz="2000" b="0" dirty="0">
                          <a:solidFill>
                            <a:schemeClr val="tx1"/>
                          </a:solidFill>
                        </a:rPr>
                        <a:t>Every month 90 M user visit site.</a:t>
                      </a:r>
                      <a:endParaRPr lang="en-US" sz="2000" b="0" dirty="0">
                        <a:solidFill>
                          <a:schemeClr val="tx1"/>
                        </a:solidFill>
                      </a:endParaRPr>
                    </a:p>
                    <a:p>
                      <a:pPr marL="342900" marR="0" lvl="0" indent="-342900">
                        <a:lnSpc>
                          <a:spcPct val="107000"/>
                        </a:lnSpc>
                        <a:spcBef>
                          <a:spcPts val="0"/>
                        </a:spcBef>
                        <a:spcAft>
                          <a:spcPts val="0"/>
                        </a:spcAft>
                        <a:buFont typeface="Arial" panose="020B0604020202020204" pitchFamily="34" charset="0"/>
                        <a:buChar char="-"/>
                      </a:pPr>
                      <a:r>
                        <a:rPr lang="en-IN" sz="2000" b="0" dirty="0">
                          <a:solidFill>
                            <a:schemeClr val="tx1"/>
                          </a:solidFill>
                        </a:rPr>
                        <a:t>In India almost cover urban area.</a:t>
                      </a:r>
                      <a:endParaRPr lang="en-US" sz="2000" b="0" dirty="0">
                        <a:solidFill>
                          <a:schemeClr val="tx1"/>
                        </a:solidFill>
                      </a:endParaRPr>
                    </a:p>
                    <a:p>
                      <a:pPr marL="342900" marR="0" lvl="0" indent="-342900">
                        <a:lnSpc>
                          <a:spcPct val="107000"/>
                        </a:lnSpc>
                        <a:spcBef>
                          <a:spcPts val="0"/>
                        </a:spcBef>
                        <a:spcAft>
                          <a:spcPts val="0"/>
                        </a:spcAft>
                        <a:buFont typeface="Arial" panose="020B0604020202020204" pitchFamily="34" charset="0"/>
                        <a:buChar char="-"/>
                      </a:pPr>
                      <a:r>
                        <a:rPr lang="en-IN" sz="2000" b="0" dirty="0">
                          <a:solidFill>
                            <a:schemeClr val="tx1"/>
                          </a:solidFill>
                        </a:rPr>
                        <a:t>But in some rural area’s faces difficulties.</a:t>
                      </a:r>
                      <a:endParaRPr lang="en-US" sz="2000" b="0" dirty="0">
                        <a:solidFill>
                          <a:schemeClr val="tx1"/>
                        </a:solidFil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0333782"/>
                  </a:ext>
                </a:extLst>
              </a:tr>
              <a:tr h="2769207">
                <a:tc>
                  <a:txBody>
                    <a:bodyPr/>
                    <a:lstStyle/>
                    <a:p>
                      <a:pPr marL="0" marR="0">
                        <a:lnSpc>
                          <a:spcPct val="107000"/>
                        </a:lnSpc>
                        <a:spcBef>
                          <a:spcPts val="0"/>
                        </a:spcBef>
                        <a:spcAft>
                          <a:spcPts val="0"/>
                        </a:spcAft>
                      </a:pPr>
                      <a:r>
                        <a:rPr lang="en-IN" sz="2400" b="1" dirty="0">
                          <a:solidFill>
                            <a:srgbClr val="7030A0"/>
                          </a:solidFill>
                        </a:rPr>
                        <a:t>Promotion</a:t>
                      </a:r>
                      <a:endParaRPr lang="en-US" sz="2400" b="1" dirty="0">
                        <a:solidFill>
                          <a:srgbClr val="7030A0"/>
                        </a:solidFill>
                      </a:endParaRPr>
                    </a:p>
                    <a:p>
                      <a:pPr marL="342900" marR="0" lvl="0" indent="-342900">
                        <a:lnSpc>
                          <a:spcPct val="107000"/>
                        </a:lnSpc>
                        <a:spcBef>
                          <a:spcPts val="0"/>
                        </a:spcBef>
                        <a:spcAft>
                          <a:spcPts val="0"/>
                        </a:spcAft>
                        <a:buFont typeface="Arial" panose="020B0604020202020204" pitchFamily="34" charset="0"/>
                        <a:buChar char="-"/>
                      </a:pPr>
                      <a:r>
                        <a:rPr lang="en-IN" sz="2000" b="0" dirty="0">
                          <a:solidFill>
                            <a:schemeClr val="tx1"/>
                          </a:solidFill>
                        </a:rPr>
                        <a:t>Restaurant itself.</a:t>
                      </a:r>
                      <a:endParaRPr lang="en-US" sz="2000" b="0" dirty="0">
                        <a:solidFill>
                          <a:schemeClr val="tx1"/>
                        </a:solidFill>
                      </a:endParaRPr>
                    </a:p>
                    <a:p>
                      <a:pPr marL="342900" marR="0" lvl="0" indent="-342900">
                        <a:lnSpc>
                          <a:spcPct val="107000"/>
                        </a:lnSpc>
                        <a:spcBef>
                          <a:spcPts val="0"/>
                        </a:spcBef>
                        <a:spcAft>
                          <a:spcPts val="0"/>
                        </a:spcAft>
                        <a:buFont typeface="Arial" panose="020B0604020202020204" pitchFamily="34" charset="0"/>
                        <a:buChar char="-"/>
                      </a:pPr>
                      <a:r>
                        <a:rPr lang="en-IN" sz="2000" b="0" dirty="0">
                          <a:solidFill>
                            <a:schemeClr val="tx1"/>
                          </a:solidFill>
                        </a:rPr>
                        <a:t>Broadcasting.</a:t>
                      </a:r>
                      <a:endParaRPr lang="en-US" sz="2000" b="0" dirty="0">
                        <a:solidFill>
                          <a:schemeClr val="tx1"/>
                        </a:solidFill>
                      </a:endParaRPr>
                    </a:p>
                    <a:p>
                      <a:pPr marL="342900" marR="0" lvl="0" indent="-342900">
                        <a:lnSpc>
                          <a:spcPct val="107000"/>
                        </a:lnSpc>
                        <a:spcBef>
                          <a:spcPts val="0"/>
                        </a:spcBef>
                        <a:spcAft>
                          <a:spcPts val="0"/>
                        </a:spcAft>
                        <a:buFont typeface="Arial" panose="020B0604020202020204" pitchFamily="34" charset="0"/>
                        <a:buChar char="-"/>
                      </a:pPr>
                      <a:r>
                        <a:rPr lang="en-IN" sz="2000" b="0" dirty="0">
                          <a:solidFill>
                            <a:schemeClr val="tx1"/>
                          </a:solidFill>
                        </a:rPr>
                        <a:t>Delivery boy T-shirt &amp; Bag. </a:t>
                      </a:r>
                      <a:endParaRPr lang="en-US" sz="2000" b="0" dirty="0">
                        <a:solidFill>
                          <a:schemeClr val="tx1"/>
                        </a:solidFill>
                      </a:endParaRPr>
                    </a:p>
                    <a:p>
                      <a:pPr marL="342900" marR="0" lvl="0" indent="-342900">
                        <a:lnSpc>
                          <a:spcPct val="107000"/>
                        </a:lnSpc>
                        <a:spcBef>
                          <a:spcPts val="0"/>
                        </a:spcBef>
                        <a:spcAft>
                          <a:spcPts val="0"/>
                        </a:spcAft>
                        <a:buFont typeface="Arial" panose="020B0604020202020204" pitchFamily="34" charset="0"/>
                        <a:buChar char="-"/>
                      </a:pPr>
                      <a:r>
                        <a:rPr lang="en-IN" sz="2000" b="0" dirty="0">
                          <a:solidFill>
                            <a:schemeClr val="tx1"/>
                          </a:solidFill>
                        </a:rPr>
                        <a:t>Application works on AI.</a:t>
                      </a:r>
                      <a:endParaRPr lang="en-US" sz="2000" b="0" dirty="0">
                        <a:solidFill>
                          <a:schemeClr val="tx1"/>
                        </a:solidFil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IN" sz="2400" b="1" dirty="0">
                          <a:solidFill>
                            <a:srgbClr val="7030A0"/>
                          </a:solidFill>
                        </a:rPr>
                        <a:t>Price</a:t>
                      </a:r>
                      <a:endParaRPr lang="en-US" sz="2400" b="1" dirty="0">
                        <a:solidFill>
                          <a:srgbClr val="7030A0"/>
                        </a:solidFill>
                      </a:endParaRPr>
                    </a:p>
                    <a:p>
                      <a:pPr marL="342900" marR="0" lvl="0" indent="-342900">
                        <a:lnSpc>
                          <a:spcPct val="107000"/>
                        </a:lnSpc>
                        <a:spcBef>
                          <a:spcPts val="0"/>
                        </a:spcBef>
                        <a:spcAft>
                          <a:spcPts val="0"/>
                        </a:spcAft>
                        <a:buFont typeface="Arial" panose="020B0604020202020204" pitchFamily="34" charset="0"/>
                        <a:buChar char="-"/>
                      </a:pPr>
                      <a:r>
                        <a:rPr lang="en-IN" sz="2000" b="0" dirty="0">
                          <a:solidFill>
                            <a:schemeClr val="tx1"/>
                          </a:solidFill>
                        </a:rPr>
                        <a:t>Provide offer &amp; discount.</a:t>
                      </a:r>
                      <a:endParaRPr lang="en-US" sz="2000" b="0" dirty="0">
                        <a:solidFill>
                          <a:schemeClr val="tx1"/>
                        </a:solidFill>
                      </a:endParaRPr>
                    </a:p>
                    <a:p>
                      <a:pPr marL="342900" marR="0" lvl="0" indent="-342900">
                        <a:lnSpc>
                          <a:spcPct val="107000"/>
                        </a:lnSpc>
                        <a:spcBef>
                          <a:spcPts val="0"/>
                        </a:spcBef>
                        <a:spcAft>
                          <a:spcPts val="0"/>
                        </a:spcAft>
                        <a:buFont typeface="Arial" panose="020B0604020202020204" pitchFamily="34" charset="0"/>
                        <a:buChar char="-"/>
                      </a:pPr>
                      <a:r>
                        <a:rPr lang="en-IN" sz="2000" b="0" dirty="0">
                          <a:solidFill>
                            <a:schemeClr val="tx1"/>
                          </a:solidFill>
                        </a:rPr>
                        <a:t>Do not take any charge form supplier.</a:t>
                      </a:r>
                      <a:endParaRPr lang="en-US" sz="2000" b="0" dirty="0">
                        <a:solidFill>
                          <a:schemeClr val="tx1"/>
                        </a:solidFill>
                      </a:endParaRPr>
                    </a:p>
                    <a:p>
                      <a:pPr marL="342900" marR="0" lvl="0" indent="-342900">
                        <a:lnSpc>
                          <a:spcPct val="107000"/>
                        </a:lnSpc>
                        <a:spcBef>
                          <a:spcPts val="0"/>
                        </a:spcBef>
                        <a:spcAft>
                          <a:spcPts val="0"/>
                        </a:spcAft>
                        <a:buFont typeface="Arial" panose="020B0604020202020204" pitchFamily="34" charset="0"/>
                        <a:buChar char="-"/>
                      </a:pPr>
                      <a:r>
                        <a:rPr lang="en-IN" sz="2000" b="0" dirty="0">
                          <a:solidFill>
                            <a:schemeClr val="tx1"/>
                          </a:solidFill>
                        </a:rPr>
                        <a:t>Reasonable delivery charges.</a:t>
                      </a:r>
                      <a:endParaRPr lang="en-US" sz="2000" b="0" dirty="0">
                        <a:solidFill>
                          <a:schemeClr val="tx1"/>
                        </a:solidFill>
                      </a:endParaRPr>
                    </a:p>
                    <a:p>
                      <a:pPr marL="342900" marR="0" lvl="0" indent="-342900">
                        <a:lnSpc>
                          <a:spcPct val="107000"/>
                        </a:lnSpc>
                        <a:spcBef>
                          <a:spcPts val="0"/>
                        </a:spcBef>
                        <a:spcAft>
                          <a:spcPts val="0"/>
                        </a:spcAft>
                        <a:buFont typeface="Arial" panose="020B0604020202020204" pitchFamily="34" charset="0"/>
                        <a:buChar char="-"/>
                      </a:pPr>
                      <a:r>
                        <a:rPr lang="en-IN" sz="2000" b="0" dirty="0">
                          <a:solidFill>
                            <a:schemeClr val="tx1"/>
                          </a:solidFill>
                        </a:rPr>
                        <a:t>Provide competitive price.</a:t>
                      </a:r>
                      <a:endParaRPr lang="en-US" sz="2000" b="0" dirty="0">
                        <a:solidFill>
                          <a:schemeClr val="tx1"/>
                        </a:solidFill>
                      </a:endParaRPr>
                    </a:p>
                    <a:p>
                      <a:pPr marL="342900" marR="0" lvl="0" indent="-342900">
                        <a:lnSpc>
                          <a:spcPct val="107000"/>
                        </a:lnSpc>
                        <a:spcBef>
                          <a:spcPts val="0"/>
                        </a:spcBef>
                        <a:spcAft>
                          <a:spcPts val="0"/>
                        </a:spcAft>
                        <a:buFont typeface="Arial" panose="020B0604020202020204" pitchFamily="34" charset="0"/>
                        <a:buChar char="-"/>
                      </a:pPr>
                      <a:r>
                        <a:rPr lang="en-IN" sz="2000" b="0" dirty="0">
                          <a:solidFill>
                            <a:schemeClr val="tx1"/>
                          </a:solidFill>
                        </a:rPr>
                        <a:t>Additional offer for VIP customers.</a:t>
                      </a:r>
                      <a:endParaRPr lang="en-US" sz="2000" b="0" dirty="0">
                        <a:solidFill>
                          <a:schemeClr val="tx1"/>
                        </a:solidFil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00883687"/>
                  </a:ext>
                </a:extLst>
              </a:tr>
            </a:tbl>
          </a:graphicData>
        </a:graphic>
      </p:graphicFrame>
      <p:sp>
        <p:nvSpPr>
          <p:cNvPr id="4" name="Rectangle 1">
            <a:extLst>
              <a:ext uri="{FF2B5EF4-FFF2-40B4-BE49-F238E27FC236}">
                <a16:creationId xmlns:a16="http://schemas.microsoft.com/office/drawing/2014/main" id="{AA66215D-9882-A078-ED35-1C616774AB66}"/>
              </a:ext>
            </a:extLst>
          </p:cNvPr>
          <p:cNvSpPr>
            <a:spLocks noChangeArrowheads="1"/>
          </p:cNvSpPr>
          <p:nvPr/>
        </p:nvSpPr>
        <p:spPr bwMode="auto">
          <a:xfrm>
            <a:off x="838200" y="67998"/>
            <a:ext cx="10515600" cy="769441"/>
          </a:xfrm>
          <a:prstGeom prst="rect">
            <a:avLst/>
          </a:prstGeom>
          <a:solidFill>
            <a:srgbClr val="92D050"/>
          </a:solidFill>
          <a:ln>
            <a:noFill/>
          </a:ln>
          <a:effectLst>
            <a:glow rad="139700">
              <a:schemeClr val="accent2">
                <a:satMod val="175000"/>
                <a:alpha val="40000"/>
              </a:schemeClr>
            </a:glow>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1" i="0" u="none" strike="noStrike" cap="none" normalizeH="0" baseline="0" dirty="0">
                <a:ln>
                  <a:noFill/>
                </a:ln>
                <a:solidFill>
                  <a:srgbClr val="002060"/>
                </a:solidFill>
                <a:effectLst/>
                <a:latin typeface="+mj-lt"/>
                <a:ea typeface="Calibri" panose="020F0502020204030204" pitchFamily="34" charset="0"/>
                <a:cs typeface="Arial" panose="020B0604020202020204" pitchFamily="34" charset="0"/>
              </a:rPr>
              <a:t>4P’s of Zomato</a:t>
            </a:r>
            <a:endParaRPr kumimoji="0" lang="en-US" altLang="en-US" sz="4400" b="1" i="0" u="none" strike="noStrike" cap="none" normalizeH="0" baseline="0" dirty="0">
              <a:ln>
                <a:noFill/>
              </a:ln>
              <a:solidFill>
                <a:srgbClr val="002060"/>
              </a:solidFill>
              <a:effectLst/>
              <a:latin typeface="+mj-lt"/>
            </a:endParaRPr>
          </a:p>
        </p:txBody>
      </p:sp>
    </p:spTree>
    <p:extLst>
      <p:ext uri="{BB962C8B-B14F-4D97-AF65-F5344CB8AC3E}">
        <p14:creationId xmlns:p14="http://schemas.microsoft.com/office/powerpoint/2010/main" val="3072846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1133B-82F2-36BD-75EB-80BAF8F13236}"/>
              </a:ext>
            </a:extLst>
          </p:cNvPr>
          <p:cNvSpPr>
            <a:spLocks noGrp="1"/>
          </p:cNvSpPr>
          <p:nvPr>
            <p:ph type="title"/>
          </p:nvPr>
        </p:nvSpPr>
        <p:spPr>
          <a:solidFill>
            <a:srgbClr val="92D050"/>
          </a:solidFill>
          <a:effectLst>
            <a:glow rad="139700">
              <a:schemeClr val="accent2">
                <a:satMod val="175000"/>
                <a:alpha val="40000"/>
              </a:schemeClr>
            </a:glow>
          </a:effectLst>
        </p:spPr>
        <p:txBody>
          <a:bodyPr/>
          <a:lstStyle/>
          <a:p>
            <a:r>
              <a:rPr lang="en-US" b="1" dirty="0">
                <a:solidFill>
                  <a:srgbClr val="002060"/>
                </a:solidFill>
              </a:rPr>
              <a:t>Failure Cause and Effect Analysis</a:t>
            </a:r>
          </a:p>
        </p:txBody>
      </p:sp>
      <p:sp>
        <p:nvSpPr>
          <p:cNvPr id="3" name="Content Placeholder 2">
            <a:extLst>
              <a:ext uri="{FF2B5EF4-FFF2-40B4-BE49-F238E27FC236}">
                <a16:creationId xmlns:a16="http://schemas.microsoft.com/office/drawing/2014/main" id="{5AD0019B-FA4A-7598-08A6-0B5D5DFD1828}"/>
              </a:ext>
            </a:extLst>
          </p:cNvPr>
          <p:cNvSpPr>
            <a:spLocks noGrp="1"/>
          </p:cNvSpPr>
          <p:nvPr>
            <p:ph idx="1"/>
          </p:nvPr>
        </p:nvSpPr>
        <p:spPr/>
        <p:txBody>
          <a:bodyPr>
            <a:noAutofit/>
          </a:bodyPr>
          <a:lstStyle/>
          <a:p>
            <a:pPr>
              <a:lnSpc>
                <a:spcPct val="100000"/>
              </a:lnSpc>
            </a:pPr>
            <a:r>
              <a:rPr lang="en-US" dirty="0">
                <a:effectLst/>
                <a:latin typeface="Calibri" panose="020F0502020204030204" pitchFamily="34" charset="0"/>
                <a:ea typeface="Calibri" panose="020F0502020204030204" pitchFamily="34" charset="0"/>
                <a:cs typeface="Times New Roman" panose="02020603050405020304" pitchFamily="18" charset="0"/>
              </a:rPr>
              <a:t>New competitor in market</a:t>
            </a:r>
          </a:p>
          <a:p>
            <a:pPr>
              <a:lnSpc>
                <a:spcPct val="100000"/>
              </a:lnSpc>
            </a:pPr>
            <a:r>
              <a:rPr lang="en-US" dirty="0">
                <a:effectLst/>
                <a:latin typeface="Calibri" panose="020F0502020204030204" pitchFamily="34" charset="0"/>
                <a:ea typeface="Calibri" panose="020F0502020204030204" pitchFamily="34" charset="0"/>
                <a:cs typeface="Times New Roman" panose="02020603050405020304" pitchFamily="18" charset="0"/>
              </a:rPr>
              <a:t>Enter in new market segments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r>
              <a:rPr lang="en-US" dirty="0">
                <a:effectLst/>
                <a:latin typeface="Calibri" panose="020F0502020204030204" pitchFamily="34" charset="0"/>
                <a:ea typeface="Calibri" panose="020F0502020204030204" pitchFamily="34" charset="0"/>
                <a:cs typeface="Times New Roman" panose="02020603050405020304" pitchFamily="18" charset="0"/>
              </a:rPr>
              <a:t>Feedback System</a:t>
            </a:r>
          </a:p>
          <a:p>
            <a:pPr>
              <a:lnSpc>
                <a:spcPct val="100000"/>
              </a:lnSpc>
            </a:pPr>
            <a:r>
              <a:rPr lang="en-US" dirty="0">
                <a:effectLst/>
                <a:latin typeface="Calibri" panose="020F0502020204030204" pitchFamily="34" charset="0"/>
                <a:ea typeface="Calibri" panose="020F0502020204030204" pitchFamily="34" charset="0"/>
                <a:cs typeface="Times New Roman" panose="02020603050405020304" pitchFamily="18" charset="0"/>
              </a:rPr>
              <a:t>Media reputation damage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r>
              <a:rPr lang="en-US" dirty="0">
                <a:effectLst/>
                <a:latin typeface="Calibri" panose="020F0502020204030204" pitchFamily="34" charset="0"/>
                <a:ea typeface="Calibri" panose="020F0502020204030204" pitchFamily="34" charset="0"/>
                <a:cs typeface="Times New Roman" panose="02020603050405020304" pitchFamily="18" charset="0"/>
              </a:rPr>
              <a:t>Chance of Leakage customer’s data</a:t>
            </a:r>
          </a:p>
          <a:p>
            <a:pPr>
              <a:lnSpc>
                <a:spcPct val="100000"/>
              </a:lnSpc>
            </a:pPr>
            <a:r>
              <a:rPr lang="en-US" dirty="0">
                <a:effectLst/>
                <a:latin typeface="Calibri" panose="020F0502020204030204" pitchFamily="34" charset="0"/>
                <a:ea typeface="Calibri" panose="020F0502020204030204" pitchFamily="34" charset="0"/>
                <a:cs typeface="Times New Roman" panose="02020603050405020304" pitchFamily="18" charset="0"/>
              </a:rPr>
              <a:t>Rural area services limited</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r>
              <a:rPr lang="en-US" dirty="0">
                <a:effectLst/>
                <a:latin typeface="Calibri" panose="020F0502020204030204" pitchFamily="34" charset="0"/>
                <a:ea typeface="Calibri" panose="020F0502020204030204" pitchFamily="34" charset="0"/>
                <a:cs typeface="Times New Roman" panose="02020603050405020304" pitchFamily="18" charset="0"/>
              </a:rPr>
              <a:t>Price comparison</a:t>
            </a:r>
          </a:p>
          <a:p>
            <a:pPr>
              <a:lnSpc>
                <a:spcPct val="100000"/>
              </a:lnSpc>
            </a:pPr>
            <a:r>
              <a:rPr lang="en-US" dirty="0">
                <a:effectLst/>
                <a:latin typeface="Calibri" panose="020F0502020204030204" pitchFamily="34" charset="0"/>
                <a:ea typeface="Calibri" panose="020F0502020204030204" pitchFamily="34" charset="0"/>
                <a:cs typeface="Times New Roman" panose="02020603050405020304" pitchFamily="18" charset="0"/>
              </a:rPr>
              <a:t>Natural Factor</a:t>
            </a:r>
            <a:endParaRPr lang="en-US" dirty="0"/>
          </a:p>
        </p:txBody>
      </p:sp>
    </p:spTree>
    <p:extLst>
      <p:ext uri="{BB962C8B-B14F-4D97-AF65-F5344CB8AC3E}">
        <p14:creationId xmlns:p14="http://schemas.microsoft.com/office/powerpoint/2010/main" val="1454009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4DF15-4205-282A-8003-2CA0E0F0EACF}"/>
              </a:ext>
            </a:extLst>
          </p:cNvPr>
          <p:cNvSpPr>
            <a:spLocks noGrp="1"/>
          </p:cNvSpPr>
          <p:nvPr>
            <p:ph type="title"/>
          </p:nvPr>
        </p:nvSpPr>
        <p:spPr>
          <a:xfrm>
            <a:off x="838200" y="292936"/>
            <a:ext cx="10515600" cy="1027577"/>
          </a:xfrm>
          <a:solidFill>
            <a:srgbClr val="92D050"/>
          </a:solidFill>
          <a:effectLst>
            <a:glow rad="139700">
              <a:schemeClr val="accent2">
                <a:satMod val="175000"/>
                <a:alpha val="40000"/>
              </a:schemeClr>
            </a:glow>
          </a:effectLst>
        </p:spPr>
        <p:txBody>
          <a:bodyPr>
            <a:normAutofit/>
          </a:bodyPr>
          <a:lstStyle/>
          <a:p>
            <a:r>
              <a:rPr lang="en-US" b="1" dirty="0">
                <a:solidFill>
                  <a:srgbClr val="002060"/>
                </a:solidFill>
              </a:rPr>
              <a:t>Growth opportunities in Current Scenarios</a:t>
            </a:r>
          </a:p>
        </p:txBody>
      </p:sp>
      <p:sp>
        <p:nvSpPr>
          <p:cNvPr id="3" name="Content Placeholder 2">
            <a:extLst>
              <a:ext uri="{FF2B5EF4-FFF2-40B4-BE49-F238E27FC236}">
                <a16:creationId xmlns:a16="http://schemas.microsoft.com/office/drawing/2014/main" id="{F369DBC4-F466-1702-5E47-F4D7E0496C64}"/>
              </a:ext>
            </a:extLst>
          </p:cNvPr>
          <p:cNvSpPr>
            <a:spLocks noGrp="1"/>
          </p:cNvSpPr>
          <p:nvPr>
            <p:ph idx="1"/>
          </p:nvPr>
        </p:nvSpPr>
        <p:spPr>
          <a:xfrm>
            <a:off x="838200" y="1500996"/>
            <a:ext cx="10515600" cy="4991879"/>
          </a:xfrm>
        </p:spPr>
        <p:txBody>
          <a:bodyPr>
            <a:normAutofit lnSpcReduction="10000"/>
          </a:bodyPr>
          <a:lstStyle/>
          <a:p>
            <a:r>
              <a:rPr lang="en-US" dirty="0"/>
              <a:t>Customer Acquisition:-</a:t>
            </a:r>
          </a:p>
          <a:p>
            <a:pPr lvl="1"/>
            <a:r>
              <a:rPr lang="en-US" dirty="0"/>
              <a:t>“Menu mania” is the First Acquisition on July 2014.</a:t>
            </a:r>
          </a:p>
          <a:p>
            <a:r>
              <a:rPr lang="en-US" dirty="0"/>
              <a:t>Entry to New market:-</a:t>
            </a:r>
          </a:p>
          <a:p>
            <a:pPr lvl="1"/>
            <a:r>
              <a:rPr lang="en-US" dirty="0"/>
              <a:t>September 2014, Poland based Restaurant search service.</a:t>
            </a:r>
          </a:p>
          <a:p>
            <a:pPr lvl="1"/>
            <a:r>
              <a:rPr lang="en-US" dirty="0"/>
              <a:t>December 2014, Italian based Restaurant search service.</a:t>
            </a:r>
          </a:p>
          <a:p>
            <a:r>
              <a:rPr lang="en-US" dirty="0"/>
              <a:t>New venture in same Bussiness line:-</a:t>
            </a:r>
          </a:p>
          <a:p>
            <a:pPr lvl="1"/>
            <a:r>
              <a:rPr lang="en-US" dirty="0"/>
              <a:t>September 2018, Bangalore based food e-market place “Tongue stun food” - $18 million.</a:t>
            </a:r>
          </a:p>
          <a:p>
            <a:pPr lvl="1"/>
            <a:r>
              <a:rPr lang="en-US" dirty="0"/>
              <a:t>December 2018, in </a:t>
            </a:r>
            <a:r>
              <a:rPr lang="en-US" dirty="0" err="1"/>
              <a:t>lucknow</a:t>
            </a:r>
            <a:r>
              <a:rPr lang="en-US" dirty="0"/>
              <a:t> “Tech eagle innovations” Works on drones.</a:t>
            </a:r>
          </a:p>
          <a:p>
            <a:r>
              <a:rPr lang="en-US" dirty="0"/>
              <a:t>New Product Opportunities:-</a:t>
            </a:r>
          </a:p>
          <a:p>
            <a:pPr lvl="1"/>
            <a:r>
              <a:rPr lang="en-US" dirty="0"/>
              <a:t>21 January 2020, Zomato </a:t>
            </a:r>
            <a:r>
              <a:rPr lang="en-US" dirty="0" err="1"/>
              <a:t>Aquired</a:t>
            </a:r>
            <a:r>
              <a:rPr lang="en-US" dirty="0"/>
              <a:t> “Uber Eats”.</a:t>
            </a:r>
          </a:p>
          <a:p>
            <a:pPr lvl="1"/>
            <a:r>
              <a:rPr lang="en-US" dirty="0"/>
              <a:t>24 June 2022, Zomato Acquired “ </a:t>
            </a:r>
            <a:r>
              <a:rPr lang="en-US" dirty="0" err="1"/>
              <a:t>Grofers</a:t>
            </a:r>
            <a:r>
              <a:rPr lang="en-US" dirty="0"/>
              <a:t>”.</a:t>
            </a:r>
          </a:p>
          <a:p>
            <a:pPr lvl="1"/>
            <a:endParaRPr lang="en-US" dirty="0"/>
          </a:p>
        </p:txBody>
      </p:sp>
    </p:spTree>
    <p:extLst>
      <p:ext uri="{BB962C8B-B14F-4D97-AF65-F5344CB8AC3E}">
        <p14:creationId xmlns:p14="http://schemas.microsoft.com/office/powerpoint/2010/main" val="2125284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7E214-E69E-5BA4-8B71-8ED52A9552D8}"/>
              </a:ext>
            </a:extLst>
          </p:cNvPr>
          <p:cNvSpPr>
            <a:spLocks noGrp="1"/>
          </p:cNvSpPr>
          <p:nvPr>
            <p:ph type="title"/>
          </p:nvPr>
        </p:nvSpPr>
        <p:spPr>
          <a:xfrm>
            <a:off x="838200" y="365125"/>
            <a:ext cx="10515600" cy="985373"/>
          </a:xfrm>
          <a:solidFill>
            <a:srgbClr val="92D050"/>
          </a:solidFill>
          <a:effectLst>
            <a:glow rad="139700">
              <a:schemeClr val="accent2">
                <a:satMod val="175000"/>
                <a:alpha val="40000"/>
              </a:schemeClr>
            </a:glow>
          </a:effectLst>
        </p:spPr>
        <p:txBody>
          <a:bodyPr/>
          <a:lstStyle/>
          <a:p>
            <a:r>
              <a:rPr lang="en-US" b="1" dirty="0">
                <a:solidFill>
                  <a:srgbClr val="002060"/>
                </a:solidFill>
              </a:rPr>
              <a:t>Findings</a:t>
            </a:r>
            <a:endParaRPr lang="en-IN" b="1" dirty="0">
              <a:solidFill>
                <a:srgbClr val="002060"/>
              </a:solidFill>
            </a:endParaRPr>
          </a:p>
        </p:txBody>
      </p:sp>
      <p:sp>
        <p:nvSpPr>
          <p:cNvPr id="3" name="Content Placeholder 2">
            <a:extLst>
              <a:ext uri="{FF2B5EF4-FFF2-40B4-BE49-F238E27FC236}">
                <a16:creationId xmlns:a16="http://schemas.microsoft.com/office/drawing/2014/main" id="{5F68F73E-E810-BE64-47B3-0BD4D61B929E}"/>
              </a:ext>
            </a:extLst>
          </p:cNvPr>
          <p:cNvSpPr>
            <a:spLocks noGrp="1"/>
          </p:cNvSpPr>
          <p:nvPr>
            <p:ph idx="1"/>
          </p:nvPr>
        </p:nvSpPr>
        <p:spPr/>
        <p:txBody>
          <a:bodyPr/>
          <a:lstStyle/>
          <a:p>
            <a:r>
              <a:rPr lang="en-US" dirty="0"/>
              <a:t>100% depends on digital systems</a:t>
            </a:r>
          </a:p>
          <a:p>
            <a:r>
              <a:rPr lang="en-IN" dirty="0"/>
              <a:t>Depends on Restaurants availability</a:t>
            </a:r>
          </a:p>
          <a:p>
            <a:r>
              <a:rPr lang="en-IN" dirty="0"/>
              <a:t>Unavailability in some rural areas</a:t>
            </a:r>
          </a:p>
          <a:p>
            <a:r>
              <a:rPr lang="en-IN" dirty="0"/>
              <a:t>User friendly application</a:t>
            </a:r>
          </a:p>
          <a:p>
            <a:r>
              <a:rPr lang="en-IN" dirty="0"/>
              <a:t>Satisfactory customer feedback system &amp; return policy of orders</a:t>
            </a:r>
          </a:p>
          <a:p>
            <a:r>
              <a:rPr lang="en-IN" dirty="0"/>
              <a:t>Consumes more than 50% online food market system</a:t>
            </a:r>
          </a:p>
        </p:txBody>
      </p:sp>
    </p:spTree>
    <p:extLst>
      <p:ext uri="{BB962C8B-B14F-4D97-AF65-F5344CB8AC3E}">
        <p14:creationId xmlns:p14="http://schemas.microsoft.com/office/powerpoint/2010/main" val="3162739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16F0F-EB67-118D-DE30-79C13C0E1D40}"/>
              </a:ext>
            </a:extLst>
          </p:cNvPr>
          <p:cNvSpPr>
            <a:spLocks noGrp="1"/>
          </p:cNvSpPr>
          <p:nvPr>
            <p:ph type="title"/>
          </p:nvPr>
        </p:nvSpPr>
        <p:spPr>
          <a:xfrm>
            <a:off x="838200" y="365125"/>
            <a:ext cx="10515600" cy="1294863"/>
          </a:xfrm>
          <a:solidFill>
            <a:srgbClr val="92D050"/>
          </a:solidFill>
          <a:effectLst>
            <a:glow rad="139700">
              <a:schemeClr val="accent2">
                <a:satMod val="175000"/>
                <a:alpha val="40000"/>
              </a:schemeClr>
            </a:glow>
          </a:effectLst>
        </p:spPr>
        <p:txBody>
          <a:bodyPr>
            <a:normAutofit/>
          </a:bodyPr>
          <a:lstStyle/>
          <a:p>
            <a:pPr>
              <a:lnSpc>
                <a:spcPct val="107000"/>
              </a:lnSpc>
              <a:spcAft>
                <a:spcPts val="800"/>
              </a:spcAft>
            </a:pPr>
            <a:r>
              <a:rPr lang="en-IN" b="1" dirty="0">
                <a:solidFill>
                  <a:srgbClr val="002060"/>
                </a:solidFill>
                <a:effectLst/>
                <a:ea typeface="Calibri" panose="020F0502020204030204" pitchFamily="34" charset="0"/>
                <a:cs typeface="Times New Roman" panose="02020603050405020304" pitchFamily="18" charset="0"/>
              </a:rPr>
              <a:t>Conclusion</a:t>
            </a:r>
            <a:endParaRPr lang="en-IN" dirty="0">
              <a:solidFill>
                <a:srgbClr val="002060"/>
              </a:solidFill>
              <a:effectLst/>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11F441D-9CD5-64D7-3370-C07D030A7A2A}"/>
              </a:ext>
            </a:extLst>
          </p:cNvPr>
          <p:cNvSpPr>
            <a:spLocks noGrp="1"/>
          </p:cNvSpPr>
          <p:nvPr>
            <p:ph idx="1"/>
          </p:nvPr>
        </p:nvSpPr>
        <p:spPr/>
        <p:txBody>
          <a:bodyPr/>
          <a:lstStyle/>
          <a:p>
            <a:pPr marL="0" indent="0">
              <a:buNone/>
            </a:pPr>
            <a:r>
              <a:rPr lang="en-IN" dirty="0">
                <a:effectLst/>
                <a:latin typeface="Calibri" panose="020F0502020204030204" pitchFamily="34" charset="0"/>
                <a:ea typeface="Calibri" panose="020F0502020204030204" pitchFamily="34" charset="0"/>
                <a:cs typeface="Times New Roman" panose="02020603050405020304" pitchFamily="18" charset="0"/>
              </a:rPr>
              <a:t>According to current trends, Zomato's Digital Marketing Strategy will have to keep advancing. They need to find fresh ways to draw more interest in their customers. They are doing a stellar job right now. If they continue to work hard on it, they will reap more profit. Zomato needs to be more dynamic in compete with other online food service providers by timely making changes according to customer needs.</a:t>
            </a:r>
          </a:p>
          <a:p>
            <a:pPr marL="0" indent="0">
              <a:buNone/>
            </a:pPr>
            <a:endParaRPr lang="en-IN" dirty="0"/>
          </a:p>
        </p:txBody>
      </p:sp>
    </p:spTree>
    <p:extLst>
      <p:ext uri="{BB962C8B-B14F-4D97-AF65-F5344CB8AC3E}">
        <p14:creationId xmlns:p14="http://schemas.microsoft.com/office/powerpoint/2010/main" val="4116686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2E994-030C-6C7A-CF9E-6F441C383BDA}"/>
              </a:ext>
            </a:extLst>
          </p:cNvPr>
          <p:cNvSpPr>
            <a:spLocks noGrp="1"/>
          </p:cNvSpPr>
          <p:nvPr>
            <p:ph type="title"/>
          </p:nvPr>
        </p:nvSpPr>
        <p:spPr>
          <a:xfrm>
            <a:off x="838200" y="365125"/>
            <a:ext cx="10515600" cy="1196389"/>
          </a:xfrm>
          <a:solidFill>
            <a:srgbClr val="92D050"/>
          </a:solidFill>
          <a:effectLst>
            <a:glow rad="139700">
              <a:schemeClr val="accent2">
                <a:satMod val="175000"/>
                <a:alpha val="40000"/>
              </a:schemeClr>
            </a:glow>
          </a:effectLst>
        </p:spPr>
        <p:txBody>
          <a:bodyPr/>
          <a:lstStyle/>
          <a:p>
            <a:r>
              <a:rPr lang="en-US" b="1" dirty="0">
                <a:solidFill>
                  <a:srgbClr val="002060"/>
                </a:solidFill>
              </a:rPr>
              <a:t>Learning </a:t>
            </a:r>
            <a:endParaRPr lang="en-IN" b="1" dirty="0">
              <a:solidFill>
                <a:srgbClr val="002060"/>
              </a:solidFill>
            </a:endParaRPr>
          </a:p>
        </p:txBody>
      </p:sp>
      <p:sp>
        <p:nvSpPr>
          <p:cNvPr id="3" name="Content Placeholder 2">
            <a:extLst>
              <a:ext uri="{FF2B5EF4-FFF2-40B4-BE49-F238E27FC236}">
                <a16:creationId xmlns:a16="http://schemas.microsoft.com/office/drawing/2014/main" id="{1EC0C646-8AE5-B01E-8C46-4495B67EEBC2}"/>
              </a:ext>
            </a:extLst>
          </p:cNvPr>
          <p:cNvSpPr>
            <a:spLocks noGrp="1"/>
          </p:cNvSpPr>
          <p:nvPr>
            <p:ph idx="1"/>
          </p:nvPr>
        </p:nvSpPr>
        <p:spPr/>
        <p:txBody>
          <a:bodyPr/>
          <a:lstStyle/>
          <a:p>
            <a:r>
              <a:rPr lang="en-US" dirty="0"/>
              <a:t>Team Work</a:t>
            </a:r>
          </a:p>
          <a:p>
            <a:r>
              <a:rPr lang="en-US" dirty="0"/>
              <a:t>Time Management</a:t>
            </a:r>
          </a:p>
          <a:p>
            <a:r>
              <a:rPr lang="en-US" dirty="0"/>
              <a:t>Improve Business analysis skills</a:t>
            </a:r>
            <a:endParaRPr lang="en-IN" dirty="0"/>
          </a:p>
        </p:txBody>
      </p:sp>
    </p:spTree>
    <p:extLst>
      <p:ext uri="{BB962C8B-B14F-4D97-AF65-F5344CB8AC3E}">
        <p14:creationId xmlns:p14="http://schemas.microsoft.com/office/powerpoint/2010/main" val="1929960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E3D8F-F54C-F01D-9F39-EE2DCC0C53FD}"/>
              </a:ext>
            </a:extLst>
          </p:cNvPr>
          <p:cNvSpPr>
            <a:spLocks noGrp="1"/>
          </p:cNvSpPr>
          <p:nvPr>
            <p:ph type="title"/>
          </p:nvPr>
        </p:nvSpPr>
        <p:spPr>
          <a:xfrm>
            <a:off x="838200" y="365125"/>
            <a:ext cx="10515600" cy="6216149"/>
          </a:xfrm>
          <a:noFill/>
          <a:effectLst>
            <a:glow rad="228600">
              <a:schemeClr val="accent2">
                <a:satMod val="175000"/>
                <a:alpha val="40000"/>
              </a:schemeClr>
            </a:glow>
            <a:softEdge rad="317500"/>
          </a:effectLst>
        </p:spPr>
        <p:txBody>
          <a:bodyPr>
            <a:normAutofit/>
            <a:scene3d>
              <a:camera prst="perspectiveBelow"/>
              <a:lightRig rig="threePt" dir="t"/>
            </a:scene3d>
          </a:bodyPr>
          <a:lstStyle/>
          <a:p>
            <a:pPr algn="ctr"/>
            <a:r>
              <a:rPr lang="en-US" sz="10000" b="1" dirty="0">
                <a:solidFill>
                  <a:srgbClr val="002060"/>
                </a:solidFill>
                <a:effectLst>
                  <a:glow rad="139700">
                    <a:schemeClr val="accent6">
                      <a:satMod val="175000"/>
                      <a:alpha val="40000"/>
                    </a:schemeClr>
                  </a:glow>
                  <a:outerShdw blurRad="60007" dist="310007" dir="9600000" sy="30000" kx="1300200" algn="ctr" rotWithShape="0">
                    <a:prstClr val="black">
                      <a:alpha val="32000"/>
                    </a:prstClr>
                  </a:outerShdw>
                </a:effectLst>
              </a:rPr>
              <a:t>Thank You</a:t>
            </a:r>
            <a:endParaRPr lang="en-IN" sz="10000" b="1" dirty="0">
              <a:solidFill>
                <a:srgbClr val="002060"/>
              </a:solidFill>
              <a:effectLst>
                <a:glow rad="139700">
                  <a:schemeClr val="accent6">
                    <a:satMod val="175000"/>
                    <a:alpha val="40000"/>
                  </a:schemeClr>
                </a:glow>
                <a:outerShdw blurRad="60007" dist="310007" dir="9600000" sy="30000" kx="1300200" algn="ctr" rotWithShape="0">
                  <a:prstClr val="black">
                    <a:alpha val="32000"/>
                  </a:prstClr>
                </a:outerShdw>
              </a:effectLst>
            </a:endParaRPr>
          </a:p>
        </p:txBody>
      </p:sp>
    </p:spTree>
    <p:extLst>
      <p:ext uri="{BB962C8B-B14F-4D97-AF65-F5344CB8AC3E}">
        <p14:creationId xmlns:p14="http://schemas.microsoft.com/office/powerpoint/2010/main" val="344672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2"/>
          <p:cNvSpPr txBox="1">
            <a:spLocks noGrp="1"/>
          </p:cNvSpPr>
          <p:nvPr>
            <p:ph type="title"/>
          </p:nvPr>
        </p:nvSpPr>
        <p:spPr>
          <a:prstGeom prst="rect">
            <a:avLst/>
          </a:prstGeom>
          <a:solidFill>
            <a:srgbClr val="92D050"/>
          </a:solidFill>
          <a:ln>
            <a:noFill/>
          </a:ln>
          <a:effectLst>
            <a:glow rad="228600">
              <a:schemeClr val="accent2">
                <a:satMod val="175000"/>
                <a:alpha val="40000"/>
              </a:schemeClr>
            </a:glow>
          </a:effectLst>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accent6"/>
              </a:buClr>
              <a:buSzPts val="4400"/>
              <a:buFont typeface="Arial Black"/>
              <a:buNone/>
            </a:pPr>
            <a:r>
              <a:rPr lang="en-US" b="1" dirty="0">
                <a:solidFill>
                  <a:srgbClr val="002060"/>
                </a:solidFill>
              </a:rPr>
              <a:t>MEET OUR TEAM</a:t>
            </a:r>
            <a:endParaRPr b="1" dirty="0">
              <a:solidFill>
                <a:srgbClr val="002060"/>
              </a:solidFill>
            </a:endParaRPr>
          </a:p>
        </p:txBody>
      </p:sp>
      <p:pic>
        <p:nvPicPr>
          <p:cNvPr id="457" name="Google Shape;457;p2"/>
          <p:cNvPicPr preferRelativeResize="0">
            <a:picLocks noGrp="1"/>
          </p:cNvPicPr>
          <p:nvPr>
            <p:ph type="pic" idx="2"/>
          </p:nvPr>
        </p:nvPicPr>
        <p:blipFill>
          <a:blip r:embed="rId3">
            <a:extLst>
              <a:ext uri="{28A0092B-C50C-407E-A947-70E740481C1C}">
                <a14:useLocalDpi xmlns:a14="http://schemas.microsoft.com/office/drawing/2010/main" val="0"/>
              </a:ext>
            </a:extLst>
          </a:blip>
          <a:srcRect/>
          <a:stretch/>
        </p:blipFill>
        <p:spPr>
          <a:xfrm>
            <a:off x="913728" y="2392023"/>
            <a:ext cx="2287250" cy="2596896"/>
          </a:xfrm>
          <a:prstGeom prst="rect">
            <a:avLst/>
          </a:prstGeom>
          <a:solidFill>
            <a:srgbClr val="E3E5BC"/>
          </a:solidFill>
          <a:ln>
            <a:noFill/>
          </a:ln>
        </p:spPr>
      </p:pic>
      <p:sp>
        <p:nvSpPr>
          <p:cNvPr id="453" name="Google Shape;453;p2"/>
          <p:cNvSpPr txBox="1">
            <a:spLocks noGrp="1"/>
          </p:cNvSpPr>
          <p:nvPr>
            <p:ph type="body" idx="1"/>
          </p:nvPr>
        </p:nvSpPr>
        <p:spPr>
          <a:xfrm>
            <a:off x="758905" y="4989515"/>
            <a:ext cx="2598737" cy="768096"/>
          </a:xfrm>
          <a:prstGeom prst="rect">
            <a:avLst/>
          </a:prstGeom>
          <a:solidFill>
            <a:schemeClr val="lt1"/>
          </a:solidFill>
          <a:ln>
            <a:noFill/>
          </a:ln>
        </p:spPr>
        <p:txBody>
          <a:bodyPr spcFirstLastPara="1" wrap="square" lIns="0" tIns="274300" rIns="0" bIns="45700" anchor="t" anchorCtr="0">
            <a:noAutofit/>
          </a:bodyPr>
          <a:lstStyle/>
          <a:p>
            <a:pPr marL="0" lvl="0" indent="0" algn="ctr" rtl="0">
              <a:lnSpc>
                <a:spcPct val="100000"/>
              </a:lnSpc>
              <a:spcBef>
                <a:spcPts val="0"/>
              </a:spcBef>
              <a:spcAft>
                <a:spcPts val="0"/>
              </a:spcAft>
              <a:buClr>
                <a:schemeClr val="accent6"/>
              </a:buClr>
              <a:buSzPts val="1800"/>
              <a:buNone/>
            </a:pPr>
            <a:r>
              <a:rPr lang="en-US" dirty="0"/>
              <a:t>PRITAM JAL</a:t>
            </a:r>
            <a:endParaRPr dirty="0"/>
          </a:p>
        </p:txBody>
      </p:sp>
      <p:sp>
        <p:nvSpPr>
          <p:cNvPr id="454" name="Google Shape;454;p2"/>
          <p:cNvSpPr txBox="1">
            <a:spLocks noGrp="1"/>
          </p:cNvSpPr>
          <p:nvPr>
            <p:ph type="body" idx="3"/>
          </p:nvPr>
        </p:nvSpPr>
        <p:spPr>
          <a:xfrm>
            <a:off x="3516747" y="4990111"/>
            <a:ext cx="2598737" cy="767500"/>
          </a:xfrm>
          <a:prstGeom prst="rect">
            <a:avLst/>
          </a:prstGeom>
          <a:solidFill>
            <a:schemeClr val="lt1"/>
          </a:solidFill>
          <a:ln>
            <a:noFill/>
          </a:ln>
        </p:spPr>
        <p:txBody>
          <a:bodyPr spcFirstLastPara="1" wrap="square" lIns="0" tIns="274300" rIns="0" bIns="45700" anchor="t" anchorCtr="0">
            <a:noAutofit/>
          </a:bodyPr>
          <a:lstStyle/>
          <a:p>
            <a:pPr marL="0" indent="0">
              <a:spcBef>
                <a:spcPts val="0"/>
              </a:spcBef>
              <a:buSzPts val="1800"/>
            </a:pPr>
            <a:r>
              <a:rPr lang="en-IN" sz="1800" b="1" dirty="0">
                <a:solidFill>
                  <a:schemeClr val="accent6"/>
                </a:solidFill>
                <a:latin typeface="Arial"/>
                <a:cs typeface="Arial"/>
                <a:sym typeface="Arial"/>
              </a:rPr>
              <a:t>RAGAVENDRAN </a:t>
            </a:r>
          </a:p>
        </p:txBody>
      </p:sp>
      <p:sp>
        <p:nvSpPr>
          <p:cNvPr id="455" name="Google Shape;455;p2"/>
          <p:cNvSpPr txBox="1">
            <a:spLocks noGrp="1"/>
          </p:cNvSpPr>
          <p:nvPr>
            <p:ph type="body" idx="5"/>
          </p:nvPr>
        </p:nvSpPr>
        <p:spPr>
          <a:xfrm>
            <a:off x="6274589" y="4990707"/>
            <a:ext cx="2598737" cy="766904"/>
          </a:xfrm>
          <a:prstGeom prst="rect">
            <a:avLst/>
          </a:prstGeom>
          <a:solidFill>
            <a:schemeClr val="lt1"/>
          </a:solidFill>
          <a:ln>
            <a:noFill/>
          </a:ln>
        </p:spPr>
        <p:txBody>
          <a:bodyPr spcFirstLastPara="1" wrap="square" lIns="0" tIns="274300" rIns="0" bIns="45700" anchor="t" anchorCtr="0">
            <a:noAutofit/>
          </a:bodyPr>
          <a:lstStyle/>
          <a:p>
            <a:pPr marL="0" lvl="0" indent="0" algn="ctr" rtl="0">
              <a:lnSpc>
                <a:spcPct val="100000"/>
              </a:lnSpc>
              <a:spcBef>
                <a:spcPts val="0"/>
              </a:spcBef>
              <a:spcAft>
                <a:spcPts val="0"/>
              </a:spcAft>
              <a:buClr>
                <a:schemeClr val="accent6"/>
              </a:buClr>
              <a:buSzPts val="1800"/>
              <a:buNone/>
            </a:pPr>
            <a:r>
              <a:rPr lang="en-US" dirty="0"/>
              <a:t>DHAVAL HARNESHA</a:t>
            </a:r>
            <a:endParaRPr dirty="0"/>
          </a:p>
        </p:txBody>
      </p:sp>
      <p:sp>
        <p:nvSpPr>
          <p:cNvPr id="456" name="Google Shape;456;p2"/>
          <p:cNvSpPr txBox="1">
            <a:spLocks noGrp="1"/>
          </p:cNvSpPr>
          <p:nvPr>
            <p:ph type="body" idx="6"/>
          </p:nvPr>
        </p:nvSpPr>
        <p:spPr>
          <a:xfrm>
            <a:off x="9032431" y="4990707"/>
            <a:ext cx="2598737" cy="766904"/>
          </a:xfrm>
          <a:prstGeom prst="rect">
            <a:avLst/>
          </a:prstGeom>
          <a:solidFill>
            <a:schemeClr val="lt1"/>
          </a:solidFill>
          <a:ln>
            <a:noFill/>
          </a:ln>
        </p:spPr>
        <p:txBody>
          <a:bodyPr spcFirstLastPara="1" wrap="square" lIns="0" tIns="274300" rIns="0" bIns="45700" anchor="t" anchorCtr="0">
            <a:noAutofit/>
          </a:bodyPr>
          <a:lstStyle/>
          <a:p>
            <a:pPr marL="0" indent="0">
              <a:spcBef>
                <a:spcPts val="0"/>
              </a:spcBef>
              <a:buSzPts val="1800"/>
            </a:pPr>
            <a:r>
              <a:rPr lang="en-US" sz="1800" b="1" dirty="0">
                <a:solidFill>
                  <a:schemeClr val="accent6"/>
                </a:solidFill>
                <a:latin typeface="Arial"/>
                <a:cs typeface="Arial"/>
                <a:sym typeface="Arial"/>
              </a:rPr>
              <a:t>VARANASI JAGDEESH</a:t>
            </a:r>
            <a:endParaRPr sz="1800" b="1" dirty="0">
              <a:solidFill>
                <a:schemeClr val="accent6"/>
              </a:solidFill>
              <a:latin typeface="Arial"/>
              <a:cs typeface="Arial"/>
              <a:sym typeface="Arial"/>
            </a:endParaRPr>
          </a:p>
        </p:txBody>
      </p:sp>
      <p:pic>
        <p:nvPicPr>
          <p:cNvPr id="458" name="Google Shape;458;p2"/>
          <p:cNvPicPr preferRelativeResize="0"/>
          <p:nvPr/>
        </p:nvPicPr>
        <p:blipFill>
          <a:blip r:embed="rId4">
            <a:extLst>
              <a:ext uri="{28A0092B-C50C-407E-A947-70E740481C1C}">
                <a14:useLocalDpi xmlns:a14="http://schemas.microsoft.com/office/drawing/2010/main" val="0"/>
              </a:ext>
            </a:extLst>
          </a:blip>
          <a:srcRect/>
          <a:stretch/>
        </p:blipFill>
        <p:spPr>
          <a:xfrm>
            <a:off x="3516762" y="2392025"/>
            <a:ext cx="2596875" cy="2596875"/>
          </a:xfrm>
          <a:prstGeom prst="rect">
            <a:avLst/>
          </a:prstGeom>
          <a:noFill/>
          <a:ln>
            <a:noFill/>
          </a:ln>
        </p:spPr>
      </p:pic>
      <p:pic>
        <p:nvPicPr>
          <p:cNvPr id="459" name="Google Shape;459;p2"/>
          <p:cNvPicPr preferRelativeResize="0"/>
          <p:nvPr/>
        </p:nvPicPr>
        <p:blipFill rotWithShape="1">
          <a:blip r:embed="rId5">
            <a:alphaModFix/>
          </a:blip>
          <a:srcRect/>
          <a:stretch/>
        </p:blipFill>
        <p:spPr>
          <a:xfrm>
            <a:off x="6266050" y="2401500"/>
            <a:ext cx="2596876" cy="2587400"/>
          </a:xfrm>
          <a:prstGeom prst="rect">
            <a:avLst/>
          </a:prstGeom>
          <a:noFill/>
          <a:ln>
            <a:noFill/>
          </a:ln>
        </p:spPr>
      </p:pic>
      <p:pic>
        <p:nvPicPr>
          <p:cNvPr id="460" name="Google Shape;460;p2"/>
          <p:cNvPicPr preferRelativeResize="0"/>
          <p:nvPr/>
        </p:nvPicPr>
        <p:blipFill>
          <a:blip r:embed="rId6">
            <a:extLst>
              <a:ext uri="{28A0092B-C50C-407E-A947-70E740481C1C}">
                <a14:useLocalDpi xmlns:a14="http://schemas.microsoft.com/office/drawing/2010/main" val="0"/>
              </a:ext>
            </a:extLst>
          </a:blip>
          <a:srcRect t="218" b="218"/>
          <a:stretch/>
        </p:blipFill>
        <p:spPr>
          <a:xfrm>
            <a:off x="9032450" y="2403300"/>
            <a:ext cx="2598750" cy="2587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3FE84-73C3-9BAB-1D40-E2B1B2401AAC}"/>
              </a:ext>
            </a:extLst>
          </p:cNvPr>
          <p:cNvSpPr>
            <a:spLocks noGrp="1"/>
          </p:cNvSpPr>
          <p:nvPr>
            <p:ph type="title"/>
          </p:nvPr>
        </p:nvSpPr>
        <p:spPr>
          <a:xfrm>
            <a:off x="838200" y="365125"/>
            <a:ext cx="10515600" cy="1196389"/>
          </a:xfrm>
          <a:solidFill>
            <a:srgbClr val="92D050"/>
          </a:solidFill>
          <a:effectLst>
            <a:glow rad="139700">
              <a:schemeClr val="accent2">
                <a:satMod val="175000"/>
                <a:alpha val="40000"/>
              </a:schemeClr>
            </a:glow>
          </a:effectLst>
        </p:spPr>
        <p:txBody>
          <a:bodyPr/>
          <a:lstStyle/>
          <a:p>
            <a:r>
              <a:rPr lang="en-US" b="1" dirty="0">
                <a:solidFill>
                  <a:srgbClr val="002060"/>
                </a:solidFill>
              </a:rPr>
              <a:t>Objectives</a:t>
            </a:r>
          </a:p>
        </p:txBody>
      </p:sp>
      <p:sp>
        <p:nvSpPr>
          <p:cNvPr id="3" name="Content Placeholder 2">
            <a:extLst>
              <a:ext uri="{FF2B5EF4-FFF2-40B4-BE49-F238E27FC236}">
                <a16:creationId xmlns:a16="http://schemas.microsoft.com/office/drawing/2014/main" id="{B7908D1B-290D-2075-D6B0-61669505D027}"/>
              </a:ext>
            </a:extLst>
          </p:cNvPr>
          <p:cNvSpPr>
            <a:spLocks noGrp="1"/>
          </p:cNvSpPr>
          <p:nvPr>
            <p:ph idx="1"/>
          </p:nvPr>
        </p:nvSpPr>
        <p:spPr/>
        <p:txBody>
          <a:bodyPr/>
          <a:lstStyle/>
          <a:p>
            <a:pPr>
              <a:lnSpc>
                <a:spcPct val="107000"/>
              </a:lnSpc>
              <a:spcBef>
                <a:spcPts val="0"/>
              </a:spcBef>
              <a:spcAft>
                <a:spcPts val="800"/>
              </a:spcAft>
            </a:pPr>
            <a:r>
              <a:rPr lang="en-IN" b="1" dirty="0">
                <a:solidFill>
                  <a:srgbClr val="222222"/>
                </a:solidFill>
                <a:latin typeface="+mj-lt"/>
                <a:cs typeface="Times New Roman" panose="02020603050405020304" pitchFamily="18" charset="0"/>
              </a:rPr>
              <a:t>To Analyse Business model </a:t>
            </a:r>
          </a:p>
          <a:p>
            <a:pPr>
              <a:lnSpc>
                <a:spcPct val="107000"/>
              </a:lnSpc>
              <a:spcBef>
                <a:spcPts val="0"/>
              </a:spcBef>
              <a:spcAft>
                <a:spcPts val="800"/>
              </a:spcAft>
            </a:pPr>
            <a:r>
              <a:rPr lang="en-IN" b="1" dirty="0">
                <a:solidFill>
                  <a:srgbClr val="222222"/>
                </a:solidFill>
                <a:latin typeface="+mj-lt"/>
                <a:cs typeface="Times New Roman" panose="02020603050405020304" pitchFamily="18" charset="0"/>
              </a:rPr>
              <a:t>To Analyse Revenue model </a:t>
            </a:r>
          </a:p>
          <a:p>
            <a:pPr>
              <a:lnSpc>
                <a:spcPct val="107000"/>
              </a:lnSpc>
              <a:spcBef>
                <a:spcPts val="0"/>
              </a:spcBef>
              <a:spcAft>
                <a:spcPts val="800"/>
              </a:spcAft>
            </a:pPr>
            <a:r>
              <a:rPr lang="en-IN" b="1" dirty="0">
                <a:solidFill>
                  <a:srgbClr val="222222"/>
                </a:solidFill>
                <a:latin typeface="+mj-lt"/>
                <a:cs typeface="Times New Roman" panose="02020603050405020304" pitchFamily="18" charset="0"/>
              </a:rPr>
              <a:t>Describe Key competitor </a:t>
            </a:r>
          </a:p>
          <a:p>
            <a:pPr>
              <a:lnSpc>
                <a:spcPct val="107000"/>
              </a:lnSpc>
              <a:spcBef>
                <a:spcPts val="0"/>
              </a:spcBef>
              <a:spcAft>
                <a:spcPts val="800"/>
              </a:spcAft>
            </a:pPr>
            <a:r>
              <a:rPr lang="en-IN" b="1" dirty="0">
                <a:solidFill>
                  <a:srgbClr val="222222"/>
                </a:solidFill>
                <a:latin typeface="+mj-lt"/>
                <a:cs typeface="Times New Roman" panose="02020603050405020304" pitchFamily="18" charset="0"/>
              </a:rPr>
              <a:t>4P analysis </a:t>
            </a:r>
            <a:endParaRPr lang="en-US" b="1" dirty="0">
              <a:solidFill>
                <a:srgbClr val="222222"/>
              </a:solidFill>
              <a:latin typeface="+mj-lt"/>
              <a:cs typeface="Times New Roman" panose="02020603050405020304" pitchFamily="18" charset="0"/>
            </a:endParaRPr>
          </a:p>
          <a:p>
            <a:pPr>
              <a:lnSpc>
                <a:spcPct val="107000"/>
              </a:lnSpc>
              <a:spcBef>
                <a:spcPts val="0"/>
              </a:spcBef>
              <a:spcAft>
                <a:spcPts val="800"/>
              </a:spcAft>
            </a:pPr>
            <a:r>
              <a:rPr lang="en-IN" b="1" dirty="0">
                <a:solidFill>
                  <a:srgbClr val="222222"/>
                </a:solidFill>
                <a:latin typeface="+mj-lt"/>
                <a:cs typeface="Times New Roman" panose="02020603050405020304" pitchFamily="18" charset="0"/>
              </a:rPr>
              <a:t>Porters analysis </a:t>
            </a:r>
            <a:endParaRPr lang="en-US" b="1" dirty="0">
              <a:solidFill>
                <a:srgbClr val="222222"/>
              </a:solidFill>
              <a:latin typeface="+mj-lt"/>
              <a:cs typeface="Times New Roman" panose="02020603050405020304" pitchFamily="18" charset="0"/>
            </a:endParaRPr>
          </a:p>
          <a:p>
            <a:pPr>
              <a:lnSpc>
                <a:spcPct val="107000"/>
              </a:lnSpc>
              <a:spcBef>
                <a:spcPts val="0"/>
              </a:spcBef>
              <a:spcAft>
                <a:spcPts val="800"/>
              </a:spcAft>
            </a:pPr>
            <a:r>
              <a:rPr lang="en-IN" b="1" dirty="0">
                <a:solidFill>
                  <a:srgbClr val="222222"/>
                </a:solidFill>
                <a:effectLst/>
                <a:latin typeface="+mj-lt"/>
                <a:ea typeface="Calibri" panose="020F0502020204030204" pitchFamily="34" charset="0"/>
                <a:cs typeface="Times New Roman" panose="02020603050405020304" pitchFamily="18" charset="0"/>
              </a:rPr>
              <a:t>To Identify Cause &amp; Effect analysis</a:t>
            </a:r>
          </a:p>
          <a:p>
            <a:pPr>
              <a:lnSpc>
                <a:spcPct val="107000"/>
              </a:lnSpc>
              <a:spcBef>
                <a:spcPts val="0"/>
              </a:spcBef>
              <a:spcAft>
                <a:spcPts val="800"/>
              </a:spcAft>
            </a:pPr>
            <a:r>
              <a:rPr lang="en-IN" b="1" dirty="0">
                <a:solidFill>
                  <a:srgbClr val="222222"/>
                </a:solidFill>
                <a:latin typeface="+mj-lt"/>
                <a:ea typeface="Calibri" panose="020F0502020204030204" pitchFamily="34" charset="0"/>
                <a:cs typeface="Times New Roman" panose="02020603050405020304" pitchFamily="18" charset="0"/>
              </a:rPr>
              <a:t>Growth Opportunities in current scenario</a:t>
            </a:r>
            <a:endParaRPr lang="en-US" b="1" dirty="0">
              <a:effectLst/>
              <a:latin typeface="+mj-l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05426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655B8-A251-8EF7-825D-D305773EE65F}"/>
              </a:ext>
            </a:extLst>
          </p:cNvPr>
          <p:cNvSpPr>
            <a:spLocks noGrp="1"/>
          </p:cNvSpPr>
          <p:nvPr>
            <p:ph type="title"/>
          </p:nvPr>
        </p:nvSpPr>
        <p:spPr>
          <a:xfrm>
            <a:off x="838200" y="365125"/>
            <a:ext cx="10515600" cy="1210457"/>
          </a:xfrm>
          <a:solidFill>
            <a:srgbClr val="92D050"/>
          </a:solidFill>
          <a:effectLst>
            <a:glow rad="139700">
              <a:schemeClr val="accent2">
                <a:satMod val="175000"/>
                <a:alpha val="40000"/>
              </a:schemeClr>
            </a:glow>
          </a:effectLst>
        </p:spPr>
        <p:txBody>
          <a:bodyPr/>
          <a:lstStyle/>
          <a:p>
            <a:r>
              <a:rPr lang="en-US" b="1" dirty="0">
                <a:solidFill>
                  <a:srgbClr val="002060"/>
                </a:solidFill>
              </a:rPr>
              <a:t>About Zomato </a:t>
            </a:r>
          </a:p>
        </p:txBody>
      </p:sp>
      <p:sp>
        <p:nvSpPr>
          <p:cNvPr id="3" name="Content Placeholder 2">
            <a:extLst>
              <a:ext uri="{FF2B5EF4-FFF2-40B4-BE49-F238E27FC236}">
                <a16:creationId xmlns:a16="http://schemas.microsoft.com/office/drawing/2014/main" id="{10865C0A-FECD-B86D-1A43-065BC8DD5085}"/>
              </a:ext>
            </a:extLst>
          </p:cNvPr>
          <p:cNvSpPr>
            <a:spLocks noGrp="1"/>
          </p:cNvSpPr>
          <p:nvPr>
            <p:ph idx="1"/>
          </p:nvPr>
        </p:nvSpPr>
        <p:spPr/>
        <p:txBody>
          <a:bodyPr>
            <a:normAutofit/>
          </a:bodyPr>
          <a:lstStyle/>
          <a:p>
            <a:r>
              <a:rPr lang="en-GB" sz="1800" dirty="0">
                <a:effectLst/>
                <a:latin typeface="Arial" panose="020B0604020202020204" pitchFamily="34" charset="0"/>
                <a:ea typeface="Arial" panose="020B0604020202020204" pitchFamily="34" charset="0"/>
              </a:rPr>
              <a:t>Zomato was started in the year 2008 with initial name “</a:t>
            </a:r>
            <a:r>
              <a:rPr lang="en-GB" sz="1800" dirty="0" err="1">
                <a:latin typeface="Arial" panose="020B0604020202020204" pitchFamily="34" charset="0"/>
                <a:ea typeface="Arial" panose="020B0604020202020204" pitchFamily="34" charset="0"/>
              </a:rPr>
              <a:t>F</a:t>
            </a:r>
            <a:r>
              <a:rPr lang="en-GB" sz="1800" dirty="0" err="1">
                <a:effectLst/>
                <a:latin typeface="Arial" panose="020B0604020202020204" pitchFamily="34" charset="0"/>
                <a:ea typeface="Arial" panose="020B0604020202020204" pitchFamily="34" charset="0"/>
              </a:rPr>
              <a:t>oodiebay</a:t>
            </a:r>
            <a:r>
              <a:rPr lang="en-GB" sz="1800" dirty="0">
                <a:effectLst/>
                <a:latin typeface="Arial" panose="020B0604020202020204" pitchFamily="34" charset="0"/>
                <a:ea typeface="Arial" panose="020B0604020202020204" pitchFamily="34" charset="0"/>
              </a:rPr>
              <a:t>”. </a:t>
            </a:r>
            <a:r>
              <a:rPr lang="en-GB" sz="1800" dirty="0">
                <a:latin typeface="Arial" panose="020B0604020202020204" pitchFamily="34" charset="0"/>
                <a:ea typeface="Arial" panose="020B0604020202020204" pitchFamily="34" charset="0"/>
              </a:rPr>
              <a:t>I</a:t>
            </a:r>
            <a:r>
              <a:rPr lang="en-GB" sz="1800" dirty="0">
                <a:effectLst/>
                <a:latin typeface="Arial" panose="020B0604020202020204" pitchFamily="34" charset="0"/>
                <a:ea typeface="Arial" panose="020B0604020202020204" pitchFamily="34" charset="0"/>
              </a:rPr>
              <a:t>t was launched in the year 2010, it is a platform that connects customers, Restaurants and Delivery Partners. </a:t>
            </a:r>
            <a:endParaRPr lang="en-US" sz="1800" dirty="0">
              <a:effectLst/>
              <a:latin typeface="Arial" panose="020B0604020202020204" pitchFamily="34" charset="0"/>
              <a:ea typeface="Arial" panose="020B0604020202020204" pitchFamily="34" charset="0"/>
            </a:endParaRPr>
          </a:p>
          <a:p>
            <a:r>
              <a:rPr lang="en-US" sz="1800" dirty="0">
                <a:latin typeface="Arial" panose="020B0604020202020204" pitchFamily="34" charset="0"/>
              </a:rPr>
              <a:t>Customers use this platform to get varies services from restaurants such as food delivery and table reservation.</a:t>
            </a:r>
          </a:p>
          <a:p>
            <a:r>
              <a:rPr lang="en-GB" sz="1800" dirty="0">
                <a:latin typeface="Arial" panose="020B0604020202020204" pitchFamily="34" charset="0"/>
              </a:rPr>
              <a:t>This entire process and the work flow works through an Application which makes it easy for the    users to choose food from a wide variety of options.</a:t>
            </a:r>
          </a:p>
          <a:p>
            <a:r>
              <a:rPr lang="en-GB" sz="1800" dirty="0">
                <a:effectLst/>
                <a:latin typeface="Arial" panose="020B0604020202020204" pitchFamily="34" charset="0"/>
                <a:ea typeface="Arial" panose="020B0604020202020204" pitchFamily="34" charset="0"/>
              </a:rPr>
              <a:t>Zomato launched </a:t>
            </a:r>
            <a:r>
              <a:rPr lang="en-GB" sz="1800" dirty="0" err="1">
                <a:effectLst/>
                <a:latin typeface="Arial" panose="020B0604020202020204" pitchFamily="34" charset="0"/>
                <a:ea typeface="Arial" panose="020B0604020202020204" pitchFamily="34" charset="0"/>
              </a:rPr>
              <a:t>Hyperpure</a:t>
            </a:r>
            <a:r>
              <a:rPr lang="en-GB" sz="1800" dirty="0">
                <a:effectLst/>
                <a:latin typeface="Arial" panose="020B0604020202020204" pitchFamily="34" charset="0"/>
                <a:ea typeface="Arial" panose="020B0604020202020204" pitchFamily="34" charset="0"/>
              </a:rPr>
              <a:t>  in the year 2019 which is a B2B platform that allows restaurants to buy Fresh Spices and Fresh Chickens.</a:t>
            </a:r>
          </a:p>
          <a:p>
            <a:r>
              <a:rPr lang="en-US" sz="1800" dirty="0">
                <a:effectLst/>
                <a:latin typeface="Arial" panose="020B0604020202020204" pitchFamily="34" charset="0"/>
                <a:ea typeface="Arial" panose="020B0604020202020204" pitchFamily="34" charset="0"/>
              </a:rPr>
              <a:t>It servers worldwide with the help of 5000+ employees.</a:t>
            </a:r>
          </a:p>
          <a:p>
            <a:r>
              <a:rPr lang="en-US" sz="1800" dirty="0">
                <a:latin typeface="Arial" panose="020B0604020202020204" pitchFamily="34" charset="0"/>
                <a:ea typeface="Arial" panose="020B0604020202020204" pitchFamily="34" charset="0"/>
              </a:rPr>
              <a:t>Market strategy for Zomato includes a combination of digital marketing channels such as search ads, third-party ads, in-app ads, SEO strategy, social media marketing and even bill boards or newspaper advertising.</a:t>
            </a:r>
          </a:p>
          <a:p>
            <a:endParaRPr lang="en-US" sz="1800" dirty="0">
              <a:effectLst/>
              <a:latin typeface="Arial" panose="020B0604020202020204" pitchFamily="34" charset="0"/>
              <a:ea typeface="Arial" panose="020B0604020202020204" pitchFamily="34" charset="0"/>
            </a:endParaRPr>
          </a:p>
          <a:p>
            <a:endParaRPr lang="en-US" sz="1800" dirty="0">
              <a:effectLst/>
              <a:latin typeface="Arial" panose="020B0604020202020204" pitchFamily="34" charset="0"/>
              <a:ea typeface="Arial" panose="020B0604020202020204" pitchFamily="34" charset="0"/>
            </a:endParaRPr>
          </a:p>
          <a:p>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518372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C4B24-38A5-BDA8-33EF-A4E400E21F7B}"/>
              </a:ext>
            </a:extLst>
          </p:cNvPr>
          <p:cNvSpPr>
            <a:spLocks noGrp="1"/>
          </p:cNvSpPr>
          <p:nvPr>
            <p:ph type="title"/>
          </p:nvPr>
        </p:nvSpPr>
        <p:spPr>
          <a:xfrm>
            <a:off x="838200" y="239151"/>
            <a:ext cx="10515600" cy="562707"/>
          </a:xfrm>
          <a:solidFill>
            <a:srgbClr val="92D050"/>
          </a:solidFill>
          <a:effectLst>
            <a:glow rad="139700">
              <a:schemeClr val="accent2">
                <a:satMod val="175000"/>
                <a:alpha val="40000"/>
              </a:schemeClr>
            </a:glow>
          </a:effectLst>
        </p:spPr>
        <p:txBody>
          <a:bodyPr>
            <a:normAutofit fontScale="90000"/>
          </a:bodyPr>
          <a:lstStyle/>
          <a:p>
            <a:r>
              <a:rPr lang="en-US" b="1" dirty="0">
                <a:solidFill>
                  <a:srgbClr val="002060"/>
                </a:solidFill>
              </a:rPr>
              <a:t>Business model</a:t>
            </a:r>
          </a:p>
        </p:txBody>
      </p:sp>
      <p:pic>
        <p:nvPicPr>
          <p:cNvPr id="4" name="Picture 3">
            <a:extLst>
              <a:ext uri="{FF2B5EF4-FFF2-40B4-BE49-F238E27FC236}">
                <a16:creationId xmlns:a16="http://schemas.microsoft.com/office/drawing/2014/main" id="{700563DF-66EF-F27A-3D34-B9005F97B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937" y="998806"/>
            <a:ext cx="9829800" cy="5726847"/>
          </a:xfrm>
          <a:prstGeom prst="rect">
            <a:avLst/>
          </a:prstGeom>
          <a:ln>
            <a:noFill/>
          </a:ln>
          <a:effectLst>
            <a:outerShdw blurRad="107950" dist="12700" dir="5400000" algn="ctr">
              <a:schemeClr val="accent1">
                <a:lumMod val="20000"/>
                <a:lumOff val="80000"/>
              </a:scheme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1501834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BE2A8-B6B4-EC78-8693-E1B733BE9536}"/>
              </a:ext>
            </a:extLst>
          </p:cNvPr>
          <p:cNvSpPr>
            <a:spLocks noGrp="1"/>
          </p:cNvSpPr>
          <p:nvPr>
            <p:ph type="title"/>
          </p:nvPr>
        </p:nvSpPr>
        <p:spPr>
          <a:xfrm>
            <a:off x="838200" y="365125"/>
            <a:ext cx="10515600" cy="692711"/>
          </a:xfrm>
          <a:solidFill>
            <a:srgbClr val="92D050"/>
          </a:solidFill>
          <a:effectLst>
            <a:glow rad="139700">
              <a:schemeClr val="accent2">
                <a:satMod val="175000"/>
                <a:alpha val="40000"/>
              </a:schemeClr>
            </a:glow>
          </a:effectLst>
        </p:spPr>
        <p:txBody>
          <a:bodyPr>
            <a:normAutofit fontScale="90000"/>
          </a:bodyPr>
          <a:lstStyle/>
          <a:p>
            <a:r>
              <a:rPr lang="en-US" b="1" dirty="0">
                <a:solidFill>
                  <a:srgbClr val="002060"/>
                </a:solidFill>
              </a:rPr>
              <a:t>Revenue Model</a:t>
            </a:r>
          </a:p>
        </p:txBody>
      </p:sp>
      <p:pic>
        <p:nvPicPr>
          <p:cNvPr id="7" name="Content Placeholder 6">
            <a:extLst>
              <a:ext uri="{FF2B5EF4-FFF2-40B4-BE49-F238E27FC236}">
                <a16:creationId xmlns:a16="http://schemas.microsoft.com/office/drawing/2014/main" id="{7D575F54-35B3-1FFD-9C02-D91799BCC5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434904"/>
            <a:ext cx="10515600" cy="471267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226103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38B54-1C0F-171A-BDB1-33856066770D}"/>
              </a:ext>
            </a:extLst>
          </p:cNvPr>
          <p:cNvSpPr>
            <a:spLocks noGrp="1"/>
          </p:cNvSpPr>
          <p:nvPr>
            <p:ph type="title"/>
          </p:nvPr>
        </p:nvSpPr>
        <p:spPr>
          <a:xfrm>
            <a:off x="838200" y="365126"/>
            <a:ext cx="10515600" cy="858764"/>
          </a:xfrm>
          <a:solidFill>
            <a:srgbClr val="92D050"/>
          </a:solidFill>
          <a:effectLst>
            <a:glow rad="139700">
              <a:schemeClr val="accent2">
                <a:satMod val="175000"/>
                <a:alpha val="40000"/>
              </a:schemeClr>
            </a:glow>
          </a:effectLst>
        </p:spPr>
        <p:txBody>
          <a:bodyPr/>
          <a:lstStyle/>
          <a:p>
            <a:r>
              <a:rPr lang="en-US" b="1" dirty="0">
                <a:solidFill>
                  <a:srgbClr val="002060"/>
                </a:solidFill>
              </a:rPr>
              <a:t>Financial model</a:t>
            </a:r>
          </a:p>
        </p:txBody>
      </p:sp>
      <p:graphicFrame>
        <p:nvGraphicFramePr>
          <p:cNvPr id="4" name="Content Placeholder 3">
            <a:extLst>
              <a:ext uri="{FF2B5EF4-FFF2-40B4-BE49-F238E27FC236}">
                <a16:creationId xmlns:a16="http://schemas.microsoft.com/office/drawing/2014/main" id="{B78A55D9-898A-3196-C222-DE7ACA81CC31}"/>
              </a:ext>
            </a:extLst>
          </p:cNvPr>
          <p:cNvGraphicFramePr>
            <a:graphicFrameLocks noGrp="1"/>
          </p:cNvGraphicFramePr>
          <p:nvPr>
            <p:ph idx="1"/>
            <p:extLst>
              <p:ext uri="{D42A27DB-BD31-4B8C-83A1-F6EECF244321}">
                <p14:modId xmlns:p14="http://schemas.microsoft.com/office/powerpoint/2010/main" val="1159363827"/>
              </p:ext>
            </p:extLst>
          </p:nvPr>
        </p:nvGraphicFramePr>
        <p:xfrm>
          <a:off x="838200" y="1364566"/>
          <a:ext cx="10515600" cy="5275387"/>
        </p:xfrm>
        <a:graphic>
          <a:graphicData uri="http://schemas.openxmlformats.org/drawingml/2006/table">
            <a:tbl>
              <a:tblPr>
                <a:effectLst>
                  <a:outerShdw blurRad="76200" dir="13500000" sy="23000" kx="1200000" algn="br" rotWithShape="0">
                    <a:prstClr val="black">
                      <a:alpha val="20000"/>
                    </a:prstClr>
                  </a:outerShdw>
                </a:effectLst>
                <a:tableStyleId>{5C22544A-7EE6-4342-B048-85BDC9FD1C3A}</a:tableStyleId>
              </a:tblPr>
              <a:tblGrid>
                <a:gridCol w="2628900">
                  <a:extLst>
                    <a:ext uri="{9D8B030D-6E8A-4147-A177-3AD203B41FA5}">
                      <a16:colId xmlns:a16="http://schemas.microsoft.com/office/drawing/2014/main" val="4062350525"/>
                    </a:ext>
                  </a:extLst>
                </a:gridCol>
                <a:gridCol w="2628900">
                  <a:extLst>
                    <a:ext uri="{9D8B030D-6E8A-4147-A177-3AD203B41FA5}">
                      <a16:colId xmlns:a16="http://schemas.microsoft.com/office/drawing/2014/main" val="369036715"/>
                    </a:ext>
                  </a:extLst>
                </a:gridCol>
                <a:gridCol w="2628900">
                  <a:extLst>
                    <a:ext uri="{9D8B030D-6E8A-4147-A177-3AD203B41FA5}">
                      <a16:colId xmlns:a16="http://schemas.microsoft.com/office/drawing/2014/main" val="2087901960"/>
                    </a:ext>
                  </a:extLst>
                </a:gridCol>
                <a:gridCol w="2628900">
                  <a:extLst>
                    <a:ext uri="{9D8B030D-6E8A-4147-A177-3AD203B41FA5}">
                      <a16:colId xmlns:a16="http://schemas.microsoft.com/office/drawing/2014/main" val="1872772891"/>
                    </a:ext>
                  </a:extLst>
                </a:gridCol>
              </a:tblGrid>
              <a:tr h="405799">
                <a:tc>
                  <a:txBody>
                    <a:bodyPr/>
                    <a:lstStyle/>
                    <a:p>
                      <a:pPr marL="0" marR="0">
                        <a:lnSpc>
                          <a:spcPct val="115000"/>
                        </a:lnSpc>
                        <a:spcBef>
                          <a:spcPts val="0"/>
                        </a:spcBef>
                        <a:spcAft>
                          <a:spcPts val="0"/>
                        </a:spcAft>
                      </a:pPr>
                      <a:r>
                        <a:rPr lang="en-GB" sz="1500" dirty="0">
                          <a:effectLst/>
                        </a:rPr>
                        <a:t>Year </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GB" sz="1500" dirty="0">
                          <a:effectLst/>
                        </a:rPr>
                        <a:t>Revenue (In Crores)</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GB" sz="1500" dirty="0">
                          <a:effectLst/>
                        </a:rPr>
                        <a:t>Profit/Loss (in Crores)</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GB" sz="1500" dirty="0">
                          <a:effectLst/>
                        </a:rPr>
                        <a:t>Total Assets (In Crores)</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737220792"/>
                  </a:ext>
                </a:extLst>
              </a:tr>
              <a:tr h="405799">
                <a:tc>
                  <a:txBody>
                    <a:bodyPr/>
                    <a:lstStyle/>
                    <a:p>
                      <a:pPr marL="0" marR="0">
                        <a:lnSpc>
                          <a:spcPct val="115000"/>
                        </a:lnSpc>
                        <a:spcBef>
                          <a:spcPts val="0"/>
                        </a:spcBef>
                        <a:spcAft>
                          <a:spcPts val="0"/>
                        </a:spcAft>
                      </a:pPr>
                      <a:r>
                        <a:rPr lang="en-GB" sz="1500" dirty="0">
                          <a:effectLst/>
                        </a:rPr>
                        <a:t>FY 2011</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GB" sz="1500" dirty="0">
                          <a:effectLst/>
                        </a:rPr>
                        <a:t>0</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GB" sz="1500" dirty="0">
                          <a:effectLst/>
                        </a:rPr>
                        <a:t>-1.09</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GB" sz="1500" dirty="0">
                          <a:effectLst/>
                        </a:rPr>
                        <a:t> </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11538357"/>
                  </a:ext>
                </a:extLst>
              </a:tr>
              <a:tr h="405799">
                <a:tc>
                  <a:txBody>
                    <a:bodyPr/>
                    <a:lstStyle/>
                    <a:p>
                      <a:pPr marL="0" marR="0">
                        <a:lnSpc>
                          <a:spcPct val="115000"/>
                        </a:lnSpc>
                        <a:spcBef>
                          <a:spcPts val="0"/>
                        </a:spcBef>
                        <a:spcAft>
                          <a:spcPts val="0"/>
                        </a:spcAft>
                      </a:pPr>
                      <a:r>
                        <a:rPr lang="en-GB" sz="1500" dirty="0">
                          <a:effectLst/>
                        </a:rPr>
                        <a:t>FY 2012</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GB" sz="1500" dirty="0">
                          <a:effectLst/>
                        </a:rPr>
                        <a:t>2</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GB" sz="1500" dirty="0">
                          <a:effectLst/>
                        </a:rPr>
                        <a:t>-7.6</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GB" sz="1500" dirty="0">
                          <a:effectLst/>
                        </a:rPr>
                        <a:t> </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243202445"/>
                  </a:ext>
                </a:extLst>
              </a:tr>
              <a:tr h="405799">
                <a:tc>
                  <a:txBody>
                    <a:bodyPr/>
                    <a:lstStyle/>
                    <a:p>
                      <a:pPr marL="0" marR="0">
                        <a:lnSpc>
                          <a:spcPct val="115000"/>
                        </a:lnSpc>
                        <a:spcBef>
                          <a:spcPts val="0"/>
                        </a:spcBef>
                        <a:spcAft>
                          <a:spcPts val="0"/>
                        </a:spcAft>
                      </a:pPr>
                      <a:r>
                        <a:rPr lang="en-GB" sz="1500" dirty="0">
                          <a:effectLst/>
                        </a:rPr>
                        <a:t>FY 2013</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GB" sz="1500" dirty="0">
                          <a:effectLst/>
                        </a:rPr>
                        <a:t>12</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GB" sz="1500" dirty="0">
                          <a:effectLst/>
                        </a:rPr>
                        <a:t>-10</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GB" sz="1500" dirty="0">
                          <a:effectLst/>
                        </a:rPr>
                        <a:t> </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897424628"/>
                  </a:ext>
                </a:extLst>
              </a:tr>
              <a:tr h="405799">
                <a:tc>
                  <a:txBody>
                    <a:bodyPr/>
                    <a:lstStyle/>
                    <a:p>
                      <a:pPr marL="0" marR="0">
                        <a:lnSpc>
                          <a:spcPct val="115000"/>
                        </a:lnSpc>
                        <a:spcBef>
                          <a:spcPts val="0"/>
                        </a:spcBef>
                        <a:spcAft>
                          <a:spcPts val="0"/>
                        </a:spcAft>
                      </a:pPr>
                      <a:r>
                        <a:rPr lang="en-GB" sz="1500" dirty="0">
                          <a:effectLst/>
                        </a:rPr>
                        <a:t>FY 2014</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GB" sz="1500" dirty="0">
                          <a:effectLst/>
                        </a:rPr>
                        <a:t>36</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GB" sz="1500" dirty="0">
                          <a:effectLst/>
                        </a:rPr>
                        <a:t>-37</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GB" sz="1500" dirty="0">
                          <a:effectLst/>
                        </a:rPr>
                        <a:t> </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327718258"/>
                  </a:ext>
                </a:extLst>
              </a:tr>
              <a:tr h="405799">
                <a:tc>
                  <a:txBody>
                    <a:bodyPr/>
                    <a:lstStyle/>
                    <a:p>
                      <a:pPr marL="0" marR="0">
                        <a:lnSpc>
                          <a:spcPct val="115000"/>
                        </a:lnSpc>
                        <a:spcBef>
                          <a:spcPts val="0"/>
                        </a:spcBef>
                        <a:spcAft>
                          <a:spcPts val="0"/>
                        </a:spcAft>
                      </a:pPr>
                      <a:r>
                        <a:rPr lang="en-GB" sz="1500" dirty="0">
                          <a:effectLst/>
                        </a:rPr>
                        <a:t>FY 2015</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GB" sz="1500" dirty="0">
                          <a:effectLst/>
                        </a:rPr>
                        <a:t>96.7</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GB" sz="1500" dirty="0">
                          <a:effectLst/>
                        </a:rPr>
                        <a:t>-136</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GB" sz="1500" dirty="0">
                          <a:effectLst/>
                        </a:rPr>
                        <a:t> </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87524923"/>
                  </a:ext>
                </a:extLst>
              </a:tr>
              <a:tr h="405799">
                <a:tc>
                  <a:txBody>
                    <a:bodyPr/>
                    <a:lstStyle/>
                    <a:p>
                      <a:pPr marL="0" marR="0">
                        <a:lnSpc>
                          <a:spcPct val="115000"/>
                        </a:lnSpc>
                        <a:spcBef>
                          <a:spcPts val="0"/>
                        </a:spcBef>
                        <a:spcAft>
                          <a:spcPts val="0"/>
                        </a:spcAft>
                      </a:pPr>
                      <a:r>
                        <a:rPr lang="en-GB" sz="1500" dirty="0">
                          <a:effectLst/>
                        </a:rPr>
                        <a:t>FY 2016</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GB" sz="1500" dirty="0">
                          <a:effectLst/>
                        </a:rPr>
                        <a:t>185</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GB" sz="1500" dirty="0">
                          <a:effectLst/>
                        </a:rPr>
                        <a:t>-492</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GB" sz="1500" dirty="0">
                          <a:effectLst/>
                        </a:rPr>
                        <a:t> </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12603182"/>
                  </a:ext>
                </a:extLst>
              </a:tr>
              <a:tr h="405799">
                <a:tc>
                  <a:txBody>
                    <a:bodyPr/>
                    <a:lstStyle/>
                    <a:p>
                      <a:pPr marL="0" marR="0">
                        <a:lnSpc>
                          <a:spcPct val="115000"/>
                        </a:lnSpc>
                        <a:spcBef>
                          <a:spcPts val="0"/>
                        </a:spcBef>
                        <a:spcAft>
                          <a:spcPts val="0"/>
                        </a:spcAft>
                      </a:pPr>
                      <a:r>
                        <a:rPr lang="en-GB" sz="1500" dirty="0">
                          <a:effectLst/>
                        </a:rPr>
                        <a:t>FY 2017</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GB" sz="1500" dirty="0">
                          <a:effectLst/>
                        </a:rPr>
                        <a:t>332.3</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GB" sz="1500" dirty="0">
                          <a:effectLst/>
                        </a:rPr>
                        <a:t>-389</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GB" sz="1500" dirty="0">
                          <a:effectLst/>
                        </a:rPr>
                        <a:t> </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697646682"/>
                  </a:ext>
                </a:extLst>
              </a:tr>
              <a:tr h="405799">
                <a:tc>
                  <a:txBody>
                    <a:bodyPr/>
                    <a:lstStyle/>
                    <a:p>
                      <a:pPr marL="0" marR="0">
                        <a:lnSpc>
                          <a:spcPct val="115000"/>
                        </a:lnSpc>
                        <a:spcBef>
                          <a:spcPts val="0"/>
                        </a:spcBef>
                        <a:spcAft>
                          <a:spcPts val="0"/>
                        </a:spcAft>
                      </a:pPr>
                      <a:r>
                        <a:rPr lang="en-GB" sz="1500" dirty="0">
                          <a:effectLst/>
                        </a:rPr>
                        <a:t>FY 2018</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GB" sz="1500" dirty="0">
                          <a:effectLst/>
                        </a:rPr>
                        <a:t>466</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GB" sz="1500" dirty="0">
                          <a:effectLst/>
                        </a:rPr>
                        <a:t>-103.68</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GB" sz="1500" dirty="0">
                          <a:effectLst/>
                        </a:rPr>
                        <a:t>1374</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088804031"/>
                  </a:ext>
                </a:extLst>
              </a:tr>
              <a:tr h="405799">
                <a:tc>
                  <a:txBody>
                    <a:bodyPr/>
                    <a:lstStyle/>
                    <a:p>
                      <a:pPr marL="0" marR="0">
                        <a:lnSpc>
                          <a:spcPct val="115000"/>
                        </a:lnSpc>
                        <a:spcBef>
                          <a:spcPts val="0"/>
                        </a:spcBef>
                        <a:spcAft>
                          <a:spcPts val="0"/>
                        </a:spcAft>
                      </a:pPr>
                      <a:r>
                        <a:rPr lang="en-GB" sz="1500" dirty="0">
                          <a:effectLst/>
                        </a:rPr>
                        <a:t>FY 2019</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GB" sz="1500" dirty="0">
                          <a:effectLst/>
                        </a:rPr>
                        <a:t>1313</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GB" sz="1500" dirty="0">
                          <a:effectLst/>
                        </a:rPr>
                        <a:t>-965.23</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GB" sz="1500" dirty="0">
                          <a:effectLst/>
                        </a:rPr>
                        <a:t>3413</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154863861"/>
                  </a:ext>
                </a:extLst>
              </a:tr>
              <a:tr h="405799">
                <a:tc>
                  <a:txBody>
                    <a:bodyPr/>
                    <a:lstStyle/>
                    <a:p>
                      <a:pPr marL="0" marR="0">
                        <a:lnSpc>
                          <a:spcPct val="115000"/>
                        </a:lnSpc>
                        <a:spcBef>
                          <a:spcPts val="0"/>
                        </a:spcBef>
                        <a:spcAft>
                          <a:spcPts val="0"/>
                        </a:spcAft>
                      </a:pPr>
                      <a:r>
                        <a:rPr lang="en-GB" sz="1500" dirty="0">
                          <a:effectLst/>
                        </a:rPr>
                        <a:t>FY 2020</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GB" sz="1500" dirty="0">
                          <a:effectLst/>
                        </a:rPr>
                        <a:t>2605</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GB" sz="1500" dirty="0">
                          <a:effectLst/>
                        </a:rPr>
                        <a:t>-2367.16</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GB" sz="1500" dirty="0">
                          <a:effectLst/>
                        </a:rPr>
                        <a:t>2900</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51237071"/>
                  </a:ext>
                </a:extLst>
              </a:tr>
              <a:tr h="405799">
                <a:tc>
                  <a:txBody>
                    <a:bodyPr/>
                    <a:lstStyle/>
                    <a:p>
                      <a:pPr marL="0" marR="0">
                        <a:lnSpc>
                          <a:spcPct val="115000"/>
                        </a:lnSpc>
                        <a:spcBef>
                          <a:spcPts val="0"/>
                        </a:spcBef>
                        <a:spcAft>
                          <a:spcPts val="0"/>
                        </a:spcAft>
                      </a:pPr>
                      <a:r>
                        <a:rPr lang="en-GB" sz="1500" dirty="0">
                          <a:effectLst/>
                        </a:rPr>
                        <a:t>FY 2021</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GB" sz="1500" dirty="0">
                          <a:effectLst/>
                        </a:rPr>
                        <a:t>1994</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GB" sz="1500" dirty="0">
                          <a:effectLst/>
                        </a:rPr>
                        <a:t>-812.82</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GB" sz="1500" dirty="0">
                          <a:effectLst/>
                        </a:rPr>
                        <a:t>8704</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42843329"/>
                  </a:ext>
                </a:extLst>
              </a:tr>
              <a:tr h="405799">
                <a:tc>
                  <a:txBody>
                    <a:bodyPr/>
                    <a:lstStyle/>
                    <a:p>
                      <a:pPr marL="0" marR="0">
                        <a:lnSpc>
                          <a:spcPct val="115000"/>
                        </a:lnSpc>
                        <a:spcBef>
                          <a:spcPts val="0"/>
                        </a:spcBef>
                        <a:spcAft>
                          <a:spcPts val="0"/>
                        </a:spcAft>
                      </a:pPr>
                      <a:r>
                        <a:rPr lang="en-GB" sz="1500" dirty="0">
                          <a:effectLst/>
                        </a:rPr>
                        <a:t>FY 2022</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GB" sz="1500" dirty="0">
                          <a:effectLst/>
                        </a:rPr>
                        <a:t>4192</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GB" sz="1500" dirty="0">
                          <a:effectLst/>
                        </a:rPr>
                        <a:t>-1209</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GB" sz="1500" dirty="0">
                          <a:effectLst/>
                        </a:rPr>
                        <a:t>17327</a:t>
                      </a:r>
                      <a:endParaRPr lang="en-US" sz="15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313217615"/>
                  </a:ext>
                </a:extLst>
              </a:tr>
            </a:tbl>
          </a:graphicData>
        </a:graphic>
      </p:graphicFrame>
    </p:spTree>
    <p:extLst>
      <p:ext uri="{BB962C8B-B14F-4D97-AF65-F5344CB8AC3E}">
        <p14:creationId xmlns:p14="http://schemas.microsoft.com/office/powerpoint/2010/main" val="3631440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BA1F4-FBB5-D926-83CF-92F1C041F1B8}"/>
              </a:ext>
            </a:extLst>
          </p:cNvPr>
          <p:cNvSpPr>
            <a:spLocks noGrp="1"/>
          </p:cNvSpPr>
          <p:nvPr>
            <p:ph type="title"/>
          </p:nvPr>
        </p:nvSpPr>
        <p:spPr>
          <a:xfrm>
            <a:off x="731520" y="365126"/>
            <a:ext cx="10622280" cy="1041643"/>
          </a:xfrm>
          <a:solidFill>
            <a:srgbClr val="92D050"/>
          </a:solidFill>
          <a:effectLst>
            <a:glow rad="139700">
              <a:schemeClr val="accent2">
                <a:satMod val="175000"/>
                <a:alpha val="40000"/>
              </a:schemeClr>
            </a:glow>
          </a:effectLst>
        </p:spPr>
        <p:txBody>
          <a:bodyPr/>
          <a:lstStyle/>
          <a:p>
            <a:r>
              <a:rPr lang="en-US" b="1" dirty="0">
                <a:solidFill>
                  <a:srgbClr val="002060"/>
                </a:solidFill>
              </a:rPr>
              <a:t>About Market</a:t>
            </a:r>
          </a:p>
        </p:txBody>
      </p:sp>
      <p:sp>
        <p:nvSpPr>
          <p:cNvPr id="3" name="Content Placeholder 2">
            <a:extLst>
              <a:ext uri="{FF2B5EF4-FFF2-40B4-BE49-F238E27FC236}">
                <a16:creationId xmlns:a16="http://schemas.microsoft.com/office/drawing/2014/main" id="{9AA280FB-7928-B97F-7D3A-6F67D80F54CB}"/>
              </a:ext>
            </a:extLst>
          </p:cNvPr>
          <p:cNvSpPr>
            <a:spLocks noGrp="1"/>
          </p:cNvSpPr>
          <p:nvPr>
            <p:ph idx="1"/>
          </p:nvPr>
        </p:nvSpPr>
        <p:spPr>
          <a:xfrm>
            <a:off x="627184" y="1578829"/>
            <a:ext cx="10515600" cy="4351338"/>
          </a:xfrm>
        </p:spPr>
        <p:txBody>
          <a:bodyPr/>
          <a:lstStyle/>
          <a:p>
            <a:pPr marL="0" indent="0">
              <a:buNone/>
            </a:pPr>
            <a:r>
              <a:rPr lang="en-US" dirty="0"/>
              <a:t>About competitors:-</a:t>
            </a:r>
          </a:p>
          <a:p>
            <a:endParaRPr lang="en-US" dirty="0"/>
          </a:p>
        </p:txBody>
      </p:sp>
      <p:pic>
        <p:nvPicPr>
          <p:cNvPr id="2050" name="Picture 3">
            <a:extLst>
              <a:ext uri="{FF2B5EF4-FFF2-40B4-BE49-F238E27FC236}">
                <a16:creationId xmlns:a16="http://schemas.microsoft.com/office/drawing/2014/main" id="{FCE9C7AB-094D-BE9E-DF39-5A2D11AA6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 y="2225721"/>
            <a:ext cx="1062228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0034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6EFE-18EA-F1D7-6ECF-8072E2538C01}"/>
              </a:ext>
            </a:extLst>
          </p:cNvPr>
          <p:cNvSpPr>
            <a:spLocks noGrp="1"/>
          </p:cNvSpPr>
          <p:nvPr>
            <p:ph type="title"/>
          </p:nvPr>
        </p:nvSpPr>
        <p:spPr>
          <a:xfrm>
            <a:off x="838200" y="336884"/>
            <a:ext cx="10515600" cy="782053"/>
          </a:xfrm>
        </p:spPr>
        <p:txBody>
          <a:bodyPr>
            <a:normAutofit/>
          </a:bodyPr>
          <a:lstStyle/>
          <a:p>
            <a:r>
              <a:rPr lang="en-IN" sz="2800" dirty="0">
                <a:effectLst/>
                <a:latin typeface="Calibri" panose="020F0502020204030204" pitchFamily="34" charset="0"/>
                <a:ea typeface="Calibri" panose="020F0502020204030204" pitchFamily="34" charset="0"/>
                <a:cs typeface="Times New Roman" panose="02020603050405020304" pitchFamily="18" charset="0"/>
              </a:rPr>
              <a:t>Zomato App’s Contribution in Indian Market:</a:t>
            </a:r>
            <a:r>
              <a:rPr lang="en-US" sz="2800" dirty="0">
                <a:effectLst/>
                <a:latin typeface="Calibri" panose="020F0502020204030204" pitchFamily="34" charset="0"/>
                <a:ea typeface="Calibri" panose="020F0502020204030204" pitchFamily="34" charset="0"/>
                <a:cs typeface="Times New Roman" panose="02020603050405020304" pitchFamily="18" charset="0"/>
              </a:rPr>
              <a:t>-</a:t>
            </a:r>
            <a:endParaRPr lang="en-US" sz="2800" dirty="0"/>
          </a:p>
        </p:txBody>
      </p:sp>
      <p:pic>
        <p:nvPicPr>
          <p:cNvPr id="3074" name="Picture 4">
            <a:extLst>
              <a:ext uri="{FF2B5EF4-FFF2-40B4-BE49-F238E27FC236}">
                <a16:creationId xmlns:a16="http://schemas.microsoft.com/office/drawing/2014/main" id="{9036FCB5-AC59-213F-EEC0-C82ECDEC0B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23475"/>
            <a:ext cx="9965788" cy="5197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3219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545</TotalTime>
  <Words>746</Words>
  <Application>Microsoft Office PowerPoint</Application>
  <PresentationFormat>Widescreen</PresentationFormat>
  <Paragraphs>157</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Black</vt:lpstr>
      <vt:lpstr>Calibri</vt:lpstr>
      <vt:lpstr>Calibri Light</vt:lpstr>
      <vt:lpstr>Office Theme</vt:lpstr>
      <vt:lpstr>DETAILED ANALYSIS ABOUT BUSINESS MODEL OF ZOMATO </vt:lpstr>
      <vt:lpstr>MEET OUR TEAM</vt:lpstr>
      <vt:lpstr>Objectives</vt:lpstr>
      <vt:lpstr>About Zomato </vt:lpstr>
      <vt:lpstr>Business model</vt:lpstr>
      <vt:lpstr>Revenue Model</vt:lpstr>
      <vt:lpstr>Financial model</vt:lpstr>
      <vt:lpstr>About Market</vt:lpstr>
      <vt:lpstr>Zomato App’s Contribution in Indian Market:-</vt:lpstr>
      <vt:lpstr>The India online food delivery market is expected to exhibit a CAGR of 28.9% during 2022-2027</vt:lpstr>
      <vt:lpstr>Porters analysis of Zomato</vt:lpstr>
      <vt:lpstr>PowerPoint Presentation</vt:lpstr>
      <vt:lpstr>Failure Cause and Effect Analysis</vt:lpstr>
      <vt:lpstr>Growth opportunities in Current Scenarios</vt:lpstr>
      <vt:lpstr>Findings</vt:lpstr>
      <vt:lpstr>Conclusion</vt:lpstr>
      <vt:lpstr>Learning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Bussiness Model of Zomato</dc:title>
  <dc:creator>varanasi jagadeesh</dc:creator>
  <cp:lastModifiedBy>dhavalharanesha4@gmail.com</cp:lastModifiedBy>
  <cp:revision>30</cp:revision>
  <dcterms:created xsi:type="dcterms:W3CDTF">2022-10-16T04:46:47Z</dcterms:created>
  <dcterms:modified xsi:type="dcterms:W3CDTF">2022-10-18T15:24:26Z</dcterms:modified>
</cp:coreProperties>
</file>