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Old Standard TT"/>
      <p:regular r:id="rId38"/>
      <p:bold r:id="rId39"/>
      <p: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ldStandardTT-bold.fntdata"/><Relationship Id="rId16" Type="http://schemas.openxmlformats.org/officeDocument/2006/relationships/slide" Target="slides/slide11.xml"/><Relationship Id="rId38" Type="http://schemas.openxmlformats.org/officeDocument/2006/relationships/font" Target="fonts/OldStandardT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83ad873c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83ad873c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840e4d46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840e4d46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83ad873c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83ad873c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83ad873c0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83ad873c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83ad873c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83ad873c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83ad873c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83ad873c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83ad873c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83ad873c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83ad873c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83ad873c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83ad873c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83ad873c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83ad873c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83ad873c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83ad873c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83ad873c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840e4d46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840e4d46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857efebf4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857efebf4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857efebf4_1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857efebf4_1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840e4d46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840e4d46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840e4d46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840e4d46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840e4d46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840e4d46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840e4d46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840e4d46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840e4d46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840e4d46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857efebf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857efebf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857efebf4_1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857efebf4_1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83ad873c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83ad873c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857efeb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857efeb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857efebf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857efebf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857efebf4_1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857efebf4_1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83ad873c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83ad873c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83ad873c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83ad873c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83ad873c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83ad873c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3ad873c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83ad873c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83ad873c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83ad873c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83ad873c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83ad873c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drive.google.com/file/d/11Hel6QEuW0Cl2nU7g-8cWlq82EeHsngB/view"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tackoverflow.com/questions/1143796/git-remove-a-file-from-the-repository-without-deleting-it-from-the-local-files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scm.com/downloads" TargetMode="External"/><Relationship Id="rId4" Type="http://schemas.openxmlformats.org/officeDocument/2006/relationships/hyperlink" Target="https://desktop.github.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Version Control System</a:t>
            </a:r>
            <a:endParaRPr>
              <a:latin typeface="Arial"/>
              <a:ea typeface="Arial"/>
              <a:cs typeface="Arial"/>
              <a:sym typeface="Arial"/>
            </a:endParaRPr>
          </a:p>
        </p:txBody>
      </p:sp>
      <p:pic>
        <p:nvPicPr>
          <p:cNvPr id="61" name="Google Shape;61;p13"/>
          <p:cNvPicPr preferRelativeResize="0"/>
          <p:nvPr/>
        </p:nvPicPr>
        <p:blipFill>
          <a:blip r:embed="rId3">
            <a:alphaModFix/>
          </a:blip>
          <a:stretch>
            <a:fillRect/>
          </a:stretch>
        </p:blipFill>
        <p:spPr>
          <a:xfrm>
            <a:off x="7652650" y="339425"/>
            <a:ext cx="1115726" cy="465900"/>
          </a:xfrm>
          <a:prstGeom prst="rect">
            <a:avLst/>
          </a:prstGeom>
          <a:noFill/>
          <a:ln>
            <a:noFill/>
          </a:ln>
        </p:spPr>
      </p:pic>
      <p:sp>
        <p:nvSpPr>
          <p:cNvPr id="62" name="Google Shape;62;p13"/>
          <p:cNvSpPr txBox="1"/>
          <p:nvPr/>
        </p:nvSpPr>
        <p:spPr>
          <a:xfrm>
            <a:off x="7246763" y="4628150"/>
            <a:ext cx="19275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FEFEF"/>
                </a:solidFill>
                <a:latin typeface="Courier New"/>
                <a:ea typeface="Courier New"/>
                <a:cs typeface="Courier New"/>
                <a:sym typeface="Courier New"/>
              </a:rPr>
              <a:t>Author</a:t>
            </a:r>
            <a:r>
              <a:rPr lang="en" sz="1200">
                <a:solidFill>
                  <a:srgbClr val="EFEFEF"/>
                </a:solidFill>
                <a:latin typeface="Courier New"/>
                <a:ea typeface="Courier New"/>
                <a:cs typeface="Courier New"/>
                <a:sym typeface="Courier New"/>
              </a:rPr>
              <a:t>: Daxil Shah</a:t>
            </a:r>
            <a:endParaRPr sz="1200">
              <a:solidFill>
                <a:srgbClr val="EFEFEF"/>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new branch</a:t>
            </a:r>
            <a:endParaRPr/>
          </a:p>
        </p:txBody>
      </p:sp>
      <p:sp>
        <p:nvSpPr>
          <p:cNvPr id="118" name="Google Shape;118;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You can think of this like creating a local “checkpoint”</a:t>
            </a:r>
            <a:r>
              <a:rPr lang="en" sz="1600">
                <a:solidFill>
                  <a:srgbClr val="000000"/>
                </a:solidFill>
                <a:latin typeface="Arial"/>
                <a:ea typeface="Arial"/>
                <a:cs typeface="Arial"/>
                <a:sym typeface="Arial"/>
              </a:rPr>
              <a:t> (technically called a </a:t>
            </a:r>
            <a:r>
              <a:rPr b="1" lang="en" sz="1600">
                <a:solidFill>
                  <a:srgbClr val="000000"/>
                </a:solidFill>
                <a:latin typeface="Arial"/>
                <a:ea typeface="Arial"/>
                <a:cs typeface="Arial"/>
                <a:sym typeface="Arial"/>
              </a:rPr>
              <a:t>reference</a:t>
            </a:r>
            <a:r>
              <a:rPr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and giving it a name.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It’s similar to doing </a:t>
            </a:r>
            <a:r>
              <a:rPr b="1" lang="en" sz="1600">
                <a:solidFill>
                  <a:srgbClr val="000000"/>
                </a:solidFill>
                <a:latin typeface="Arial"/>
                <a:ea typeface="Arial"/>
                <a:cs typeface="Arial"/>
                <a:sym typeface="Arial"/>
              </a:rPr>
              <a:t>File &gt; Save as…</a:t>
            </a:r>
            <a:r>
              <a:rPr lang="en" sz="1600">
                <a:solidFill>
                  <a:srgbClr val="000000"/>
                </a:solidFill>
                <a:latin typeface="Arial"/>
                <a:ea typeface="Arial"/>
                <a:cs typeface="Arial"/>
                <a:sym typeface="Arial"/>
              </a:rPr>
              <a:t> in a text editor; the new branch that gets created is a reference to the current state of your repo. </a:t>
            </a:r>
            <a:endParaRPr sz="1600">
              <a:solidFill>
                <a:srgbClr val="000000"/>
              </a:solidFill>
              <a:latin typeface="Arial"/>
              <a:ea typeface="Arial"/>
              <a:cs typeface="Arial"/>
              <a:sym typeface="Arial"/>
            </a:endParaRPr>
          </a:p>
          <a:p>
            <a:pPr indent="0" lvl="0" marL="0" rtl="0" algn="l">
              <a:spcBef>
                <a:spcPts val="1600"/>
              </a:spcBef>
              <a:spcAft>
                <a:spcPts val="0"/>
              </a:spcAft>
              <a:buNone/>
            </a:pPr>
            <a:r>
              <a:t/>
            </a:r>
            <a:endParaRPr sz="1600">
              <a:solidFill>
                <a:srgbClr val="000000"/>
              </a:solidFill>
              <a:latin typeface="Arial"/>
              <a:ea typeface="Arial"/>
              <a:cs typeface="Arial"/>
              <a:sym typeface="Arial"/>
            </a:endParaRPr>
          </a:p>
          <a:p>
            <a:pPr indent="0" lvl="0" marL="0" rtl="0" algn="l">
              <a:spcBef>
                <a:spcPts val="1600"/>
              </a:spcBef>
              <a:spcAft>
                <a:spcPts val="0"/>
              </a:spcAft>
              <a:buNone/>
            </a:pPr>
            <a:r>
              <a:rPr b="1" lang="en" sz="1600">
                <a:solidFill>
                  <a:srgbClr val="000000"/>
                </a:solidFill>
                <a:latin typeface="Courier New"/>
                <a:ea typeface="Courier New"/>
                <a:cs typeface="Courier New"/>
                <a:sym typeface="Courier New"/>
              </a:rPr>
              <a:t>&gt; git branch &lt;branch_name&gt;</a:t>
            </a:r>
            <a:endParaRPr b="1" sz="1600">
              <a:solidFill>
                <a:srgbClr val="000000"/>
              </a:solidFill>
              <a:latin typeface="Courier New"/>
              <a:ea typeface="Courier New"/>
              <a:cs typeface="Courier New"/>
              <a:sym typeface="Courier New"/>
            </a:endParaRPr>
          </a:p>
          <a:p>
            <a:pPr indent="0" lvl="0" marL="1371600" rtl="0" algn="l">
              <a:spcBef>
                <a:spcPts val="1600"/>
              </a:spcBef>
              <a:spcAft>
                <a:spcPts val="0"/>
              </a:spcAft>
              <a:buNone/>
            </a:pPr>
            <a:r>
              <a:rPr b="1" lang="en" sz="1600">
                <a:solidFill>
                  <a:srgbClr val="000000"/>
                </a:solidFill>
                <a:latin typeface="Courier New"/>
                <a:ea typeface="Courier New"/>
                <a:cs typeface="Courier New"/>
                <a:sym typeface="Courier New"/>
              </a:rPr>
              <a:t>OR</a:t>
            </a:r>
            <a:endParaRPr b="1" sz="1600">
              <a:solidFill>
                <a:srgbClr val="000000"/>
              </a:solidFill>
              <a:latin typeface="Courier New"/>
              <a:ea typeface="Courier New"/>
              <a:cs typeface="Courier New"/>
              <a:sym typeface="Courier New"/>
            </a:endParaRPr>
          </a:p>
          <a:p>
            <a:pPr indent="0" lvl="0" marL="0" rtl="0" algn="l">
              <a:spcBef>
                <a:spcPts val="1600"/>
              </a:spcBef>
              <a:spcAft>
                <a:spcPts val="1600"/>
              </a:spcAft>
              <a:buNone/>
            </a:pPr>
            <a:r>
              <a:rPr b="1" lang="en" sz="1600">
                <a:solidFill>
                  <a:srgbClr val="000000"/>
                </a:solidFill>
                <a:latin typeface="Courier New"/>
                <a:ea typeface="Courier New"/>
                <a:cs typeface="Courier New"/>
                <a:sym typeface="Courier New"/>
              </a:rPr>
              <a:t>&gt; git checkout -b &lt;branch_name&gt; (This will create a new branch and will switch to it)</a:t>
            </a:r>
            <a:endParaRPr b="1" sz="1600">
              <a:solidFill>
                <a:srgbClr val="000000"/>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Fetch all remote branches</a:t>
            </a:r>
            <a:endParaRPr/>
          </a:p>
        </p:txBody>
      </p:sp>
      <p:sp>
        <p:nvSpPr>
          <p:cNvPr id="124" name="Google Shape;124;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git fetch command downloads commits, files, and refs from a remote repository into your local repo.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Fetching is what you do when you want to see what everybody else has been working on.</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When downloading content from a remote repo, git pull and git fetch commands are available to accomplish the task. You can consider git fetch the 'safe' version of the two commands. It will download the remote content but not update your local repo's working state, leaving your current work intact.</a:t>
            </a:r>
            <a:endParaRPr sz="1600">
              <a:solidFill>
                <a:srgbClr val="000000"/>
              </a:solidFill>
              <a:latin typeface="Arial"/>
              <a:ea typeface="Arial"/>
              <a:cs typeface="Arial"/>
              <a:sym typeface="Arial"/>
            </a:endParaRPr>
          </a:p>
          <a:p>
            <a:pPr indent="0" lvl="0" marL="0" rtl="0" algn="l">
              <a:spcBef>
                <a:spcPts val="1600"/>
              </a:spcBef>
              <a:spcAft>
                <a:spcPts val="1600"/>
              </a:spcAft>
              <a:buNone/>
            </a:pPr>
            <a:r>
              <a:rPr b="1" lang="en" sz="1600">
                <a:solidFill>
                  <a:srgbClr val="000000"/>
                </a:solidFill>
                <a:latin typeface="Courier New"/>
                <a:ea typeface="Courier New"/>
                <a:cs typeface="Courier New"/>
                <a:sym typeface="Courier New"/>
              </a:rPr>
              <a:t>&gt; git fetch --all</a:t>
            </a:r>
            <a:endParaRPr b="1" sz="1600">
              <a:solidFill>
                <a:srgbClr val="000000"/>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Checkout a particular branch</a:t>
            </a:r>
            <a:endParaRPr/>
          </a:p>
        </p:txBody>
      </p:sp>
      <p:sp>
        <p:nvSpPr>
          <p:cNvPr id="130" name="Google Shape;130;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You can think of this like “resuming” from an existing checkpoint. All your files will be reset to whatever state they were in on that particular branch.</a:t>
            </a:r>
            <a:endParaRPr sz="1600">
              <a:solidFill>
                <a:srgbClr val="000000"/>
              </a:solidFill>
              <a:latin typeface="Arial"/>
              <a:ea typeface="Arial"/>
              <a:cs typeface="Arial"/>
              <a:sym typeface="Arial"/>
            </a:endParaRPr>
          </a:p>
          <a:p>
            <a:pPr indent="0" lvl="0" marL="0" rtl="0" algn="l">
              <a:spcBef>
                <a:spcPts val="1600"/>
              </a:spcBef>
              <a:spcAft>
                <a:spcPts val="0"/>
              </a:spcAft>
              <a:buNone/>
            </a:pPr>
            <a:r>
              <a:t/>
            </a:r>
            <a:endParaRPr sz="1600">
              <a:solidFill>
                <a:srgbClr val="000000"/>
              </a:solidFill>
              <a:latin typeface="Arial"/>
              <a:ea typeface="Arial"/>
              <a:cs typeface="Arial"/>
              <a:sym typeface="Arial"/>
            </a:endParaRPr>
          </a:p>
          <a:p>
            <a:pPr indent="0" lvl="0" marL="0" rtl="0" algn="l">
              <a:spcBef>
                <a:spcPts val="1600"/>
              </a:spcBef>
              <a:spcAft>
                <a:spcPts val="0"/>
              </a:spcAft>
              <a:buNone/>
            </a:pPr>
            <a:r>
              <a:rPr b="1" lang="en" sz="1600">
                <a:solidFill>
                  <a:srgbClr val="000000"/>
                </a:solidFill>
                <a:latin typeface="Courier New"/>
                <a:ea typeface="Courier New"/>
                <a:cs typeface="Courier New"/>
                <a:sym typeface="Courier New"/>
              </a:rPr>
              <a:t>&gt; git checkout &lt;branch_name&gt;</a:t>
            </a:r>
            <a:endParaRPr b="1" sz="1600">
              <a:solidFill>
                <a:srgbClr val="000000"/>
              </a:solidFill>
              <a:latin typeface="Courier New"/>
              <a:ea typeface="Courier New"/>
              <a:cs typeface="Courier New"/>
              <a:sym typeface="Courier New"/>
            </a:endParaRPr>
          </a:p>
          <a:p>
            <a:pPr indent="0" lvl="0" marL="0" rtl="0" algn="l">
              <a:spcBef>
                <a:spcPts val="1600"/>
              </a:spcBef>
              <a:spcAft>
                <a:spcPts val="0"/>
              </a:spcAft>
              <a:buNone/>
            </a:pPr>
            <a:r>
              <a:rPr b="1" lang="en" sz="1600">
                <a:solidFill>
                  <a:srgbClr val="000000"/>
                </a:solidFill>
                <a:latin typeface="Courier New"/>
                <a:ea typeface="Courier New"/>
                <a:cs typeface="Courier New"/>
                <a:sym typeface="Courier New"/>
              </a:rPr>
              <a:t>			OR</a:t>
            </a:r>
            <a:endParaRPr b="1" sz="1600">
              <a:solidFill>
                <a:srgbClr val="000000"/>
              </a:solidFill>
              <a:latin typeface="Courier New"/>
              <a:ea typeface="Courier New"/>
              <a:cs typeface="Courier New"/>
              <a:sym typeface="Courier New"/>
            </a:endParaRPr>
          </a:p>
          <a:p>
            <a:pPr indent="0" lvl="0" marL="0" rtl="0" algn="l">
              <a:spcBef>
                <a:spcPts val="1600"/>
              </a:spcBef>
              <a:spcAft>
                <a:spcPts val="1600"/>
              </a:spcAft>
              <a:buClr>
                <a:srgbClr val="000000"/>
              </a:buClr>
              <a:buSzPts val="1100"/>
              <a:buFont typeface="Arial"/>
              <a:buNone/>
            </a:pPr>
            <a:r>
              <a:rPr b="1" lang="en" sz="1600">
                <a:solidFill>
                  <a:srgbClr val="000000"/>
                </a:solidFill>
                <a:latin typeface="Courier New"/>
                <a:ea typeface="Courier New"/>
                <a:cs typeface="Courier New"/>
                <a:sym typeface="Courier New"/>
              </a:rPr>
              <a:t>&gt; git checkout -b &lt;branch_name&gt; (This will create a new branch and will switch to it)</a:t>
            </a:r>
            <a:endParaRPr b="1" sz="1600">
              <a:solidFill>
                <a:srgbClr val="000000"/>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your changes to prepare for commit</a:t>
            </a:r>
            <a:endParaRPr/>
          </a:p>
        </p:txBody>
      </p:sp>
      <p:sp>
        <p:nvSpPr>
          <p:cNvPr id="136" name="Google Shape;136;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After editing some files, this command will mark any changes you’ve made as “staged” (or “ready to be committed”).</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If you then go and make more changes, those new changes will </a:t>
            </a:r>
            <a:r>
              <a:rPr i="1" lang="en" sz="1600">
                <a:solidFill>
                  <a:srgbClr val="000000"/>
                </a:solidFill>
                <a:latin typeface="Arial"/>
                <a:ea typeface="Arial"/>
                <a:cs typeface="Arial"/>
                <a:sym typeface="Arial"/>
              </a:rPr>
              <a:t>not </a:t>
            </a:r>
            <a:r>
              <a:rPr lang="en" sz="1600">
                <a:solidFill>
                  <a:srgbClr val="000000"/>
                </a:solidFill>
                <a:latin typeface="Arial"/>
                <a:ea typeface="Arial"/>
                <a:cs typeface="Arial"/>
                <a:sym typeface="Arial"/>
              </a:rPr>
              <a:t>automatically be staged, even if you’ve changed the same files as before. This is useful for controlling exactly what you commit</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If you’re ever unsure, just type </a:t>
            </a:r>
            <a:r>
              <a:rPr b="1" lang="en" sz="1600">
                <a:solidFill>
                  <a:srgbClr val="000000"/>
                </a:solidFill>
                <a:latin typeface="Arial"/>
                <a:ea typeface="Arial"/>
                <a:cs typeface="Arial"/>
                <a:sym typeface="Arial"/>
              </a:rPr>
              <a:t>git status</a:t>
            </a:r>
            <a:r>
              <a:rPr lang="en" sz="1600">
                <a:solidFill>
                  <a:srgbClr val="000000"/>
                </a:solidFill>
                <a:latin typeface="Arial"/>
                <a:ea typeface="Arial"/>
                <a:cs typeface="Arial"/>
                <a:sym typeface="Arial"/>
              </a:rPr>
              <a:t> again to see what’s going on. You’ll see “Changes to be committed:” followed by file names in green. Below that you’ll see “Changes not staged for commit:” followed by file names in red. These are not yet staged.</a:t>
            </a:r>
            <a:endParaRPr sz="1600">
              <a:solidFill>
                <a:srgbClr val="000000"/>
              </a:solidFill>
              <a:latin typeface="Arial"/>
              <a:ea typeface="Arial"/>
              <a:cs typeface="Arial"/>
              <a:sym typeface="Arial"/>
            </a:endParaRPr>
          </a:p>
          <a:p>
            <a:pPr indent="0" lvl="0" marL="0" rtl="0" algn="l">
              <a:spcBef>
                <a:spcPts val="1600"/>
              </a:spcBef>
              <a:spcAft>
                <a:spcPts val="0"/>
              </a:spcAft>
              <a:buNone/>
            </a:pPr>
            <a:r>
              <a:rPr b="1" lang="en" sz="1600">
                <a:solidFill>
                  <a:srgbClr val="000000"/>
                </a:solidFill>
                <a:latin typeface="Courier New"/>
                <a:ea typeface="Courier New"/>
                <a:cs typeface="Courier New"/>
                <a:sym typeface="Courier New"/>
              </a:rPr>
              <a:t>&gt; git add &lt;file_names_separated_by_space&gt;					OR</a:t>
            </a:r>
            <a:endParaRPr b="1" sz="1600">
              <a:solidFill>
                <a:srgbClr val="000000"/>
              </a:solidFill>
              <a:latin typeface="Courier New"/>
              <a:ea typeface="Courier New"/>
              <a:cs typeface="Courier New"/>
              <a:sym typeface="Courier New"/>
            </a:endParaRPr>
          </a:p>
          <a:p>
            <a:pPr indent="0" lvl="0" marL="0" rtl="0" algn="l">
              <a:spcBef>
                <a:spcPts val="1600"/>
              </a:spcBef>
              <a:spcAft>
                <a:spcPts val="1600"/>
              </a:spcAft>
              <a:buNone/>
            </a:pPr>
            <a:r>
              <a:rPr b="1" lang="en" sz="1600">
                <a:solidFill>
                  <a:srgbClr val="000000"/>
                </a:solidFill>
                <a:latin typeface="Courier New"/>
                <a:ea typeface="Courier New"/>
                <a:cs typeface="Courier New"/>
                <a:sym typeface="Courier New"/>
              </a:rPr>
              <a:t>&gt; git add my_project/css/*</a:t>
            </a:r>
            <a:endParaRPr b="1" sz="1600">
              <a:solidFill>
                <a:srgbClr val="000000"/>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Commit your staged changes</a:t>
            </a:r>
            <a:endParaRPr/>
          </a:p>
        </p:txBody>
      </p:sp>
      <p:sp>
        <p:nvSpPr>
          <p:cNvPr id="142" name="Google Shape;142;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This command will move all your staged changes to the HEAD locally. This is often called as </a:t>
            </a:r>
            <a:r>
              <a:rPr i="1" lang="en" sz="1600">
                <a:solidFill>
                  <a:srgbClr val="000000"/>
                </a:solidFill>
                <a:latin typeface="Arial"/>
                <a:ea typeface="Arial"/>
                <a:cs typeface="Arial"/>
                <a:sym typeface="Arial"/>
              </a:rPr>
              <a:t>Ready to Push </a:t>
            </a:r>
            <a:r>
              <a:rPr lang="en" sz="1600">
                <a:solidFill>
                  <a:srgbClr val="000000"/>
                </a:solidFill>
                <a:latin typeface="Arial"/>
                <a:ea typeface="Arial"/>
                <a:cs typeface="Arial"/>
                <a:sym typeface="Arial"/>
              </a:rPr>
              <a:t>state.</a:t>
            </a:r>
            <a:endParaRPr sz="1600">
              <a:solidFill>
                <a:srgbClr val="000000"/>
              </a:solidFill>
              <a:latin typeface="Arial"/>
              <a:ea typeface="Arial"/>
              <a:cs typeface="Arial"/>
              <a:sym typeface="Arial"/>
            </a:endParaRPr>
          </a:p>
          <a:p>
            <a:pPr indent="0" lvl="0" marL="0" rtl="0" algn="l">
              <a:spcBef>
                <a:spcPts val="1600"/>
              </a:spcBef>
              <a:spcAft>
                <a:spcPts val="0"/>
              </a:spcAft>
              <a:buNone/>
            </a:pPr>
            <a:r>
              <a:rPr b="1" lang="en" sz="1600">
                <a:solidFill>
                  <a:srgbClr val="000000"/>
                </a:solidFill>
                <a:latin typeface="Courier New"/>
                <a:ea typeface="Courier New"/>
                <a:cs typeface="Courier New"/>
                <a:sym typeface="Courier New"/>
              </a:rPr>
              <a:t>&gt; git commit</a:t>
            </a:r>
            <a:endParaRPr b="1" sz="16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600">
                <a:solidFill>
                  <a:srgbClr val="000000"/>
                </a:solidFill>
                <a:latin typeface="Arial"/>
                <a:ea typeface="Arial"/>
                <a:cs typeface="Arial"/>
                <a:sym typeface="Arial"/>
              </a:rPr>
              <a:t>This will open your default command-line text editor and ask you to type in a </a:t>
            </a:r>
            <a:r>
              <a:rPr b="1" lang="en" sz="1600">
                <a:solidFill>
                  <a:srgbClr val="000000"/>
                </a:solidFill>
                <a:latin typeface="Arial"/>
                <a:ea typeface="Arial"/>
                <a:cs typeface="Arial"/>
                <a:sym typeface="Arial"/>
              </a:rPr>
              <a:t>commit message</a:t>
            </a:r>
            <a:r>
              <a:rPr lang="en" sz="1600">
                <a:solidFill>
                  <a:srgbClr val="000000"/>
                </a:solidFill>
                <a:latin typeface="Arial"/>
                <a:ea typeface="Arial"/>
                <a:cs typeface="Arial"/>
                <a:sym typeface="Arial"/>
              </a:rPr>
              <a:t>. As soon as you save and quit, your commit will be saved locally.</a:t>
            </a:r>
            <a:endParaRPr sz="1600">
              <a:solidFill>
                <a:srgbClr val="000000"/>
              </a:solidFill>
              <a:latin typeface="Arial"/>
              <a:ea typeface="Arial"/>
              <a:cs typeface="Arial"/>
              <a:sym typeface="Arial"/>
            </a:endParaRPr>
          </a:p>
          <a:p>
            <a:pPr indent="0" lvl="0" marL="0" rtl="0" algn="l">
              <a:spcBef>
                <a:spcPts val="1600"/>
              </a:spcBef>
              <a:spcAft>
                <a:spcPts val="0"/>
              </a:spcAft>
              <a:buNone/>
            </a:pPr>
            <a:r>
              <a:rPr lang="en" sz="1600">
                <a:solidFill>
                  <a:srgbClr val="000000"/>
                </a:solidFill>
                <a:latin typeface="Arial"/>
                <a:ea typeface="Arial"/>
                <a:cs typeface="Arial"/>
                <a:sym typeface="Arial"/>
              </a:rPr>
              <a:t>							OR</a:t>
            </a:r>
            <a:endParaRPr sz="1600">
              <a:solidFill>
                <a:srgbClr val="000000"/>
              </a:solidFill>
              <a:latin typeface="Arial"/>
              <a:ea typeface="Arial"/>
              <a:cs typeface="Arial"/>
              <a:sym typeface="Arial"/>
            </a:endParaRPr>
          </a:p>
          <a:p>
            <a:pPr indent="0" lvl="0" marL="0" rtl="0" algn="l">
              <a:spcBef>
                <a:spcPts val="1600"/>
              </a:spcBef>
              <a:spcAft>
                <a:spcPts val="0"/>
              </a:spcAft>
              <a:buNone/>
            </a:pPr>
            <a:r>
              <a:rPr lang="en" sz="1600">
                <a:solidFill>
                  <a:srgbClr val="000000"/>
                </a:solidFill>
                <a:latin typeface="Arial"/>
                <a:ea typeface="Arial"/>
                <a:cs typeface="Arial"/>
                <a:sym typeface="Arial"/>
              </a:rPr>
              <a:t>You can use the -m flag as a shortcut to write a message.</a:t>
            </a:r>
            <a:endParaRPr sz="1600">
              <a:solidFill>
                <a:srgbClr val="000000"/>
              </a:solidFill>
              <a:latin typeface="Arial"/>
              <a:ea typeface="Arial"/>
              <a:cs typeface="Arial"/>
              <a:sym typeface="Arial"/>
            </a:endParaRPr>
          </a:p>
          <a:p>
            <a:pPr indent="0" lvl="0" marL="0" rtl="0" algn="l">
              <a:spcBef>
                <a:spcPts val="1600"/>
              </a:spcBef>
              <a:spcAft>
                <a:spcPts val="1600"/>
              </a:spcAft>
              <a:buNone/>
            </a:pPr>
            <a:r>
              <a:rPr b="1" lang="en" sz="1600">
                <a:solidFill>
                  <a:srgbClr val="000000"/>
                </a:solidFill>
                <a:latin typeface="Courier New"/>
                <a:ea typeface="Courier New"/>
                <a:cs typeface="Courier New"/>
                <a:sym typeface="Courier New"/>
              </a:rPr>
              <a:t>&gt; git commit -m “Commit Message”</a:t>
            </a:r>
            <a:endParaRPr b="1" sz="1600">
              <a:solidFill>
                <a:srgbClr val="000000"/>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Push your branch</a:t>
            </a:r>
            <a:endParaRPr/>
          </a:p>
        </p:txBody>
      </p:sp>
      <p:sp>
        <p:nvSpPr>
          <p:cNvPr id="153" name="Google Shape;153;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This will upload your branch to the </a:t>
            </a:r>
            <a:r>
              <a:rPr b="1" lang="en" sz="1600">
                <a:solidFill>
                  <a:srgbClr val="000000"/>
                </a:solidFill>
                <a:latin typeface="Arial"/>
                <a:ea typeface="Arial"/>
                <a:cs typeface="Arial"/>
                <a:sym typeface="Arial"/>
              </a:rPr>
              <a:t>remote </a:t>
            </a:r>
            <a:r>
              <a:rPr lang="en" sz="1600">
                <a:solidFill>
                  <a:srgbClr val="000000"/>
                </a:solidFill>
                <a:latin typeface="Arial"/>
                <a:ea typeface="Arial"/>
                <a:cs typeface="Arial"/>
                <a:sym typeface="Arial"/>
              </a:rPr>
              <a:t>named</a:t>
            </a:r>
            <a:r>
              <a:rPr b="1" lang="en" sz="1600">
                <a:solidFill>
                  <a:srgbClr val="000000"/>
                </a:solidFill>
                <a:latin typeface="Arial"/>
                <a:ea typeface="Arial"/>
                <a:cs typeface="Arial"/>
                <a:sym typeface="Arial"/>
              </a:rPr>
              <a:t> origin</a:t>
            </a:r>
            <a:r>
              <a:rPr lang="en" sz="1600">
                <a:solidFill>
                  <a:srgbClr val="000000"/>
                </a:solidFill>
                <a:latin typeface="Arial"/>
                <a:ea typeface="Arial"/>
                <a:cs typeface="Arial"/>
                <a:sym typeface="Arial"/>
              </a:rPr>
              <a:t> (remember, that’s the URL defined initially during git clone).</a:t>
            </a:r>
            <a:endParaRPr sz="1600">
              <a:solidFill>
                <a:srgbClr val="000000"/>
              </a:solidFill>
              <a:latin typeface="Arial"/>
              <a:ea typeface="Arial"/>
              <a:cs typeface="Arial"/>
              <a:sym typeface="Arial"/>
            </a:endParaRPr>
          </a:p>
          <a:p>
            <a:pPr indent="0" lvl="0" marL="0" rtl="0" algn="l">
              <a:spcBef>
                <a:spcPts val="1600"/>
              </a:spcBef>
              <a:spcAft>
                <a:spcPts val="0"/>
              </a:spcAft>
              <a:buNone/>
            </a:pPr>
            <a:r>
              <a:rPr lang="en" sz="1600">
                <a:solidFill>
                  <a:srgbClr val="000000"/>
                </a:solidFill>
                <a:latin typeface="Arial"/>
                <a:ea typeface="Arial"/>
                <a:cs typeface="Arial"/>
                <a:sym typeface="Arial"/>
              </a:rPr>
              <a:t>After a successful push, your teammates will then be able to pull your branch to view your commits</a:t>
            </a:r>
            <a:endParaRPr sz="1600">
              <a:solidFill>
                <a:srgbClr val="000000"/>
              </a:solidFill>
              <a:latin typeface="Arial"/>
              <a:ea typeface="Arial"/>
              <a:cs typeface="Arial"/>
              <a:sym typeface="Arial"/>
            </a:endParaRPr>
          </a:p>
          <a:p>
            <a:pPr indent="0" lvl="0" marL="0" rtl="0" algn="l">
              <a:spcBef>
                <a:spcPts val="1600"/>
              </a:spcBef>
              <a:spcAft>
                <a:spcPts val="1600"/>
              </a:spcAft>
              <a:buNone/>
            </a:pPr>
            <a:r>
              <a:rPr b="1" lang="en" sz="1600">
                <a:solidFill>
                  <a:srgbClr val="000000"/>
                </a:solidFill>
                <a:latin typeface="Courier New"/>
                <a:ea typeface="Courier New"/>
                <a:cs typeface="Courier New"/>
                <a:sym typeface="Courier New"/>
              </a:rPr>
              <a:t>&gt; git push origin &lt;branch_name&gt;</a:t>
            </a:r>
            <a:endParaRPr b="1" sz="1600">
              <a:solidFill>
                <a:srgbClr val="00000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Pull the latest changes</a:t>
            </a:r>
            <a:endParaRPr/>
          </a:p>
        </p:txBody>
      </p:sp>
      <p:sp>
        <p:nvSpPr>
          <p:cNvPr id="159" name="Google Shape;159;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You can pull somebody else’s changes to your local working directory using this command.</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It will fetch all the changes to your working directory and merge the changes with your existing changes.</a:t>
            </a:r>
            <a:endParaRPr sz="1600">
              <a:solidFill>
                <a:srgbClr val="000000"/>
              </a:solidFill>
            </a:endParaRPr>
          </a:p>
          <a:p>
            <a:pPr indent="0" lvl="0" marL="0" rtl="0" algn="l">
              <a:spcBef>
                <a:spcPts val="1600"/>
              </a:spcBef>
              <a:spcAft>
                <a:spcPts val="1600"/>
              </a:spcAft>
              <a:buNone/>
            </a:pPr>
            <a:r>
              <a:rPr b="1" lang="en" sz="1600">
                <a:solidFill>
                  <a:srgbClr val="000000"/>
                </a:solidFill>
                <a:latin typeface="Courier New"/>
                <a:ea typeface="Courier New"/>
                <a:cs typeface="Courier New"/>
                <a:sym typeface="Courier New"/>
              </a:rPr>
              <a:t>&gt; git pull &lt;remote_name&gt; &lt;branch_name&gt;</a:t>
            </a:r>
            <a:endParaRPr b="1" sz="1600">
              <a:solidFill>
                <a:srgbClr val="0000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the </a:t>
            </a:r>
            <a:r>
              <a:rPr lang="en"/>
              <a:t>differences</a:t>
            </a:r>
            <a:r>
              <a:rPr lang="en"/>
              <a:t> between checkpoints</a:t>
            </a:r>
            <a:endParaRPr/>
          </a:p>
        </p:txBody>
      </p:sp>
      <p:sp>
        <p:nvSpPr>
          <p:cNvPr id="165" name="Google Shape;165;p3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After editing some files, you can simply type below command to view a list of the changes you’ve made. This is a good way to double-check your work before committing it.</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For each group of changes, you’ll see what the file </a:t>
            </a:r>
            <a:r>
              <a:rPr i="1" lang="en" sz="1600">
                <a:solidFill>
                  <a:srgbClr val="000000"/>
                </a:solidFill>
                <a:latin typeface="Arial"/>
                <a:ea typeface="Arial"/>
                <a:cs typeface="Arial"/>
                <a:sym typeface="Arial"/>
              </a:rPr>
              <a:t>used to</a:t>
            </a:r>
            <a:r>
              <a:rPr lang="en" sz="1600">
                <a:solidFill>
                  <a:srgbClr val="000000"/>
                </a:solidFill>
                <a:latin typeface="Arial"/>
                <a:ea typeface="Arial"/>
                <a:cs typeface="Arial"/>
                <a:sym typeface="Arial"/>
              </a:rPr>
              <a:t> look like (prefixed with - and colored red), followed by what it looks like now (prefixed with +and colored green).</a:t>
            </a:r>
            <a:endParaRPr sz="1600">
              <a:solidFill>
                <a:srgbClr val="000000"/>
              </a:solidFill>
              <a:latin typeface="Arial"/>
              <a:ea typeface="Arial"/>
              <a:cs typeface="Arial"/>
              <a:sym typeface="Arial"/>
            </a:endParaRPr>
          </a:p>
          <a:p>
            <a:pPr indent="0" lvl="0" marL="0" rtl="0" algn="l">
              <a:spcBef>
                <a:spcPts val="1600"/>
              </a:spcBef>
              <a:spcAft>
                <a:spcPts val="0"/>
              </a:spcAft>
              <a:buNone/>
            </a:pPr>
            <a:r>
              <a:t/>
            </a:r>
            <a:endParaRPr sz="1600">
              <a:solidFill>
                <a:srgbClr val="000000"/>
              </a:solidFill>
              <a:latin typeface="Arial"/>
              <a:ea typeface="Arial"/>
              <a:cs typeface="Arial"/>
              <a:sym typeface="Arial"/>
            </a:endParaRPr>
          </a:p>
          <a:p>
            <a:pPr indent="0" lvl="0" marL="0" rtl="0" algn="l">
              <a:spcBef>
                <a:spcPts val="1600"/>
              </a:spcBef>
              <a:spcAft>
                <a:spcPts val="1600"/>
              </a:spcAft>
              <a:buNone/>
            </a:pPr>
            <a:r>
              <a:rPr b="1" lang="en" sz="1600">
                <a:solidFill>
                  <a:srgbClr val="000000"/>
                </a:solidFill>
                <a:latin typeface="Courier New"/>
                <a:ea typeface="Courier New"/>
                <a:cs typeface="Courier New"/>
                <a:sym typeface="Courier New"/>
              </a:rPr>
              <a:t>&gt; git diff &lt;branch_name&gt; &lt;other_branch_name&gt;</a:t>
            </a:r>
            <a:endParaRPr b="1" sz="1600">
              <a:solidFill>
                <a:srgbClr val="000000"/>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your branch</a:t>
            </a:r>
            <a:endParaRPr/>
          </a:p>
        </p:txBody>
      </p:sp>
      <p:sp>
        <p:nvSpPr>
          <p:cNvPr id="171" name="Google Shape;171;p3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Once you are completed with the development of a feature/bug, you can merge your branch with the master/staging branch as a release.</a:t>
            </a:r>
            <a:endParaRPr sz="1600">
              <a:solidFill>
                <a:srgbClr val="000000"/>
              </a:solidFill>
              <a:latin typeface="Arial"/>
              <a:ea typeface="Arial"/>
              <a:cs typeface="Arial"/>
              <a:sym typeface="Arial"/>
            </a:endParaRPr>
          </a:p>
          <a:p>
            <a:pPr indent="0" lvl="0" marL="0" rtl="0" algn="l">
              <a:spcBef>
                <a:spcPts val="1600"/>
              </a:spcBef>
              <a:spcAft>
                <a:spcPts val="1600"/>
              </a:spcAft>
              <a:buNone/>
            </a:pPr>
            <a:r>
              <a:t/>
            </a:r>
            <a:endParaRPr sz="1600">
              <a:solidFill>
                <a:srgbClr val="000000"/>
              </a:solidFill>
              <a:latin typeface="Arial"/>
              <a:ea typeface="Arial"/>
              <a:cs typeface="Arial"/>
              <a:sym typeface="Arial"/>
            </a:endParaRPr>
          </a:p>
        </p:txBody>
      </p:sp>
      <p:pic>
        <p:nvPicPr>
          <p:cNvPr id="172" name="Google Shape;172;p31"/>
          <p:cNvPicPr preferRelativeResize="0"/>
          <p:nvPr/>
        </p:nvPicPr>
        <p:blipFill>
          <a:blip r:embed="rId3">
            <a:alphaModFix/>
          </a:blip>
          <a:stretch>
            <a:fillRect/>
          </a:stretch>
        </p:blipFill>
        <p:spPr>
          <a:xfrm>
            <a:off x="1326799" y="2127199"/>
            <a:ext cx="6490399" cy="244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is GIT?</a:t>
            </a:r>
            <a:endParaRPr>
              <a:solidFill>
                <a:srgbClr val="000000"/>
              </a:solidFill>
            </a:endParaRPr>
          </a:p>
        </p:txBody>
      </p:sp>
      <p:sp>
        <p:nvSpPr>
          <p:cNvPr id="68" name="Google Shape;68;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Git is a type of </a:t>
            </a:r>
            <a:r>
              <a:rPr b="1" lang="en" sz="1600">
                <a:solidFill>
                  <a:srgbClr val="000000"/>
                </a:solidFill>
                <a:latin typeface="Arial"/>
                <a:ea typeface="Arial"/>
                <a:cs typeface="Arial"/>
                <a:sym typeface="Arial"/>
              </a:rPr>
              <a:t>version control system</a:t>
            </a:r>
            <a:r>
              <a:rPr lang="en" sz="1600">
                <a:solidFill>
                  <a:srgbClr val="000000"/>
                </a:solidFill>
                <a:latin typeface="Arial"/>
                <a:ea typeface="Arial"/>
                <a:cs typeface="Arial"/>
                <a:sym typeface="Arial"/>
              </a:rPr>
              <a:t> (VCS) that makes it easier to track changes to files. For example, when you edit a file, git can help you determine exactly </a:t>
            </a:r>
            <a:r>
              <a:rPr i="1" lang="en" sz="1600">
                <a:solidFill>
                  <a:srgbClr val="000000"/>
                </a:solidFill>
                <a:latin typeface="Arial"/>
                <a:ea typeface="Arial"/>
                <a:cs typeface="Arial"/>
                <a:sym typeface="Arial"/>
              </a:rPr>
              <a:t>what</a:t>
            </a:r>
            <a:r>
              <a:rPr lang="en" sz="1600">
                <a:solidFill>
                  <a:srgbClr val="000000"/>
                </a:solidFill>
                <a:latin typeface="Arial"/>
                <a:ea typeface="Arial"/>
                <a:cs typeface="Arial"/>
                <a:sym typeface="Arial"/>
              </a:rPr>
              <a:t> changed, </a:t>
            </a:r>
            <a:r>
              <a:rPr i="1" lang="en" sz="1600">
                <a:solidFill>
                  <a:srgbClr val="000000"/>
                </a:solidFill>
                <a:latin typeface="Arial"/>
                <a:ea typeface="Arial"/>
                <a:cs typeface="Arial"/>
                <a:sym typeface="Arial"/>
              </a:rPr>
              <a:t>who</a:t>
            </a:r>
            <a:r>
              <a:rPr lang="en" sz="1600">
                <a:solidFill>
                  <a:srgbClr val="000000"/>
                </a:solidFill>
                <a:latin typeface="Arial"/>
                <a:ea typeface="Arial"/>
                <a:cs typeface="Arial"/>
                <a:sym typeface="Arial"/>
              </a:rPr>
              <a:t> changed it, and </a:t>
            </a:r>
            <a:r>
              <a:rPr i="1" lang="en" sz="1600">
                <a:solidFill>
                  <a:srgbClr val="000000"/>
                </a:solidFill>
                <a:latin typeface="Arial"/>
                <a:ea typeface="Arial"/>
                <a:cs typeface="Arial"/>
                <a:sym typeface="Arial"/>
              </a:rPr>
              <a:t>why</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rtl="0" algn="l">
              <a:spcBef>
                <a:spcPts val="1600"/>
              </a:spcBef>
              <a:spcAft>
                <a:spcPts val="0"/>
              </a:spcAft>
              <a:buNone/>
            </a:pPr>
            <a:r>
              <a:rPr lang="en" sz="1600">
                <a:solidFill>
                  <a:srgbClr val="000000"/>
                </a:solidFill>
                <a:latin typeface="Arial"/>
                <a:ea typeface="Arial"/>
                <a:cs typeface="Arial"/>
                <a:sym typeface="Arial"/>
              </a:rPr>
              <a:t>It’s useful for coordinating work among multiple people on a project, and for tracking progress over time by saving “checkpoints”.</a:t>
            </a:r>
            <a:endParaRPr sz="1600">
              <a:solidFill>
                <a:srgbClr val="000000"/>
              </a:solidFill>
              <a:latin typeface="Arial"/>
              <a:ea typeface="Arial"/>
              <a:cs typeface="Arial"/>
              <a:sym typeface="Arial"/>
            </a:endParaRPr>
          </a:p>
          <a:p>
            <a:pPr indent="0" lvl="0" marL="0" rtl="0" algn="l">
              <a:spcBef>
                <a:spcPts val="1600"/>
              </a:spcBef>
              <a:spcAft>
                <a:spcPts val="1600"/>
              </a:spcAft>
              <a:buNone/>
            </a:pPr>
            <a:r>
              <a:rPr lang="en" sz="1600">
                <a:solidFill>
                  <a:srgbClr val="000000"/>
                </a:solidFill>
                <a:latin typeface="Arial"/>
                <a:ea typeface="Arial"/>
                <a:cs typeface="Arial"/>
                <a:sym typeface="Arial"/>
              </a:rPr>
              <a:t>Git isn’t the only version control system out there, but it’s by far the most popular.</a:t>
            </a:r>
            <a:endParaRPr sz="16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your branch (Continued)</a:t>
            </a:r>
            <a:endParaRPr/>
          </a:p>
        </p:txBody>
      </p:sp>
      <p:sp>
        <p:nvSpPr>
          <p:cNvPr id="178" name="Google Shape;178;p3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Courier New"/>
                <a:ea typeface="Courier New"/>
                <a:cs typeface="Courier New"/>
                <a:sym typeface="Courier New"/>
              </a:rPr>
              <a:t>&gt; git merge &lt;source_branch_name&gt; &lt;target_branch_name&gt;</a:t>
            </a:r>
            <a:endParaRPr b="1" sz="1600">
              <a:solidFill>
                <a:srgbClr val="000000"/>
              </a:solidFill>
              <a:latin typeface="Courier New"/>
              <a:ea typeface="Courier New"/>
              <a:cs typeface="Courier New"/>
              <a:sym typeface="Courier New"/>
            </a:endParaRPr>
          </a:p>
          <a:p>
            <a:pPr indent="0" lvl="0" marL="0" rtl="0" algn="l">
              <a:spcBef>
                <a:spcPts val="1600"/>
              </a:spcBef>
              <a:spcAft>
                <a:spcPts val="0"/>
              </a:spcAft>
              <a:buNone/>
            </a:pPr>
            <a:r>
              <a:t/>
            </a:r>
            <a:endParaRPr sz="1600">
              <a:solidFill>
                <a:srgbClr val="000000"/>
              </a:solidFill>
              <a:latin typeface="Arial"/>
              <a:ea typeface="Arial"/>
              <a:cs typeface="Arial"/>
              <a:sym typeface="Arial"/>
            </a:endParaRPr>
          </a:p>
          <a:p>
            <a:pPr indent="0" lvl="0" marL="0" rtl="0" algn="l">
              <a:spcBef>
                <a:spcPts val="1600"/>
              </a:spcBef>
              <a:spcAft>
                <a:spcPts val="1600"/>
              </a:spcAft>
              <a:buNone/>
            </a:pPr>
            <a:r>
              <a:rPr lang="en" sz="1600">
                <a:solidFill>
                  <a:srgbClr val="000000"/>
                </a:solidFill>
                <a:latin typeface="Arial"/>
                <a:ea typeface="Arial"/>
                <a:cs typeface="Arial"/>
                <a:sym typeface="Arial"/>
              </a:rPr>
              <a:t>Above command will pull all the commits made into your source branch and will merge them with the target branch.</a:t>
            </a:r>
            <a:endParaRPr sz="16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with Git Logs</a:t>
            </a:r>
            <a:endParaRPr/>
          </a:p>
        </p:txBody>
      </p:sp>
      <p:sp>
        <p:nvSpPr>
          <p:cNvPr id="184" name="Google Shape;184;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In its simplest form, you can study repository history using </a:t>
            </a:r>
            <a:r>
              <a:rPr b="1" lang="en" sz="1400">
                <a:solidFill>
                  <a:srgbClr val="000000"/>
                </a:solidFill>
                <a:latin typeface="Arial"/>
                <a:ea typeface="Arial"/>
                <a:cs typeface="Arial"/>
                <a:sym typeface="Arial"/>
              </a:rPr>
              <a:t>git log</a:t>
            </a:r>
            <a:endParaRPr b="1"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You can add a lot of parameters to make the log look like what you want.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To see only the commits of a certain author:</a:t>
            </a:r>
            <a:endParaRPr sz="1400">
              <a:solidFill>
                <a:srgbClr val="000000"/>
              </a:solidFill>
              <a:latin typeface="Arial"/>
              <a:ea typeface="Arial"/>
              <a:cs typeface="Arial"/>
              <a:sym typeface="Arial"/>
            </a:endParaRPr>
          </a:p>
          <a:p>
            <a:pPr indent="0" lvl="0" marL="0" rtl="0" algn="l">
              <a:spcBef>
                <a:spcPts val="1600"/>
              </a:spcBef>
              <a:spcAft>
                <a:spcPts val="0"/>
              </a:spcAft>
              <a:buNone/>
            </a:pPr>
            <a:r>
              <a:rPr b="1" lang="en" sz="1400">
                <a:solidFill>
                  <a:srgbClr val="000000"/>
                </a:solidFill>
                <a:latin typeface="Courier New"/>
                <a:ea typeface="Courier New"/>
                <a:cs typeface="Courier New"/>
                <a:sym typeface="Courier New"/>
              </a:rPr>
              <a:t>&gt; git log --author=bob</a:t>
            </a:r>
            <a:endParaRPr b="1" sz="14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400">
                <a:solidFill>
                  <a:srgbClr val="000000"/>
                </a:solidFill>
                <a:latin typeface="Arial"/>
                <a:ea typeface="Arial"/>
                <a:cs typeface="Arial"/>
                <a:sym typeface="Arial"/>
              </a:rPr>
              <a:t>To see a very compressed log where each commit is one line:</a:t>
            </a:r>
            <a:endParaRPr sz="1400">
              <a:solidFill>
                <a:srgbClr val="000000"/>
              </a:solidFill>
              <a:latin typeface="Arial"/>
              <a:ea typeface="Arial"/>
              <a:cs typeface="Arial"/>
              <a:sym typeface="Arial"/>
            </a:endParaRPr>
          </a:p>
          <a:p>
            <a:pPr indent="0" lvl="0" marL="0" rtl="0" algn="l">
              <a:spcBef>
                <a:spcPts val="1600"/>
              </a:spcBef>
              <a:spcAft>
                <a:spcPts val="0"/>
              </a:spcAft>
              <a:buNone/>
            </a:pPr>
            <a:r>
              <a:rPr b="1" lang="en" sz="1400">
                <a:solidFill>
                  <a:srgbClr val="000000"/>
                </a:solidFill>
                <a:latin typeface="Courier New"/>
                <a:ea typeface="Courier New"/>
                <a:cs typeface="Courier New"/>
                <a:sym typeface="Courier New"/>
              </a:rPr>
              <a:t>&gt; git log --pretty=oneline</a:t>
            </a:r>
            <a:endParaRPr b="1" sz="14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400">
                <a:latin typeface="Arial"/>
                <a:ea typeface="Arial"/>
                <a:cs typeface="Arial"/>
                <a:sym typeface="Arial"/>
              </a:rPr>
              <a:t>See only which files have changed: 					Seeing the logs in detail:</a:t>
            </a:r>
            <a:endParaRPr sz="1400">
              <a:latin typeface="Arial"/>
              <a:ea typeface="Arial"/>
              <a:cs typeface="Arial"/>
              <a:sym typeface="Arial"/>
            </a:endParaRPr>
          </a:p>
          <a:p>
            <a:pPr indent="0" lvl="0" marL="0" rtl="0" algn="l">
              <a:spcBef>
                <a:spcPts val="1600"/>
              </a:spcBef>
              <a:spcAft>
                <a:spcPts val="1600"/>
              </a:spcAft>
              <a:buNone/>
            </a:pPr>
            <a:r>
              <a:rPr b="1" lang="en" sz="1400">
                <a:latin typeface="Courier New"/>
                <a:ea typeface="Courier New"/>
                <a:cs typeface="Courier New"/>
                <a:sym typeface="Courier New"/>
              </a:rPr>
              <a:t>&gt; git log --name-status						&gt; git log --summary</a:t>
            </a:r>
            <a:endParaRPr b="1" sz="1400">
              <a:solidFill>
                <a:srgbClr val="000000"/>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34" title="Git-Demo.mov">
            <a:hlinkClick r:id="rId3"/>
          </p:cNvPr>
          <p:cNvPicPr preferRelativeResize="0"/>
          <p:nvPr/>
        </p:nvPicPr>
        <p:blipFill>
          <a:blip r:embed="rId4">
            <a:alphaModFix/>
          </a:blip>
          <a:stretch>
            <a:fillRect/>
          </a:stretch>
        </p:blipFill>
        <p:spPr>
          <a:xfrm>
            <a:off x="1244600" y="76200"/>
            <a:ext cx="6654800" cy="499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Real time Use Cases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Remove Staged files before commit?</a:t>
            </a:r>
            <a:endParaRPr/>
          </a:p>
        </p:txBody>
      </p:sp>
      <p:sp>
        <p:nvSpPr>
          <p:cNvPr id="200" name="Google Shape;200;p3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Let’s say you have added files to Git that you do not want it to track. In such a situation, you tell Git to stop tracking them. </a:t>
            </a:r>
            <a:endParaRPr sz="1600">
              <a:solidFill>
                <a:srgbClr val="000000"/>
              </a:solidFill>
              <a:latin typeface="Arial"/>
              <a:ea typeface="Arial"/>
              <a:cs typeface="Arial"/>
              <a:sym typeface="Arial"/>
            </a:endParaRPr>
          </a:p>
          <a:p>
            <a:pPr indent="0" lvl="0" marL="0" rtl="0" algn="l">
              <a:spcBef>
                <a:spcPts val="1600"/>
              </a:spcBef>
              <a:spcAft>
                <a:spcPts val="0"/>
              </a:spcAft>
              <a:buNone/>
            </a:pPr>
            <a:r>
              <a:rPr lang="en" sz="1600">
                <a:solidFill>
                  <a:srgbClr val="000000"/>
                </a:solidFill>
                <a:latin typeface="Arial"/>
                <a:ea typeface="Arial"/>
                <a:cs typeface="Arial"/>
                <a:sym typeface="Arial"/>
              </a:rPr>
              <a:t>Running a simple </a:t>
            </a:r>
            <a:r>
              <a:rPr b="1" lang="en" sz="1600">
                <a:solidFill>
                  <a:srgbClr val="000000"/>
                </a:solidFill>
                <a:latin typeface="Arial"/>
                <a:ea typeface="Arial"/>
                <a:cs typeface="Arial"/>
                <a:sym typeface="Arial"/>
              </a:rPr>
              <a:t>git rm</a:t>
            </a:r>
            <a:r>
              <a:rPr lang="en" sz="1600">
                <a:solidFill>
                  <a:srgbClr val="000000"/>
                </a:solidFill>
                <a:latin typeface="Arial"/>
                <a:ea typeface="Arial"/>
                <a:cs typeface="Arial"/>
                <a:sym typeface="Arial"/>
              </a:rPr>
              <a:t> will not only remove it from Git tracking, </a:t>
            </a:r>
            <a:r>
              <a:rPr lang="en" sz="1600" u="sng">
                <a:solidFill>
                  <a:srgbClr val="000000"/>
                </a:solidFill>
                <a:latin typeface="Arial"/>
                <a:ea typeface="Arial"/>
                <a:cs typeface="Arial"/>
                <a:sym typeface="Arial"/>
                <a:hlinkClick r:id="rId3"/>
              </a:rPr>
              <a:t>but will also remove it from your local file system</a:t>
            </a:r>
            <a:r>
              <a:rPr lang="en" sz="1600">
                <a:solidFill>
                  <a:srgbClr val="000000"/>
                </a:solidFill>
                <a:latin typeface="Arial"/>
                <a:ea typeface="Arial"/>
                <a:cs typeface="Arial"/>
                <a:sym typeface="Arial"/>
              </a:rPr>
              <a:t>!! To tell Git to stop tracking a file, but still keep it on your local system, run the following command:</a:t>
            </a:r>
            <a:endParaRPr sz="1600">
              <a:solidFill>
                <a:srgbClr val="000000"/>
              </a:solidFill>
              <a:latin typeface="Arial"/>
              <a:ea typeface="Arial"/>
              <a:cs typeface="Arial"/>
              <a:sym typeface="Arial"/>
            </a:endParaRPr>
          </a:p>
          <a:p>
            <a:pPr indent="0" lvl="0" marL="0" rtl="0" algn="l">
              <a:spcBef>
                <a:spcPts val="1600"/>
              </a:spcBef>
              <a:spcAft>
                <a:spcPts val="0"/>
              </a:spcAft>
              <a:buNone/>
            </a:pPr>
            <a:r>
              <a:t/>
            </a:r>
            <a:endParaRPr sz="1600">
              <a:solidFill>
                <a:srgbClr val="000000"/>
              </a:solidFill>
              <a:latin typeface="Arial"/>
              <a:ea typeface="Arial"/>
              <a:cs typeface="Arial"/>
              <a:sym typeface="Arial"/>
            </a:endParaRPr>
          </a:p>
          <a:p>
            <a:pPr indent="0" lvl="0" marL="0" rtl="0" algn="l">
              <a:spcBef>
                <a:spcPts val="1600"/>
              </a:spcBef>
              <a:spcAft>
                <a:spcPts val="1600"/>
              </a:spcAft>
              <a:buNone/>
            </a:pPr>
            <a:r>
              <a:rPr b="1" lang="en" sz="1600">
                <a:solidFill>
                  <a:srgbClr val="000000"/>
                </a:solidFill>
                <a:latin typeface="Courier New"/>
                <a:ea typeface="Courier New"/>
                <a:cs typeface="Courier New"/>
                <a:sym typeface="Courier New"/>
              </a:rPr>
              <a:t>&gt; git rm --cached &lt;file_names&gt;</a:t>
            </a:r>
            <a:endParaRPr b="1" sz="1600">
              <a:solidFill>
                <a:srgbClr val="000000"/>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conflicts?</a:t>
            </a:r>
            <a:endParaRPr/>
          </a:p>
        </p:txBody>
      </p:sp>
      <p:sp>
        <p:nvSpPr>
          <p:cNvPr id="206" name="Google Shape;206;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What is a conflict?</a:t>
            </a:r>
            <a:endParaRPr>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During a merge, the working tree files are updated to reflect the result of the merge. Among the changes made to the common ancestor’s version, non-overlapping ones (that is, you changed an area of the file while the other side left that area intact, or vice versa) are incorporated in the final result verbatim. When both sides made changes to the same area, however, Git cannot randomly pick one side over the other, and asks you to resolve it by leaving what both sides did to that area.</a:t>
            </a:r>
            <a:endParaRPr sz="14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200">
                <a:solidFill>
                  <a:srgbClr val="000000"/>
                </a:solidFill>
                <a:latin typeface="Courier New"/>
                <a:ea typeface="Courier New"/>
                <a:cs typeface="Courier New"/>
                <a:sym typeface="Courier New"/>
              </a:rPr>
              <a:t>Here are lines that are either unchanged from the common ancestor, or cleanly resolved because only one side changed.</a:t>
            </a:r>
            <a:br>
              <a:rPr lang="en" sz="1200">
                <a:solidFill>
                  <a:srgbClr val="000000"/>
                </a:solidFill>
                <a:latin typeface="Courier New"/>
                <a:ea typeface="Courier New"/>
                <a:cs typeface="Courier New"/>
                <a:sym typeface="Courier New"/>
              </a:rPr>
            </a:br>
            <a:r>
              <a:rPr b="1" lang="en" sz="1200">
                <a:solidFill>
                  <a:srgbClr val="000000"/>
                </a:solidFill>
                <a:latin typeface="Courier New"/>
                <a:ea typeface="Courier New"/>
                <a:cs typeface="Courier New"/>
                <a:sym typeface="Courier New"/>
              </a:rPr>
              <a:t>&lt;&lt;&lt;&lt;&lt;&lt;&lt; yours:sample.txt</a:t>
            </a:r>
            <a:br>
              <a:rPr b="1" lang="en" sz="1200">
                <a:solidFill>
                  <a:srgbClr val="000000"/>
                </a:solidFill>
                <a:latin typeface="Courier New"/>
                <a:ea typeface="Courier New"/>
                <a:cs typeface="Courier New"/>
                <a:sym typeface="Courier New"/>
              </a:rPr>
            </a:br>
            <a:r>
              <a:rPr b="1" lang="en" sz="1200">
                <a:solidFill>
                  <a:srgbClr val="000000"/>
                </a:solidFill>
                <a:latin typeface="Courier New"/>
                <a:ea typeface="Courier New"/>
                <a:cs typeface="Courier New"/>
                <a:sym typeface="Courier New"/>
              </a:rPr>
              <a:t>Conflict resolution is hard; let's go shopping.</a:t>
            </a:r>
            <a:br>
              <a:rPr b="1" lang="en" sz="1200">
                <a:solidFill>
                  <a:srgbClr val="000000"/>
                </a:solidFill>
                <a:latin typeface="Courier New"/>
                <a:ea typeface="Courier New"/>
                <a:cs typeface="Courier New"/>
                <a:sym typeface="Courier New"/>
              </a:rPr>
            </a:br>
            <a:r>
              <a:rPr b="1" lang="en" sz="1200">
                <a:solidFill>
                  <a:srgbClr val="000000"/>
                </a:solidFill>
                <a:latin typeface="Courier New"/>
                <a:ea typeface="Courier New"/>
                <a:cs typeface="Courier New"/>
                <a:sym typeface="Courier New"/>
              </a:rPr>
              <a:t>=======</a:t>
            </a:r>
            <a:br>
              <a:rPr b="1"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Git makes conflict resolution easy.</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&gt;&gt;&gt;&gt;&gt;&gt;&gt; theirs:sample.txt</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And here is another line that is cleanly resolved or unmodified.</a:t>
            </a:r>
            <a:endParaRPr sz="1200">
              <a:solidFill>
                <a:srgbClr val="000000"/>
              </a:solidFill>
              <a:latin typeface="Courier New"/>
              <a:ea typeface="Courier New"/>
              <a:cs typeface="Courier New"/>
              <a:sym typeface="Courier New"/>
            </a:endParaRPr>
          </a:p>
          <a:p>
            <a:pPr indent="0" lvl="0" marL="0" rtl="0" algn="l">
              <a:spcBef>
                <a:spcPts val="1600"/>
              </a:spcBef>
              <a:spcAft>
                <a:spcPts val="160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Merge conflicts? (Continued)</a:t>
            </a:r>
            <a:endParaRPr/>
          </a:p>
          <a:p>
            <a:pPr indent="0" lvl="0" marL="0" rtl="0" algn="l">
              <a:spcBef>
                <a:spcPts val="0"/>
              </a:spcBef>
              <a:spcAft>
                <a:spcPts val="0"/>
              </a:spcAft>
              <a:buNone/>
            </a:pPr>
            <a:r>
              <a:t/>
            </a:r>
            <a:endParaRPr/>
          </a:p>
        </p:txBody>
      </p:sp>
      <p:sp>
        <p:nvSpPr>
          <p:cNvPr id="212" name="Google Shape;212;p3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How to resolve them?</a:t>
            </a:r>
            <a:endParaRPr sz="16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400">
                <a:solidFill>
                  <a:srgbClr val="000000"/>
                </a:solidFill>
                <a:latin typeface="Arial"/>
                <a:ea typeface="Arial"/>
                <a:cs typeface="Arial"/>
                <a:sym typeface="Arial"/>
              </a:rPr>
              <a:t>After seeing a conflict, you can do two things:</a:t>
            </a:r>
            <a:endParaRPr sz="14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Decide not to merge. </a:t>
            </a:r>
            <a:r>
              <a:rPr b="1" lang="en" sz="1400">
                <a:solidFill>
                  <a:srgbClr val="000000"/>
                </a:solidFill>
                <a:latin typeface="Arial"/>
                <a:ea typeface="Arial"/>
                <a:cs typeface="Arial"/>
                <a:sym typeface="Arial"/>
              </a:rPr>
              <a:t>git merge --abort</a:t>
            </a:r>
            <a:r>
              <a:rPr lang="en" sz="1400">
                <a:solidFill>
                  <a:srgbClr val="000000"/>
                </a:solidFill>
                <a:latin typeface="Arial"/>
                <a:ea typeface="Arial"/>
                <a:cs typeface="Arial"/>
                <a:sym typeface="Arial"/>
              </a:rPr>
              <a:t> can be used for this.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Resolve the conflicts. Git will mark the conflicts in the working tree. </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Edit the files into shape and </a:t>
            </a:r>
            <a:r>
              <a:rPr b="1" lang="en" sz="1400">
                <a:solidFill>
                  <a:srgbClr val="000000"/>
                </a:solidFill>
                <a:latin typeface="Courier New"/>
                <a:ea typeface="Courier New"/>
                <a:cs typeface="Courier New"/>
                <a:sym typeface="Courier New"/>
              </a:rPr>
              <a:t>git add</a:t>
            </a:r>
            <a:r>
              <a:rPr lang="en" sz="1400">
                <a:solidFill>
                  <a:srgbClr val="000000"/>
                </a:solidFill>
                <a:latin typeface="Arial"/>
                <a:ea typeface="Arial"/>
                <a:cs typeface="Arial"/>
                <a:sym typeface="Arial"/>
              </a:rPr>
              <a:t> them to the index. </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Use </a:t>
            </a:r>
            <a:r>
              <a:rPr b="1" lang="en" sz="1400">
                <a:solidFill>
                  <a:srgbClr val="000000"/>
                </a:solidFill>
                <a:latin typeface="Courier New"/>
                <a:ea typeface="Courier New"/>
                <a:cs typeface="Courier New"/>
                <a:sym typeface="Courier New"/>
              </a:rPr>
              <a:t>git commit -i -m </a:t>
            </a:r>
            <a:r>
              <a:rPr b="1" lang="en">
                <a:solidFill>
                  <a:srgbClr val="000000"/>
                </a:solidFill>
                <a:latin typeface="Courier New"/>
                <a:ea typeface="Courier New"/>
                <a:cs typeface="Courier New"/>
                <a:sym typeface="Courier New"/>
              </a:rPr>
              <a:t>“Conflict Message”</a:t>
            </a:r>
            <a:r>
              <a:rPr b="1" lang="en" sz="1400">
                <a:solidFill>
                  <a:srgbClr val="000000"/>
                </a:solidFill>
                <a:latin typeface="Courier New"/>
                <a:ea typeface="Courier New"/>
                <a:cs typeface="Courier New"/>
                <a:sym typeface="Courier New"/>
              </a:rPr>
              <a:t> </a:t>
            </a:r>
            <a:r>
              <a:rPr lang="en" sz="1400">
                <a:solidFill>
                  <a:srgbClr val="000000"/>
                </a:solidFill>
                <a:latin typeface="Arial"/>
                <a:ea typeface="Arial"/>
                <a:cs typeface="Arial"/>
                <a:sym typeface="Arial"/>
              </a:rPr>
              <a:t>or </a:t>
            </a:r>
            <a:r>
              <a:rPr b="1" lang="en" sz="1400">
                <a:solidFill>
                  <a:srgbClr val="000000"/>
                </a:solidFill>
                <a:latin typeface="Courier New"/>
                <a:ea typeface="Courier New"/>
                <a:cs typeface="Courier New"/>
                <a:sym typeface="Courier New"/>
              </a:rPr>
              <a:t>git merge --continue </a:t>
            </a:r>
            <a:r>
              <a:rPr lang="en" sz="1400">
                <a:solidFill>
                  <a:srgbClr val="000000"/>
                </a:solidFill>
                <a:latin typeface="Arial"/>
                <a:ea typeface="Arial"/>
                <a:cs typeface="Arial"/>
                <a:sym typeface="Arial"/>
              </a:rPr>
              <a:t>to seal the deal. The latter command checks whether there is a (interrupted) merge in progress before calling git commit.</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solidFill>
                <a:srgbClr val="4D4D4D"/>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391350"/>
            <a:ext cx="8520600" cy="10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Committed wrong files?</a:t>
            </a:r>
            <a:endParaRPr/>
          </a:p>
          <a:p>
            <a:pPr indent="0" lvl="0" marL="0" rtl="0" algn="l">
              <a:spcBef>
                <a:spcPts val="0"/>
              </a:spcBef>
              <a:spcAft>
                <a:spcPts val="0"/>
              </a:spcAft>
              <a:buNone/>
            </a:pPr>
            <a:r>
              <a:rPr lang="en" sz="2400"/>
              <a:t>( Is push made??)</a:t>
            </a:r>
            <a:endParaRPr sz="2400"/>
          </a:p>
        </p:txBody>
      </p:sp>
      <p:sp>
        <p:nvSpPr>
          <p:cNvPr id="218" name="Google Shape;218;p39"/>
          <p:cNvSpPr txBox="1"/>
          <p:nvPr>
            <p:ph idx="1" type="body"/>
          </p:nvPr>
        </p:nvSpPr>
        <p:spPr>
          <a:xfrm>
            <a:off x="311700" y="1496500"/>
            <a:ext cx="4155600" cy="30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No, Push is not made.</a:t>
            </a:r>
            <a:endParaRPr>
              <a:solidFill>
                <a:srgbClr val="000000"/>
              </a:solidFill>
              <a:latin typeface="Arial"/>
              <a:ea typeface="Arial"/>
              <a:cs typeface="Arial"/>
              <a:sym typeface="Arial"/>
            </a:endParaRPr>
          </a:p>
          <a:p>
            <a:pPr indent="0" lvl="0" marL="0" rtl="0" algn="l">
              <a:spcBef>
                <a:spcPts val="1600"/>
              </a:spcBef>
              <a:spcAft>
                <a:spcPts val="0"/>
              </a:spcAft>
              <a:buNone/>
            </a:pPr>
            <a:r>
              <a:rPr lang="en">
                <a:solidFill>
                  <a:srgbClr val="000000"/>
                </a:solidFill>
                <a:latin typeface="Arial"/>
                <a:ea typeface="Arial"/>
                <a:cs typeface="Arial"/>
                <a:sym typeface="Arial"/>
              </a:rPr>
              <a:t>You might want to discard all the local unpushed commits.</a:t>
            </a:r>
            <a:endParaRPr>
              <a:solidFill>
                <a:srgbClr val="000000"/>
              </a:solidFill>
              <a:latin typeface="Arial"/>
              <a:ea typeface="Arial"/>
              <a:cs typeface="Arial"/>
              <a:sym typeface="Arial"/>
            </a:endParaRPr>
          </a:p>
          <a:p>
            <a:pPr indent="0" lvl="0" marL="0" rtl="0" algn="l">
              <a:spcBef>
                <a:spcPts val="1600"/>
              </a:spcBef>
              <a:spcAft>
                <a:spcPts val="0"/>
              </a:spcAft>
              <a:buNone/>
            </a:pPr>
            <a:r>
              <a:t/>
            </a:r>
            <a:endParaRPr>
              <a:solidFill>
                <a:srgbClr val="000000"/>
              </a:solidFill>
              <a:latin typeface="Arial"/>
              <a:ea typeface="Arial"/>
              <a:cs typeface="Arial"/>
              <a:sym typeface="Arial"/>
            </a:endParaRPr>
          </a:p>
          <a:p>
            <a:pPr indent="0" lvl="0" marL="0" rtl="0" algn="l">
              <a:spcBef>
                <a:spcPts val="1600"/>
              </a:spcBef>
              <a:spcAft>
                <a:spcPts val="0"/>
              </a:spcAft>
              <a:buNone/>
            </a:pPr>
            <a:r>
              <a:rPr b="1" lang="en">
                <a:solidFill>
                  <a:srgbClr val="000000"/>
                </a:solidFill>
                <a:latin typeface="Courier New"/>
                <a:ea typeface="Courier New"/>
                <a:cs typeface="Courier New"/>
                <a:sym typeface="Courier New"/>
              </a:rPr>
              <a:t>&gt; git reset --hard @{commit_id}</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b="1">
              <a:solidFill>
                <a:srgbClr val="000000"/>
              </a:solidFill>
              <a:latin typeface="Courier New"/>
              <a:ea typeface="Courier New"/>
              <a:cs typeface="Courier New"/>
              <a:sym typeface="Courier New"/>
            </a:endParaRPr>
          </a:p>
        </p:txBody>
      </p:sp>
      <p:sp>
        <p:nvSpPr>
          <p:cNvPr id="219" name="Google Shape;219;p39"/>
          <p:cNvSpPr txBox="1"/>
          <p:nvPr>
            <p:ph idx="2" type="body"/>
          </p:nvPr>
        </p:nvSpPr>
        <p:spPr>
          <a:xfrm>
            <a:off x="4832400" y="1496575"/>
            <a:ext cx="3999900" cy="30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Yes, Push is made.</a:t>
            </a:r>
            <a:endParaRPr>
              <a:solidFill>
                <a:srgbClr val="000000"/>
              </a:solidFill>
              <a:latin typeface="Arial"/>
              <a:ea typeface="Arial"/>
              <a:cs typeface="Arial"/>
              <a:sym typeface="Arial"/>
            </a:endParaRPr>
          </a:p>
          <a:p>
            <a:pPr indent="0" lvl="0" marL="0" rtl="0" algn="l">
              <a:spcBef>
                <a:spcPts val="1600"/>
              </a:spcBef>
              <a:spcAft>
                <a:spcPts val="0"/>
              </a:spcAft>
              <a:buNone/>
            </a:pPr>
            <a:r>
              <a:rPr lang="en">
                <a:solidFill>
                  <a:srgbClr val="000000"/>
                </a:solidFill>
                <a:latin typeface="Arial"/>
                <a:ea typeface="Arial"/>
                <a:cs typeface="Arial"/>
                <a:sym typeface="Arial"/>
              </a:rPr>
              <a:t>In this case, you need to reset your HEAD to the point to which you want to revert to, and then push the changes to remote branch.</a:t>
            </a:r>
            <a:endParaRPr>
              <a:solidFill>
                <a:srgbClr val="000000"/>
              </a:solidFill>
              <a:latin typeface="Arial"/>
              <a:ea typeface="Arial"/>
              <a:cs typeface="Arial"/>
              <a:sym typeface="Aria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b="1" lang="en">
                <a:solidFill>
                  <a:srgbClr val="000000"/>
                </a:solidFill>
                <a:latin typeface="Courier New"/>
                <a:ea typeface="Courier New"/>
                <a:cs typeface="Courier New"/>
                <a:sym typeface="Courier New"/>
              </a:rPr>
              <a:t>&gt; git reset --hard @{commit_id}</a:t>
            </a:r>
            <a:endParaRPr b="1">
              <a:solidFill>
                <a:srgbClr val="000000"/>
              </a:solidFill>
              <a:latin typeface="Courier New"/>
              <a:ea typeface="Courier New"/>
              <a:cs typeface="Courier New"/>
              <a:sym typeface="Courier New"/>
            </a:endParaRPr>
          </a:p>
          <a:p>
            <a:pPr indent="0" lvl="0" marL="0" rtl="0" algn="l">
              <a:spcBef>
                <a:spcPts val="1600"/>
              </a:spcBef>
              <a:spcAft>
                <a:spcPts val="1600"/>
              </a:spcAft>
              <a:buClr>
                <a:srgbClr val="000000"/>
              </a:buClr>
              <a:buSzPts val="1100"/>
              <a:buFont typeface="Arial"/>
              <a:buNone/>
            </a:pPr>
            <a:r>
              <a:rPr b="1" lang="en">
                <a:solidFill>
                  <a:srgbClr val="000000"/>
                </a:solidFill>
                <a:latin typeface="Courier New"/>
                <a:ea typeface="Courier New"/>
                <a:cs typeface="Courier New"/>
                <a:sym typeface="Courier New"/>
              </a:rPr>
              <a:t>&gt; git push -u &lt;remote_name&gt; &lt;branch_name&gt;</a:t>
            </a:r>
            <a:endParaRPr b="1">
              <a:solidFill>
                <a:srgbClr val="000000"/>
              </a:solidFill>
              <a:latin typeface="Courier New"/>
              <a:ea typeface="Courier New"/>
              <a:cs typeface="Courier New"/>
              <a:sym typeface="Courier New"/>
            </a:endParaRPr>
          </a:p>
        </p:txBody>
      </p:sp>
      <p:cxnSp>
        <p:nvCxnSpPr>
          <p:cNvPr id="220" name="Google Shape;220;p39"/>
          <p:cNvCxnSpPr/>
          <p:nvPr/>
        </p:nvCxnSpPr>
        <p:spPr>
          <a:xfrm>
            <a:off x="4499175" y="1585175"/>
            <a:ext cx="22200" cy="2915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work with multiple Remotes?</a:t>
            </a:r>
            <a:endParaRPr/>
          </a:p>
        </p:txBody>
      </p:sp>
      <p:sp>
        <p:nvSpPr>
          <p:cNvPr id="226" name="Google Shape;226;p4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Displaying your remotes</a:t>
            </a:r>
            <a:endParaRPr/>
          </a:p>
          <a:p>
            <a:pPr indent="0" lvl="0" marL="0" rtl="0" algn="l">
              <a:spcBef>
                <a:spcPts val="1600"/>
              </a:spcBef>
              <a:spcAft>
                <a:spcPts val="0"/>
              </a:spcAft>
              <a:buNone/>
            </a:pPr>
            <a:r>
              <a:rPr lang="en" sz="1200">
                <a:solidFill>
                  <a:srgbClr val="000000"/>
                </a:solidFill>
                <a:latin typeface="Arial"/>
                <a:ea typeface="Arial"/>
                <a:cs typeface="Arial"/>
                <a:sym typeface="Arial"/>
              </a:rPr>
              <a:t>To see which remote servers you have configured, you can run the git remote command. It lists the </a:t>
            </a:r>
            <a:r>
              <a:rPr lang="en" sz="1200">
                <a:solidFill>
                  <a:srgbClr val="000000"/>
                </a:solidFill>
                <a:latin typeface="Arial"/>
                <a:ea typeface="Arial"/>
                <a:cs typeface="Arial"/>
                <a:sym typeface="Arial"/>
              </a:rPr>
              <a:t>short names</a:t>
            </a:r>
            <a:r>
              <a:rPr lang="en" sz="1200">
                <a:solidFill>
                  <a:srgbClr val="000000"/>
                </a:solidFill>
                <a:latin typeface="Arial"/>
                <a:ea typeface="Arial"/>
                <a:cs typeface="Arial"/>
                <a:sym typeface="Arial"/>
              </a:rPr>
              <a:t> of each remote handle you’ve specified.</a:t>
            </a:r>
            <a:endParaRPr sz="1200">
              <a:solidFill>
                <a:srgbClr val="000000"/>
              </a:solidFill>
              <a:latin typeface="Arial"/>
              <a:ea typeface="Arial"/>
              <a:cs typeface="Arial"/>
              <a:sym typeface="Arial"/>
            </a:endParaRPr>
          </a:p>
          <a:p>
            <a:pPr indent="0" lvl="0" marL="0" rtl="0" algn="l">
              <a:spcBef>
                <a:spcPts val="1600"/>
              </a:spcBef>
              <a:spcAft>
                <a:spcPts val="0"/>
              </a:spcAft>
              <a:buNone/>
            </a:pPr>
            <a:r>
              <a:rPr b="1" lang="en" sz="1200">
                <a:solidFill>
                  <a:srgbClr val="000000"/>
                </a:solidFill>
                <a:latin typeface="Courier New"/>
                <a:ea typeface="Courier New"/>
                <a:cs typeface="Courier New"/>
                <a:sym typeface="Courier New"/>
              </a:rPr>
              <a:t>&gt; git remote</a:t>
            </a:r>
            <a:endParaRPr b="1" sz="1200">
              <a:solidFill>
                <a:srgbClr val="000000"/>
              </a:solidFill>
              <a:latin typeface="Courier New"/>
              <a:ea typeface="Courier New"/>
              <a:cs typeface="Courier New"/>
              <a:sym typeface="Courier New"/>
            </a:endParaRPr>
          </a:p>
          <a:p>
            <a:pPr indent="0" lvl="0" marL="0" rtl="0" algn="l">
              <a:spcBef>
                <a:spcPts val="1600"/>
              </a:spcBef>
              <a:spcAft>
                <a:spcPts val="0"/>
              </a:spcAft>
              <a:buNone/>
            </a:pPr>
            <a:r>
              <a:rPr b="1" lang="en" sz="1200">
                <a:solidFill>
                  <a:srgbClr val="000000"/>
                </a:solidFill>
                <a:latin typeface="Courier New"/>
                <a:ea typeface="Courier New"/>
                <a:cs typeface="Courier New"/>
                <a:sym typeface="Courier New"/>
              </a:rPr>
              <a:t>origin</a:t>
            </a:r>
            <a:endParaRPr b="1" sz="12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200">
                <a:solidFill>
                  <a:srgbClr val="000000"/>
                </a:solidFill>
                <a:latin typeface="Arial"/>
                <a:ea typeface="Arial"/>
                <a:cs typeface="Arial"/>
                <a:sym typeface="Arial"/>
              </a:rPr>
              <a:t>You can also specify -v, which shows you the URLs that Git has stored for the shortname to be used when reading and writing to that remote:</a:t>
            </a:r>
            <a:endParaRPr b="1" sz="1200">
              <a:solidFill>
                <a:srgbClr val="000000"/>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b="1" lang="en" sz="1200">
                <a:latin typeface="Courier New"/>
                <a:ea typeface="Courier New"/>
                <a:cs typeface="Courier New"/>
                <a:sym typeface="Courier New"/>
              </a:rPr>
              <a:t>&gt; git remote -v</a:t>
            </a:r>
            <a:endParaRPr b="1" sz="1200">
              <a:latin typeface="Courier New"/>
              <a:ea typeface="Courier New"/>
              <a:cs typeface="Courier New"/>
              <a:sym typeface="Courier New"/>
            </a:endParaRPr>
          </a:p>
          <a:p>
            <a:pPr indent="0" lvl="0" marL="25400" marR="25400" rtl="0" algn="l">
              <a:lnSpc>
                <a:spcPct val="113400"/>
              </a:lnSpc>
              <a:spcBef>
                <a:spcPts val="1600"/>
              </a:spcBef>
              <a:spcAft>
                <a:spcPts val="0"/>
              </a:spcAft>
              <a:buNone/>
            </a:pPr>
            <a:r>
              <a:rPr b="1" lang="en" sz="1200">
                <a:solidFill>
                  <a:srgbClr val="000000"/>
                </a:solidFill>
                <a:latin typeface="Courier New"/>
                <a:ea typeface="Courier New"/>
                <a:cs typeface="Courier New"/>
                <a:sym typeface="Courier New"/>
              </a:rPr>
              <a:t>origin	https://github.com/schacon/ticgit (fetch)</a:t>
            </a:r>
            <a:br>
              <a:rPr b="1" lang="en" sz="1200">
                <a:solidFill>
                  <a:srgbClr val="000000"/>
                </a:solidFill>
                <a:latin typeface="Courier New"/>
                <a:ea typeface="Courier New"/>
                <a:cs typeface="Courier New"/>
                <a:sym typeface="Courier New"/>
              </a:rPr>
            </a:br>
            <a:r>
              <a:rPr b="1" lang="en" sz="1200">
                <a:solidFill>
                  <a:srgbClr val="000000"/>
                </a:solidFill>
                <a:latin typeface="Courier New"/>
                <a:ea typeface="Courier New"/>
                <a:cs typeface="Courier New"/>
                <a:sym typeface="Courier New"/>
              </a:rPr>
              <a:t>origin	https://github.com/schacon/ticgit (push)</a:t>
            </a:r>
            <a:endParaRPr b="1" sz="1200">
              <a:solidFill>
                <a:srgbClr val="000000"/>
              </a:solidFill>
              <a:latin typeface="Courier New"/>
              <a:ea typeface="Courier New"/>
              <a:cs typeface="Courier New"/>
              <a:sym typeface="Courier New"/>
            </a:endParaRPr>
          </a:p>
          <a:p>
            <a:pPr indent="0" lvl="0" marL="0" rtl="0" algn="l">
              <a:spcBef>
                <a:spcPts val="800"/>
              </a:spcBef>
              <a:spcAft>
                <a:spcPts val="1600"/>
              </a:spcAft>
              <a:buClr>
                <a:schemeClr val="dk1"/>
              </a:buClr>
              <a:buSzPts val="1100"/>
              <a:buFont typeface="Arial"/>
              <a:buNone/>
            </a:pPr>
            <a:r>
              <a:t/>
            </a:r>
            <a:endParaRPr b="1" sz="1200">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work with multiple Remotes? (Cntd.)</a:t>
            </a:r>
            <a:endParaRPr/>
          </a:p>
        </p:txBody>
      </p:sp>
      <p:sp>
        <p:nvSpPr>
          <p:cNvPr id="232" name="Google Shape;232;p4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Remote Repositories</a:t>
            </a:r>
            <a:endParaRPr/>
          </a:p>
          <a:p>
            <a:pPr indent="0" lvl="0" marL="0" rtl="0" algn="l">
              <a:spcBef>
                <a:spcPts val="1600"/>
              </a:spcBef>
              <a:spcAft>
                <a:spcPts val="0"/>
              </a:spcAft>
              <a:buNone/>
            </a:pPr>
            <a:r>
              <a:rPr lang="en" sz="1200">
                <a:solidFill>
                  <a:srgbClr val="000000"/>
                </a:solidFill>
                <a:latin typeface="Arial"/>
                <a:ea typeface="Arial"/>
                <a:cs typeface="Arial"/>
                <a:sym typeface="Arial"/>
              </a:rPr>
              <a:t>To add a new remote Git repository as a short name you can reference easily using following command</a:t>
            </a:r>
            <a:endParaRPr sz="1200">
              <a:solidFill>
                <a:srgbClr val="000000"/>
              </a:solidFill>
              <a:latin typeface="Arial"/>
              <a:ea typeface="Arial"/>
              <a:cs typeface="Arial"/>
              <a:sym typeface="Arial"/>
            </a:endParaRPr>
          </a:p>
          <a:p>
            <a:pPr indent="0" lvl="0" marL="0" rtl="0" algn="l">
              <a:spcBef>
                <a:spcPts val="1600"/>
              </a:spcBef>
              <a:spcAft>
                <a:spcPts val="0"/>
              </a:spcAft>
              <a:buNone/>
            </a:pPr>
            <a:r>
              <a:rPr b="1" lang="en" sz="1200">
                <a:solidFill>
                  <a:srgbClr val="000000"/>
                </a:solidFill>
                <a:latin typeface="Courier New"/>
                <a:ea typeface="Courier New"/>
                <a:cs typeface="Courier New"/>
                <a:sym typeface="Courier New"/>
              </a:rPr>
              <a:t>&gt; git remote add </a:t>
            </a:r>
            <a:r>
              <a:rPr b="1" lang="en" sz="1200">
                <a:solidFill>
                  <a:srgbClr val="000000"/>
                </a:solidFill>
                <a:latin typeface="Courier New"/>
                <a:ea typeface="Courier New"/>
                <a:cs typeface="Courier New"/>
                <a:sym typeface="Courier New"/>
              </a:rPr>
              <a:t>pb https://github.com/paulboone/ticgit</a:t>
            </a:r>
            <a:endParaRPr b="1" sz="1200">
              <a:solidFill>
                <a:srgbClr val="000000"/>
              </a:solidFill>
              <a:latin typeface="Courier New"/>
              <a:ea typeface="Courier New"/>
              <a:cs typeface="Courier New"/>
              <a:sym typeface="Courier New"/>
            </a:endParaRPr>
          </a:p>
          <a:p>
            <a:pPr indent="0" lvl="0" marL="0" rtl="0" algn="l">
              <a:spcBef>
                <a:spcPts val="1600"/>
              </a:spcBef>
              <a:spcAft>
                <a:spcPts val="0"/>
              </a:spcAft>
              <a:buNone/>
            </a:pPr>
            <a:r>
              <a:rPr b="1" lang="en" sz="1200">
                <a:latin typeface="Courier New"/>
                <a:ea typeface="Courier New"/>
                <a:cs typeface="Courier New"/>
                <a:sym typeface="Courier New"/>
              </a:rPr>
              <a:t>&gt; git remote -v</a:t>
            </a:r>
            <a:endParaRPr b="1" sz="1200">
              <a:latin typeface="Courier New"/>
              <a:ea typeface="Courier New"/>
              <a:cs typeface="Courier New"/>
              <a:sym typeface="Courier New"/>
            </a:endParaRPr>
          </a:p>
          <a:p>
            <a:pPr indent="0" lvl="0" marL="25400" marR="25400" rtl="0" algn="l">
              <a:lnSpc>
                <a:spcPct val="113400"/>
              </a:lnSpc>
              <a:spcBef>
                <a:spcPts val="1600"/>
              </a:spcBef>
              <a:spcAft>
                <a:spcPts val="0"/>
              </a:spcAft>
              <a:buNone/>
            </a:pPr>
            <a:r>
              <a:rPr b="1" lang="en" sz="1200">
                <a:solidFill>
                  <a:srgbClr val="000000"/>
                </a:solidFill>
                <a:latin typeface="Courier New"/>
                <a:ea typeface="Courier New"/>
                <a:cs typeface="Courier New"/>
                <a:sym typeface="Courier New"/>
              </a:rPr>
              <a:t>origin	https://github.com/schacon/ticgit (fetch)</a:t>
            </a:r>
            <a:br>
              <a:rPr b="1" lang="en" sz="1200">
                <a:solidFill>
                  <a:srgbClr val="000000"/>
                </a:solidFill>
                <a:latin typeface="Courier New"/>
                <a:ea typeface="Courier New"/>
                <a:cs typeface="Courier New"/>
                <a:sym typeface="Courier New"/>
              </a:rPr>
            </a:br>
            <a:r>
              <a:rPr b="1" lang="en" sz="1200">
                <a:solidFill>
                  <a:srgbClr val="000000"/>
                </a:solidFill>
                <a:latin typeface="Courier New"/>
                <a:ea typeface="Courier New"/>
                <a:cs typeface="Courier New"/>
                <a:sym typeface="Courier New"/>
              </a:rPr>
              <a:t>origin	https://github.com/schacon/ticgit (push)</a:t>
            </a:r>
            <a:br>
              <a:rPr b="1" lang="en" sz="1200">
                <a:solidFill>
                  <a:srgbClr val="000000"/>
                </a:solidFill>
                <a:latin typeface="Courier New"/>
                <a:ea typeface="Courier New"/>
                <a:cs typeface="Courier New"/>
                <a:sym typeface="Courier New"/>
              </a:rPr>
            </a:br>
            <a:r>
              <a:rPr b="1" lang="en" sz="1200">
                <a:solidFill>
                  <a:srgbClr val="000000"/>
                </a:solidFill>
                <a:latin typeface="Courier New"/>
                <a:ea typeface="Courier New"/>
                <a:cs typeface="Courier New"/>
                <a:sym typeface="Courier New"/>
              </a:rPr>
              <a:t>pb		https://github.com/paulboone/ticgit (fetch)</a:t>
            </a:r>
            <a:br>
              <a:rPr b="1" lang="en" sz="1200">
                <a:solidFill>
                  <a:srgbClr val="000000"/>
                </a:solidFill>
                <a:latin typeface="Courier New"/>
                <a:ea typeface="Courier New"/>
                <a:cs typeface="Courier New"/>
                <a:sym typeface="Courier New"/>
              </a:rPr>
            </a:br>
            <a:r>
              <a:rPr b="1" lang="en" sz="1200">
                <a:solidFill>
                  <a:srgbClr val="000000"/>
                </a:solidFill>
                <a:latin typeface="Courier New"/>
                <a:ea typeface="Courier New"/>
                <a:cs typeface="Courier New"/>
                <a:sym typeface="Courier New"/>
              </a:rPr>
              <a:t>pb		https://github.com/paulboone/ticgit (push)</a:t>
            </a:r>
            <a:endParaRPr b="1" sz="1200">
              <a:solidFill>
                <a:srgbClr val="000000"/>
              </a:solidFill>
              <a:latin typeface="Courier New"/>
              <a:ea typeface="Courier New"/>
              <a:cs typeface="Courier New"/>
              <a:sym typeface="Courier New"/>
            </a:endParaRPr>
          </a:p>
          <a:p>
            <a:pPr indent="0" lvl="0" marL="25400" marR="25400" rtl="0" algn="l">
              <a:lnSpc>
                <a:spcPct val="113400"/>
              </a:lnSpc>
              <a:spcBef>
                <a:spcPts val="800"/>
              </a:spcBef>
              <a:spcAft>
                <a:spcPts val="0"/>
              </a:spcAft>
              <a:buNone/>
            </a:pPr>
            <a:r>
              <a:t/>
            </a:r>
            <a:endParaRPr b="1" sz="1200">
              <a:solidFill>
                <a:srgbClr val="000000"/>
              </a:solidFill>
              <a:latin typeface="Courier New"/>
              <a:ea typeface="Courier New"/>
              <a:cs typeface="Courier New"/>
              <a:sym typeface="Courier New"/>
            </a:endParaRPr>
          </a:p>
          <a:p>
            <a:pPr indent="0" lvl="0" marL="0" rtl="0" algn="l">
              <a:spcBef>
                <a:spcPts val="800"/>
              </a:spcBef>
              <a:spcAft>
                <a:spcPts val="1600"/>
              </a:spcAft>
              <a:buNone/>
            </a:pPr>
            <a:r>
              <a:t/>
            </a:r>
            <a:endParaRPr b="1" sz="12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get started?</a:t>
            </a:r>
            <a:endParaRPr/>
          </a:p>
        </p:txBody>
      </p:sp>
      <p:sp>
        <p:nvSpPr>
          <p:cNvPr id="74" name="Google Shape;74;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58000"/>
              </a:lnSpc>
              <a:spcBef>
                <a:spcPts val="600"/>
              </a:spcBef>
              <a:spcAft>
                <a:spcPts val="0"/>
              </a:spcAft>
              <a:buClr>
                <a:srgbClr val="000000"/>
              </a:buClr>
              <a:buSzPts val="1100"/>
              <a:buFont typeface="Arial"/>
              <a:buNone/>
            </a:pPr>
            <a:r>
              <a:rPr lang="en" sz="1600">
                <a:solidFill>
                  <a:srgbClr val="000000"/>
                </a:solidFill>
                <a:latin typeface="Arial"/>
                <a:ea typeface="Arial"/>
                <a:cs typeface="Arial"/>
                <a:sym typeface="Arial"/>
              </a:rPr>
              <a:t>Git comes installed by default on many systems. If you don’t already have it:</a:t>
            </a:r>
            <a:endParaRPr sz="1600">
              <a:solidFill>
                <a:srgbClr val="000000"/>
              </a:solidFill>
              <a:latin typeface="Arial"/>
              <a:ea typeface="Arial"/>
              <a:cs typeface="Arial"/>
              <a:sym typeface="Arial"/>
            </a:endParaRPr>
          </a:p>
          <a:p>
            <a:pPr indent="-330200" lvl="0" marL="457200" rtl="0" algn="l">
              <a:lnSpc>
                <a:spcPct val="158000"/>
              </a:lnSpc>
              <a:spcBef>
                <a:spcPts val="2200"/>
              </a:spcBef>
              <a:spcAft>
                <a:spcPts val="0"/>
              </a:spcAft>
              <a:buSzPts val="1600"/>
              <a:buFont typeface="Arial"/>
              <a:buChar char="●"/>
            </a:pPr>
            <a:r>
              <a:rPr lang="en" sz="1600">
                <a:solidFill>
                  <a:srgbClr val="000000"/>
                </a:solidFill>
                <a:latin typeface="Arial"/>
                <a:ea typeface="Arial"/>
                <a:cs typeface="Arial"/>
                <a:sym typeface="Arial"/>
              </a:rPr>
              <a:t>You can download git’s </a:t>
            </a:r>
            <a:r>
              <a:rPr lang="en" sz="1600" u="sng">
                <a:solidFill>
                  <a:schemeClr val="hlink"/>
                </a:solidFill>
                <a:latin typeface="Arial"/>
                <a:ea typeface="Arial"/>
                <a:cs typeface="Arial"/>
                <a:sym typeface="Arial"/>
                <a:hlinkClick r:id="rId3"/>
              </a:rPr>
              <a:t>command-line interface (CLI) here</a:t>
            </a:r>
            <a:r>
              <a:rPr lang="en" sz="1600">
                <a:solidFill>
                  <a:srgbClr val="000000"/>
                </a:solidFill>
                <a:latin typeface="Arial"/>
                <a:ea typeface="Arial"/>
                <a:cs typeface="Arial"/>
                <a:sym typeface="Arial"/>
              </a:rPr>
              <a:t>. I recommended this for both beginners and advanced users.</a:t>
            </a:r>
            <a:endParaRPr sz="1600">
              <a:solidFill>
                <a:srgbClr val="000000"/>
              </a:solidFill>
              <a:latin typeface="Arial"/>
              <a:ea typeface="Arial"/>
              <a:cs typeface="Arial"/>
              <a:sym typeface="Arial"/>
            </a:endParaRPr>
          </a:p>
          <a:p>
            <a:pPr indent="-330200" lvl="0" marL="457200" rtl="0" algn="l">
              <a:lnSpc>
                <a:spcPct val="158000"/>
              </a:lnSpc>
              <a:spcBef>
                <a:spcPts val="0"/>
              </a:spcBef>
              <a:spcAft>
                <a:spcPts val="0"/>
              </a:spcAft>
              <a:buSzPts val="1600"/>
              <a:buFont typeface="Arial"/>
              <a:buChar char="●"/>
            </a:pPr>
            <a:r>
              <a:rPr lang="en" sz="1600">
                <a:solidFill>
                  <a:srgbClr val="000000"/>
                </a:solidFill>
                <a:latin typeface="Arial"/>
                <a:ea typeface="Arial"/>
                <a:cs typeface="Arial"/>
                <a:sym typeface="Arial"/>
              </a:rPr>
              <a:t>If you prefer to use a fancy graphical user interface (GUI) instead, try </a:t>
            </a:r>
            <a:r>
              <a:rPr lang="en" sz="1600" u="sng">
                <a:solidFill>
                  <a:schemeClr val="hlink"/>
                </a:solidFill>
                <a:latin typeface="Arial"/>
                <a:ea typeface="Arial"/>
                <a:cs typeface="Arial"/>
                <a:sym typeface="Arial"/>
                <a:hlinkClick r:id="rId4"/>
              </a:rPr>
              <a:t>GitHub Desktop</a:t>
            </a:r>
            <a:r>
              <a:rPr lang="en" sz="1600">
                <a:solidFill>
                  <a:srgbClr val="000000"/>
                </a:solidFill>
                <a:latin typeface="Arial"/>
                <a:ea typeface="Arial"/>
                <a:cs typeface="Arial"/>
                <a:sym typeface="Arial"/>
              </a:rPr>
              <a:t>. This will be simpler to use, but will make it more difficult to really see what’s going on.</a:t>
            </a:r>
            <a:endParaRPr sz="1600">
              <a:solidFill>
                <a:srgbClr val="000000"/>
              </a:solidFill>
              <a:latin typeface="Arial"/>
              <a:ea typeface="Arial"/>
              <a:cs typeface="Arial"/>
              <a:sym typeface="Arial"/>
            </a:endParaRPr>
          </a:p>
          <a:p>
            <a:pPr indent="0" lvl="0" marL="0" rtl="0" algn="l">
              <a:spcBef>
                <a:spcPts val="0"/>
              </a:spcBef>
              <a:spcAft>
                <a:spcPts val="1600"/>
              </a:spcAft>
              <a:buNone/>
            </a:pPr>
            <a:r>
              <a:t/>
            </a:r>
            <a:endParaRPr>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Rewriting History</a:t>
            </a:r>
            <a:endParaRPr/>
          </a:p>
        </p:txBody>
      </p:sp>
      <p:sp>
        <p:nvSpPr>
          <p:cNvPr id="238" name="Google Shape;238;p42"/>
          <p:cNvSpPr txBox="1"/>
          <p:nvPr>
            <p:ph idx="1" type="body"/>
          </p:nvPr>
        </p:nvSpPr>
        <p:spPr>
          <a:xfrm>
            <a:off x="311700" y="1152475"/>
            <a:ext cx="432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The below command is a convenient way to modify the most recent commit. It lets you combine staged changes with the previous commit instead of creating an entirely new commit.</a:t>
            </a:r>
            <a:endParaRPr sz="1600">
              <a:solidFill>
                <a:srgbClr val="000000"/>
              </a:solidFill>
              <a:latin typeface="Arial"/>
              <a:ea typeface="Arial"/>
              <a:cs typeface="Arial"/>
              <a:sym typeface="Arial"/>
            </a:endParaRPr>
          </a:p>
          <a:p>
            <a:pPr indent="0" lvl="0" marL="0" rtl="0" algn="l">
              <a:spcBef>
                <a:spcPts val="1600"/>
              </a:spcBef>
              <a:spcAft>
                <a:spcPts val="1600"/>
              </a:spcAft>
              <a:buNone/>
            </a:pPr>
            <a:r>
              <a:rPr lang="en" sz="1600">
                <a:solidFill>
                  <a:srgbClr val="000000"/>
                </a:solidFill>
                <a:latin typeface="Arial"/>
                <a:ea typeface="Arial"/>
                <a:cs typeface="Arial"/>
                <a:sym typeface="Arial"/>
              </a:rPr>
              <a:t>It can also be used to simply edit the previous commit message without changing its snapshot. But, amending does not just alter the most recent commit, it replaces it entirely, meaning the amended commit will be a new entity with its own ref.</a:t>
            </a:r>
            <a:endParaRPr sz="1600">
              <a:solidFill>
                <a:srgbClr val="000000"/>
              </a:solidFill>
              <a:latin typeface="Arial"/>
              <a:ea typeface="Arial"/>
              <a:cs typeface="Arial"/>
              <a:sym typeface="Arial"/>
            </a:endParaRPr>
          </a:p>
        </p:txBody>
      </p:sp>
      <p:pic>
        <p:nvPicPr>
          <p:cNvPr id="239" name="Google Shape;239;p42"/>
          <p:cNvPicPr preferRelativeResize="0"/>
          <p:nvPr/>
        </p:nvPicPr>
        <p:blipFill>
          <a:blip r:embed="rId3">
            <a:alphaModFix amt="60000"/>
          </a:blip>
          <a:stretch>
            <a:fillRect/>
          </a:stretch>
        </p:blipFill>
        <p:spPr>
          <a:xfrm>
            <a:off x="4639200" y="391350"/>
            <a:ext cx="4504700" cy="2393000"/>
          </a:xfrm>
          <a:prstGeom prst="rect">
            <a:avLst/>
          </a:prstGeom>
          <a:noFill/>
          <a:ln>
            <a:noFill/>
          </a:ln>
        </p:spPr>
      </p:pic>
      <p:sp>
        <p:nvSpPr>
          <p:cNvPr id="240" name="Google Shape;240;p42"/>
          <p:cNvSpPr txBox="1"/>
          <p:nvPr/>
        </p:nvSpPr>
        <p:spPr>
          <a:xfrm>
            <a:off x="5124550" y="3568675"/>
            <a:ext cx="3238500" cy="10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ourier New"/>
                <a:ea typeface="Courier New"/>
                <a:cs typeface="Courier New"/>
                <a:sym typeface="Courier New"/>
              </a:rPr>
              <a:t>&gt; git commit --amend</a:t>
            </a:r>
            <a:endParaRPr b="1" sz="16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Rewriting History (Continued)</a:t>
            </a:r>
            <a:endParaRPr/>
          </a:p>
        </p:txBody>
      </p:sp>
      <p:sp>
        <p:nvSpPr>
          <p:cNvPr id="246" name="Google Shape;246;p4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Let’s say, you edited index.html and styles.css files.</a:t>
            </a:r>
            <a:endParaRPr sz="1600">
              <a:latin typeface="Arial"/>
              <a:ea typeface="Arial"/>
              <a:cs typeface="Arial"/>
              <a:sym typeface="Arial"/>
            </a:endParaRPr>
          </a:p>
          <a:p>
            <a:pPr indent="0" lvl="0" marL="0" rtl="0" algn="l">
              <a:spcBef>
                <a:spcPts val="1600"/>
              </a:spcBef>
              <a:spcAft>
                <a:spcPts val="0"/>
              </a:spcAft>
              <a:buNone/>
            </a:pPr>
            <a:r>
              <a:rPr lang="en" sz="1600">
                <a:latin typeface="Arial"/>
                <a:ea typeface="Arial"/>
                <a:cs typeface="Arial"/>
                <a:sym typeface="Arial"/>
              </a:rPr>
              <a:t>You performed following.</a:t>
            </a:r>
            <a:endParaRPr sz="1600">
              <a:latin typeface="Arial"/>
              <a:ea typeface="Arial"/>
              <a:cs typeface="Arial"/>
              <a:sym typeface="Arial"/>
            </a:endParaRPr>
          </a:p>
          <a:p>
            <a:pPr indent="0" lvl="0" marL="0" rtl="0" algn="l">
              <a:spcBef>
                <a:spcPts val="1600"/>
              </a:spcBef>
              <a:spcAft>
                <a:spcPts val="0"/>
              </a:spcAft>
              <a:buNone/>
            </a:pPr>
            <a:r>
              <a:rPr b="1" lang="en" sz="1600">
                <a:latin typeface="Courier New"/>
                <a:ea typeface="Courier New"/>
                <a:cs typeface="Courier New"/>
                <a:sym typeface="Courier New"/>
              </a:rPr>
              <a:t>&gt; git add index.html </a:t>
            </a:r>
            <a:r>
              <a:rPr lang="en" sz="1200">
                <a:latin typeface="Arial"/>
                <a:ea typeface="Arial"/>
                <a:cs typeface="Arial"/>
                <a:sym typeface="Arial"/>
              </a:rPr>
              <a:t>(Note that you forgot to add styles.css file)</a:t>
            </a:r>
            <a:endParaRPr sz="1200">
              <a:latin typeface="Arial"/>
              <a:ea typeface="Arial"/>
              <a:cs typeface="Arial"/>
              <a:sym typeface="Arial"/>
            </a:endParaRPr>
          </a:p>
          <a:p>
            <a:pPr indent="0" lvl="0" marL="0" rtl="0" algn="l">
              <a:spcBef>
                <a:spcPts val="1600"/>
              </a:spcBef>
              <a:spcAft>
                <a:spcPts val="0"/>
              </a:spcAft>
              <a:buNone/>
            </a:pPr>
            <a:r>
              <a:rPr b="1" lang="en" sz="1600">
                <a:latin typeface="Courier New"/>
                <a:ea typeface="Courier New"/>
                <a:cs typeface="Courier New"/>
                <a:sym typeface="Courier New"/>
              </a:rPr>
              <a:t>&gt; git commit</a:t>
            </a:r>
            <a:endParaRPr b="1" sz="1600">
              <a:latin typeface="Courier New"/>
              <a:ea typeface="Courier New"/>
              <a:cs typeface="Courier New"/>
              <a:sym typeface="Courier New"/>
            </a:endParaRPr>
          </a:p>
          <a:p>
            <a:pPr indent="0" lvl="0" marL="0" rtl="0" algn="l">
              <a:spcBef>
                <a:spcPts val="1600"/>
              </a:spcBef>
              <a:spcAft>
                <a:spcPts val="0"/>
              </a:spcAft>
              <a:buNone/>
            </a:pPr>
            <a:r>
              <a:rPr b="1" lang="en" sz="1600">
                <a:latin typeface="Courier New"/>
                <a:ea typeface="Courier New"/>
                <a:cs typeface="Courier New"/>
                <a:sym typeface="Courier New"/>
              </a:rPr>
              <a:t>&gt; git add styles.css</a:t>
            </a:r>
            <a:endParaRPr b="1" sz="1600">
              <a:latin typeface="Courier New"/>
              <a:ea typeface="Courier New"/>
              <a:cs typeface="Courier New"/>
              <a:sym typeface="Courier New"/>
            </a:endParaRPr>
          </a:p>
          <a:p>
            <a:pPr indent="0" lvl="0" marL="0" rtl="0" algn="l">
              <a:spcBef>
                <a:spcPts val="1600"/>
              </a:spcBef>
              <a:spcAft>
                <a:spcPts val="1600"/>
              </a:spcAft>
              <a:buNone/>
            </a:pPr>
            <a:r>
              <a:rPr b="1" lang="en" sz="1600">
                <a:latin typeface="Courier New"/>
                <a:ea typeface="Courier New"/>
                <a:cs typeface="Courier New"/>
                <a:sym typeface="Courier New"/>
              </a:rPr>
              <a:t>&gt; git commit --amend --no-edit</a:t>
            </a:r>
            <a:endParaRPr b="1" sz="1600">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06925" y="215400"/>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Common Commands</a:t>
            </a:r>
            <a:endParaRPr>
              <a:solidFill>
                <a:srgbClr val="000000"/>
              </a:solidFill>
            </a:endParaRPr>
          </a:p>
        </p:txBody>
      </p:sp>
      <p:sp>
        <p:nvSpPr>
          <p:cNvPr id="80" name="Google Shape;80;p16"/>
          <p:cNvSpPr txBox="1"/>
          <p:nvPr>
            <p:ph idx="1" type="subTitle"/>
          </p:nvPr>
        </p:nvSpPr>
        <p:spPr>
          <a:xfrm>
            <a:off x="306925" y="1898999"/>
            <a:ext cx="4045200" cy="2562900"/>
          </a:xfrm>
          <a:prstGeom prst="rect">
            <a:avLst/>
          </a:prstGeom>
        </p:spPr>
        <p:txBody>
          <a:bodyPr anchorCtr="0" anchor="t" bIns="91425" lIns="91425" spcFirstLastPara="1" rIns="91425" wrap="square" tIns="91425">
            <a:noAutofit/>
          </a:bodyPr>
          <a:lstStyle/>
          <a:p>
            <a:pPr indent="0" lvl="0" marL="0" rtl="0" algn="l">
              <a:lnSpc>
                <a:spcPct val="158000"/>
              </a:lnSpc>
              <a:spcBef>
                <a:spcPts val="600"/>
              </a:spcBef>
              <a:spcAft>
                <a:spcPts val="0"/>
              </a:spcAft>
              <a:buClr>
                <a:srgbClr val="000000"/>
              </a:buClr>
              <a:buSzPts val="1100"/>
              <a:buFont typeface="Arial"/>
              <a:buNone/>
            </a:pPr>
            <a:r>
              <a:rPr lang="en" sz="1600">
                <a:solidFill>
                  <a:srgbClr val="000000"/>
                </a:solidFill>
                <a:latin typeface="Arial"/>
                <a:ea typeface="Arial"/>
                <a:cs typeface="Arial"/>
                <a:sym typeface="Arial"/>
              </a:rPr>
              <a:t>We will cover following commands during this session. </a:t>
            </a:r>
            <a:endParaRPr sz="1600">
              <a:solidFill>
                <a:srgbClr val="000000"/>
              </a:solidFill>
              <a:latin typeface="Arial"/>
              <a:ea typeface="Arial"/>
              <a:cs typeface="Arial"/>
              <a:sym typeface="Arial"/>
            </a:endParaRPr>
          </a:p>
          <a:p>
            <a:pPr indent="0" lvl="0" marL="0" rtl="0" algn="l">
              <a:lnSpc>
                <a:spcPct val="158000"/>
              </a:lnSpc>
              <a:spcBef>
                <a:spcPts val="600"/>
              </a:spcBef>
              <a:spcAft>
                <a:spcPts val="0"/>
              </a:spcAft>
              <a:buClr>
                <a:srgbClr val="000000"/>
              </a:buClr>
              <a:buSzPts val="1100"/>
              <a:buFont typeface="Arial"/>
              <a:buNone/>
            </a:pPr>
            <a:r>
              <a:rPr lang="en" sz="1600">
                <a:solidFill>
                  <a:srgbClr val="000000"/>
                </a:solidFill>
                <a:latin typeface="Arial"/>
                <a:ea typeface="Arial"/>
                <a:cs typeface="Arial"/>
                <a:sym typeface="Arial"/>
              </a:rPr>
              <a:t>Init, Clone, Config, Status, Branch, Checkout, Diff, Add, Commit, Push, Pull, Merge, Remote, Log, Fetch, Reset, and Conflict Resolve</a:t>
            </a:r>
            <a:endParaRPr sz="1600">
              <a:solidFill>
                <a:srgbClr val="000000"/>
              </a:solidFill>
              <a:latin typeface="Arial"/>
              <a:ea typeface="Arial"/>
              <a:cs typeface="Arial"/>
              <a:sym typeface="Arial"/>
            </a:endParaRPr>
          </a:p>
          <a:p>
            <a:pPr indent="0" lvl="0" marL="0" rtl="0" algn="ctr">
              <a:spcBef>
                <a:spcPts val="0"/>
              </a:spcBef>
              <a:spcAft>
                <a:spcPts val="0"/>
              </a:spcAft>
              <a:buNone/>
            </a:pPr>
            <a:r>
              <a:t/>
            </a:r>
            <a:endParaRPr>
              <a:solidFill>
                <a:srgbClr val="000000"/>
              </a:solidFill>
            </a:endParaRPr>
          </a:p>
        </p:txBody>
      </p:sp>
      <p:pic>
        <p:nvPicPr>
          <p:cNvPr id="81" name="Google Shape;81;p16"/>
          <p:cNvPicPr preferRelativeResize="0"/>
          <p:nvPr/>
        </p:nvPicPr>
        <p:blipFill>
          <a:blip r:embed="rId3">
            <a:alphaModFix/>
          </a:blip>
          <a:stretch>
            <a:fillRect/>
          </a:stretch>
        </p:blipFill>
        <p:spPr>
          <a:xfrm>
            <a:off x="4572000" y="1204125"/>
            <a:ext cx="4572001" cy="22997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 your working directory with GIT</a:t>
            </a:r>
            <a:endParaRPr/>
          </a:p>
        </p:txBody>
      </p:sp>
      <p:sp>
        <p:nvSpPr>
          <p:cNvPr id="87" name="Google Shape;87;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600">
                <a:solidFill>
                  <a:srgbClr val="000000"/>
                </a:solidFill>
                <a:latin typeface="Arial"/>
                <a:ea typeface="Arial"/>
                <a:cs typeface="Arial"/>
                <a:sym typeface="Arial"/>
              </a:rPr>
              <a:t>This will create a hidden </a:t>
            </a:r>
            <a:r>
              <a:rPr lang="en" sz="1200">
                <a:solidFill>
                  <a:srgbClr val="000000"/>
                </a:solidFill>
                <a:latin typeface="Arial"/>
                <a:ea typeface="Arial"/>
                <a:cs typeface="Arial"/>
                <a:sym typeface="Arial"/>
              </a:rPr>
              <a:t>.git</a:t>
            </a:r>
            <a:r>
              <a:rPr lang="en" sz="1600">
                <a:solidFill>
                  <a:srgbClr val="000000"/>
                </a:solidFill>
                <a:latin typeface="Arial"/>
                <a:ea typeface="Arial"/>
                <a:cs typeface="Arial"/>
                <a:sym typeface="Arial"/>
              </a:rPr>
              <a:t> folder inside your current folder — this is the "repository" (or </a:t>
            </a:r>
            <a:r>
              <a:rPr b="1" lang="en" sz="1600">
                <a:solidFill>
                  <a:srgbClr val="000000"/>
                </a:solidFill>
                <a:latin typeface="Arial"/>
                <a:ea typeface="Arial"/>
                <a:cs typeface="Arial"/>
                <a:sym typeface="Arial"/>
              </a:rPr>
              <a:t>repo</a:t>
            </a:r>
            <a:r>
              <a:rPr lang="en" sz="1600">
                <a:solidFill>
                  <a:srgbClr val="000000"/>
                </a:solidFill>
                <a:latin typeface="Arial"/>
                <a:ea typeface="Arial"/>
                <a:cs typeface="Arial"/>
                <a:sym typeface="Arial"/>
              </a:rPr>
              <a:t>) where git stores all of its internal tracking data.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Any changes you make to any files within the original folder will now be possible to track.</a:t>
            </a:r>
            <a:endParaRPr sz="16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600">
                <a:solidFill>
                  <a:srgbClr val="000000"/>
                </a:solidFill>
                <a:latin typeface="Arial"/>
                <a:ea typeface="Arial"/>
                <a:cs typeface="Arial"/>
                <a:sym typeface="Arial"/>
              </a:rPr>
              <a:t>The original folder is now referred to as your </a:t>
            </a:r>
            <a:r>
              <a:rPr b="1" lang="en" sz="1600">
                <a:solidFill>
                  <a:srgbClr val="000000"/>
                </a:solidFill>
                <a:latin typeface="Arial"/>
                <a:ea typeface="Arial"/>
                <a:cs typeface="Arial"/>
                <a:sym typeface="Arial"/>
              </a:rPr>
              <a:t>working directory</a:t>
            </a:r>
            <a:r>
              <a:rPr lang="en" sz="1600">
                <a:solidFill>
                  <a:srgbClr val="000000"/>
                </a:solidFill>
                <a:latin typeface="Arial"/>
                <a:ea typeface="Arial"/>
                <a:cs typeface="Arial"/>
                <a:sym typeface="Arial"/>
              </a:rPr>
              <a:t>, as opposed to the repository (the </a:t>
            </a:r>
            <a:r>
              <a:rPr lang="en" sz="1200">
                <a:solidFill>
                  <a:srgbClr val="000000"/>
                </a:solidFill>
                <a:latin typeface="Arial"/>
                <a:ea typeface="Arial"/>
                <a:cs typeface="Arial"/>
                <a:sym typeface="Arial"/>
              </a:rPr>
              <a:t>.git</a:t>
            </a:r>
            <a:r>
              <a:rPr lang="en" sz="1600">
                <a:solidFill>
                  <a:srgbClr val="000000"/>
                </a:solidFill>
                <a:latin typeface="Arial"/>
                <a:ea typeface="Arial"/>
                <a:cs typeface="Arial"/>
                <a:sym typeface="Arial"/>
              </a:rPr>
              <a:t> folder) that tracks your changes.</a:t>
            </a:r>
            <a:endParaRPr sz="1600">
              <a:solidFill>
                <a:srgbClr val="000000"/>
              </a:solidFill>
              <a:latin typeface="Arial"/>
              <a:ea typeface="Arial"/>
              <a:cs typeface="Arial"/>
              <a:sym typeface="Arial"/>
            </a:endParaRPr>
          </a:p>
          <a:p>
            <a:pPr indent="0" lvl="0" marL="0" rtl="0" algn="l">
              <a:spcBef>
                <a:spcPts val="1600"/>
              </a:spcBef>
              <a:spcAft>
                <a:spcPts val="0"/>
              </a:spcAft>
              <a:buNone/>
            </a:pPr>
            <a:r>
              <a:t/>
            </a:r>
            <a:endParaRPr sz="1600">
              <a:solidFill>
                <a:srgbClr val="000000"/>
              </a:solidFill>
              <a:latin typeface="Arial"/>
              <a:ea typeface="Arial"/>
              <a:cs typeface="Arial"/>
              <a:sym typeface="Arial"/>
            </a:endParaRPr>
          </a:p>
          <a:p>
            <a:pPr indent="0" lvl="0" marL="0" rtl="0" algn="l">
              <a:spcBef>
                <a:spcPts val="1600"/>
              </a:spcBef>
              <a:spcAft>
                <a:spcPts val="1600"/>
              </a:spcAft>
              <a:buNone/>
            </a:pPr>
            <a:r>
              <a:rPr b="1" lang="en" sz="1600">
                <a:solidFill>
                  <a:srgbClr val="000000"/>
                </a:solidFill>
                <a:latin typeface="Courier New"/>
                <a:ea typeface="Courier New"/>
                <a:cs typeface="Courier New"/>
                <a:sym typeface="Courier New"/>
              </a:rPr>
              <a:t>&gt; git init</a:t>
            </a:r>
            <a:endParaRPr b="1" sz="1600">
              <a:solidFill>
                <a:srgbClr val="0000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Clone an existing Repository</a:t>
            </a:r>
            <a:endParaRPr/>
          </a:p>
        </p:txBody>
      </p:sp>
      <p:sp>
        <p:nvSpPr>
          <p:cNvPr id="93" name="Google Shape;93;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This will download a .git repository from the internet to your computer and extract the latest </a:t>
            </a:r>
            <a:r>
              <a:rPr b="1" lang="en" sz="1600">
                <a:solidFill>
                  <a:srgbClr val="000000"/>
                </a:solidFill>
                <a:latin typeface="Arial"/>
                <a:ea typeface="Arial"/>
                <a:cs typeface="Arial"/>
                <a:sym typeface="Arial"/>
              </a:rPr>
              <a:t>snapshot</a:t>
            </a:r>
            <a:r>
              <a:rPr lang="en" sz="1600">
                <a:solidFill>
                  <a:srgbClr val="000000"/>
                </a:solidFill>
                <a:latin typeface="Arial"/>
                <a:ea typeface="Arial"/>
                <a:cs typeface="Arial"/>
                <a:sym typeface="Arial"/>
              </a:rPr>
              <a:t> of the repo (all the files) to your working directory.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By default it will all be saved in a folder with the same name as the repo</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URL you specify here is called the </a:t>
            </a:r>
            <a:r>
              <a:rPr b="1" lang="en" sz="1600">
                <a:solidFill>
                  <a:srgbClr val="000000"/>
                </a:solidFill>
                <a:latin typeface="Arial"/>
                <a:ea typeface="Arial"/>
                <a:cs typeface="Arial"/>
                <a:sym typeface="Arial"/>
              </a:rPr>
              <a:t>remote origin</a:t>
            </a:r>
            <a:r>
              <a:rPr lang="en" sz="1600">
                <a:solidFill>
                  <a:srgbClr val="000000"/>
                </a:solidFill>
                <a:latin typeface="Arial"/>
                <a:ea typeface="Arial"/>
                <a:cs typeface="Arial"/>
                <a:sym typeface="Arial"/>
              </a:rPr>
              <a:t> (the place where the files were </a:t>
            </a:r>
            <a:r>
              <a:rPr i="1" lang="en" sz="1600">
                <a:solidFill>
                  <a:srgbClr val="000000"/>
                </a:solidFill>
                <a:latin typeface="Arial"/>
                <a:ea typeface="Arial"/>
                <a:cs typeface="Arial"/>
                <a:sym typeface="Arial"/>
              </a:rPr>
              <a:t>origin</a:t>
            </a:r>
            <a:r>
              <a:rPr lang="en" sz="1600">
                <a:solidFill>
                  <a:srgbClr val="000000"/>
                </a:solidFill>
                <a:latin typeface="Arial"/>
                <a:ea typeface="Arial"/>
                <a:cs typeface="Arial"/>
                <a:sym typeface="Arial"/>
              </a:rPr>
              <a:t>ally downloaded from).</a:t>
            </a:r>
            <a:endParaRPr sz="1600">
              <a:solidFill>
                <a:srgbClr val="000000"/>
              </a:solidFill>
              <a:latin typeface="Arial"/>
              <a:ea typeface="Arial"/>
              <a:cs typeface="Arial"/>
              <a:sym typeface="Arial"/>
            </a:endParaRPr>
          </a:p>
          <a:p>
            <a:pPr indent="0" lvl="0" marL="0" rtl="0" algn="l">
              <a:spcBef>
                <a:spcPts val="1600"/>
              </a:spcBef>
              <a:spcAft>
                <a:spcPts val="0"/>
              </a:spcAft>
              <a:buNone/>
            </a:pPr>
            <a:r>
              <a:t/>
            </a:r>
            <a:endParaRPr sz="1600">
              <a:solidFill>
                <a:srgbClr val="000000"/>
              </a:solidFill>
              <a:latin typeface="Arial"/>
              <a:ea typeface="Arial"/>
              <a:cs typeface="Arial"/>
              <a:sym typeface="Arial"/>
            </a:endParaRPr>
          </a:p>
          <a:p>
            <a:pPr indent="0" lvl="0" marL="0" rtl="0" algn="l">
              <a:spcBef>
                <a:spcPts val="1600"/>
              </a:spcBef>
              <a:spcAft>
                <a:spcPts val="1600"/>
              </a:spcAft>
              <a:buNone/>
            </a:pPr>
            <a:r>
              <a:rPr b="1" lang="en" sz="1600">
                <a:solidFill>
                  <a:srgbClr val="000000"/>
                </a:solidFill>
                <a:latin typeface="Courier New"/>
                <a:ea typeface="Courier New"/>
                <a:cs typeface="Courier New"/>
                <a:sym typeface="Courier New"/>
              </a:rPr>
              <a:t>&gt; git clone https://github.com/bacancy/staffplan.git</a:t>
            </a:r>
            <a:endParaRPr b="1" sz="1600">
              <a:solidFill>
                <a:srgbClr val="00000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Configurations</a:t>
            </a:r>
            <a:endParaRPr/>
          </a:p>
        </p:txBody>
      </p:sp>
      <p:sp>
        <p:nvSpPr>
          <p:cNvPr id="99" name="Google Shape;99;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We can view or modify the existing configuration either at local project level or global level.</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These configuration levels correspond to .git/config text file.</a:t>
            </a:r>
            <a:endParaRPr sz="1600">
              <a:solidFill>
                <a:srgbClr val="000000"/>
              </a:solidFill>
              <a:latin typeface="Arial"/>
              <a:ea typeface="Arial"/>
              <a:cs typeface="Arial"/>
              <a:sym typeface="Arial"/>
            </a:endParaRPr>
          </a:p>
          <a:p>
            <a:pPr indent="0" lvl="0" marL="0" rtl="0" algn="l">
              <a:spcBef>
                <a:spcPts val="1600"/>
              </a:spcBef>
              <a:spcAft>
                <a:spcPts val="0"/>
              </a:spcAft>
              <a:buNone/>
            </a:pPr>
            <a:r>
              <a:rPr lang="en" sz="1600">
                <a:solidFill>
                  <a:srgbClr val="000000"/>
                </a:solidFill>
                <a:latin typeface="Arial"/>
                <a:ea typeface="Arial"/>
                <a:cs typeface="Arial"/>
                <a:sym typeface="Arial"/>
              </a:rPr>
              <a:t>Using Command Line (Terminal)</a:t>
            </a:r>
            <a:endParaRPr sz="1600">
              <a:solidFill>
                <a:srgbClr val="000000"/>
              </a:solidFill>
              <a:latin typeface="Arial"/>
              <a:ea typeface="Arial"/>
              <a:cs typeface="Arial"/>
              <a:sym typeface="Arial"/>
            </a:endParaRPr>
          </a:p>
          <a:p>
            <a:pPr indent="0" lvl="0" marL="0" rtl="0" algn="l">
              <a:spcBef>
                <a:spcPts val="1600"/>
              </a:spcBef>
              <a:spcAft>
                <a:spcPts val="0"/>
              </a:spcAft>
              <a:buNone/>
            </a:pPr>
            <a:r>
              <a:rPr b="1" lang="en" sz="1600">
                <a:solidFill>
                  <a:srgbClr val="000000"/>
                </a:solidFill>
                <a:latin typeface="Courier New"/>
                <a:ea typeface="Courier New"/>
                <a:cs typeface="Courier New"/>
                <a:sym typeface="Courier New"/>
              </a:rPr>
              <a:t>&gt; git config user.name</a:t>
            </a:r>
            <a:endParaRPr b="1" sz="1600">
              <a:solidFill>
                <a:srgbClr val="000000"/>
              </a:solidFill>
              <a:latin typeface="Courier New"/>
              <a:ea typeface="Courier New"/>
              <a:cs typeface="Courier New"/>
              <a:sym typeface="Courier New"/>
            </a:endParaRPr>
          </a:p>
          <a:p>
            <a:pPr indent="0" lvl="0" marL="0" rtl="0" algn="l">
              <a:spcBef>
                <a:spcPts val="1600"/>
              </a:spcBef>
              <a:spcAft>
                <a:spcPts val="0"/>
              </a:spcAft>
              <a:buNone/>
            </a:pPr>
            <a:r>
              <a:rPr b="1" lang="en" sz="1600">
                <a:solidFill>
                  <a:srgbClr val="000000"/>
                </a:solidFill>
                <a:latin typeface="Courier New"/>
                <a:ea typeface="Courier New"/>
                <a:cs typeface="Courier New"/>
                <a:sym typeface="Courier New"/>
              </a:rPr>
              <a:t>&gt; git config --global user.name</a:t>
            </a:r>
            <a:endParaRPr b="1" sz="1600">
              <a:solidFill>
                <a:srgbClr val="000000"/>
              </a:solidFill>
              <a:latin typeface="Courier New"/>
              <a:ea typeface="Courier New"/>
              <a:cs typeface="Courier New"/>
              <a:sym typeface="Courier New"/>
            </a:endParaRPr>
          </a:p>
          <a:p>
            <a:pPr indent="0" lvl="0" marL="0" rtl="0" algn="l">
              <a:spcBef>
                <a:spcPts val="1600"/>
              </a:spcBef>
              <a:spcAft>
                <a:spcPts val="0"/>
              </a:spcAft>
              <a:buClr>
                <a:srgbClr val="000000"/>
              </a:buClr>
              <a:buSzPts val="1100"/>
              <a:buFont typeface="Arial"/>
              <a:buNone/>
            </a:pPr>
            <a:r>
              <a:t/>
            </a:r>
            <a:endParaRPr sz="1600">
              <a:solidFill>
                <a:srgbClr val="000000"/>
              </a:solidFill>
              <a:latin typeface="Arial"/>
              <a:ea typeface="Arial"/>
              <a:cs typeface="Arial"/>
              <a:sym typeface="Arial"/>
            </a:endParaRPr>
          </a:p>
          <a:p>
            <a:pPr indent="0" lvl="0" marL="0" rtl="0" algn="l">
              <a:spcBef>
                <a:spcPts val="1600"/>
              </a:spcBef>
              <a:spcAft>
                <a:spcPts val="16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Configurations (Continued)</a:t>
            </a:r>
            <a:endParaRPr/>
          </a:p>
        </p:txBody>
      </p:sp>
      <p:sp>
        <p:nvSpPr>
          <p:cNvPr id="105" name="Google Shape;105;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Changing .git/config file.</a:t>
            </a:r>
            <a:endParaRPr sz="1600">
              <a:solidFill>
                <a:srgbClr val="000000"/>
              </a:solidFill>
              <a:latin typeface="Arial"/>
              <a:ea typeface="Arial"/>
              <a:cs typeface="Arial"/>
              <a:sym typeface="Arial"/>
            </a:endParaRPr>
          </a:p>
          <a:p>
            <a:pPr indent="0" lvl="0" marL="0" rtl="0" algn="l">
              <a:spcBef>
                <a:spcPts val="1600"/>
              </a:spcBef>
              <a:spcAft>
                <a:spcPts val="0"/>
              </a:spcAft>
              <a:buNone/>
            </a:pPr>
            <a:r>
              <a:t/>
            </a:r>
            <a:endParaRPr sz="1600">
              <a:solidFill>
                <a:srgbClr val="000000"/>
              </a:solidFill>
              <a:latin typeface="Arial"/>
              <a:ea typeface="Arial"/>
              <a:cs typeface="Arial"/>
              <a:sym typeface="Arial"/>
            </a:endParaRPr>
          </a:p>
          <a:p>
            <a:pPr indent="0" lvl="0" marL="0" rtl="0" algn="l">
              <a:spcBef>
                <a:spcPts val="1600"/>
              </a:spcBef>
              <a:spcAft>
                <a:spcPts val="1600"/>
              </a:spcAft>
              <a:buNone/>
            </a:pPr>
            <a:r>
              <a:t/>
            </a:r>
            <a:endParaRPr sz="1600">
              <a:solidFill>
                <a:srgbClr val="000000"/>
              </a:solidFill>
              <a:latin typeface="Arial"/>
              <a:ea typeface="Arial"/>
              <a:cs typeface="Arial"/>
              <a:sym typeface="Arial"/>
            </a:endParaRPr>
          </a:p>
        </p:txBody>
      </p:sp>
      <p:pic>
        <p:nvPicPr>
          <p:cNvPr id="106" name="Google Shape;106;p20"/>
          <p:cNvPicPr preferRelativeResize="0"/>
          <p:nvPr/>
        </p:nvPicPr>
        <p:blipFill>
          <a:blip r:embed="rId3">
            <a:alphaModFix/>
          </a:blip>
          <a:stretch>
            <a:fillRect/>
          </a:stretch>
        </p:blipFill>
        <p:spPr>
          <a:xfrm>
            <a:off x="378303" y="1746250"/>
            <a:ext cx="6887688" cy="2822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Current Status of your Project</a:t>
            </a:r>
            <a:endParaRPr/>
          </a:p>
        </p:txBody>
      </p:sp>
      <p:sp>
        <p:nvSpPr>
          <p:cNvPr id="112" name="Google Shape;112;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This will print some basic information, such as which files have recently been modified.</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You should check your status anytime you’re confused. Git will print additional information depending on what’s currently going on in order to help you out.</a:t>
            </a:r>
            <a:endParaRPr sz="1600">
              <a:solidFill>
                <a:srgbClr val="000000"/>
              </a:solidFill>
              <a:latin typeface="Arial"/>
              <a:ea typeface="Arial"/>
              <a:cs typeface="Arial"/>
              <a:sym typeface="Arial"/>
            </a:endParaRPr>
          </a:p>
          <a:p>
            <a:pPr indent="0" lvl="0" marL="0" rtl="0" algn="l">
              <a:spcBef>
                <a:spcPts val="1600"/>
              </a:spcBef>
              <a:spcAft>
                <a:spcPts val="0"/>
              </a:spcAft>
              <a:buNone/>
            </a:pPr>
            <a:r>
              <a:t/>
            </a:r>
            <a:endParaRPr sz="1600">
              <a:solidFill>
                <a:srgbClr val="000000"/>
              </a:solidFill>
              <a:latin typeface="Arial"/>
              <a:ea typeface="Arial"/>
              <a:cs typeface="Arial"/>
              <a:sym typeface="Arial"/>
            </a:endParaRPr>
          </a:p>
          <a:p>
            <a:pPr indent="0" lvl="0" marL="0" rtl="0" algn="l">
              <a:spcBef>
                <a:spcPts val="1600"/>
              </a:spcBef>
              <a:spcAft>
                <a:spcPts val="1600"/>
              </a:spcAft>
              <a:buNone/>
            </a:pPr>
            <a:r>
              <a:rPr b="1" lang="en" sz="1600">
                <a:solidFill>
                  <a:srgbClr val="000000"/>
                </a:solidFill>
                <a:latin typeface="Courier New"/>
                <a:ea typeface="Courier New"/>
                <a:cs typeface="Courier New"/>
                <a:sym typeface="Courier New"/>
              </a:rPr>
              <a:t>&gt; git status</a:t>
            </a:r>
            <a:endParaRPr b="1" sz="1600">
              <a:solidFill>
                <a:srgbClr val="000000"/>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