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1"/>
  </p:notesMasterIdLst>
  <p:sldIdLst>
    <p:sldId id="256" r:id="rId5"/>
    <p:sldId id="257" r:id="rId6"/>
    <p:sldId id="258" r:id="rId7"/>
    <p:sldId id="262" r:id="rId8"/>
    <p:sldId id="261" r:id="rId9"/>
    <p:sldId id="260" r:id="rId1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2"/>
    </p:embeddedFont>
    <p:embeddedFont>
      <p:font typeface="Proxima Nova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0" clrIdx="0">
    <p:extLst>
      <p:ext uri="{19B8F6BF-5375-455C-9EA6-DF929625EA0E}">
        <p15:presenceInfo xmlns:p15="http://schemas.microsoft.com/office/powerpoint/2012/main" userId="917a8582e8f4dc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96" autoAdjust="0"/>
  </p:normalViewPr>
  <p:slideViewPr>
    <p:cSldViewPr snapToGrid="0">
      <p:cViewPr varScale="1">
        <p:scale>
          <a:sx n="92" d="100"/>
          <a:sy n="92" d="100"/>
        </p:scale>
        <p:origin x="7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60185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3173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28d9ea282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28d9ea282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smtClean="0"/>
              <a:t>Discuss related work in brief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1139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28d9ea282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28d9ea282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smtClean="0"/>
              <a:t>Discuss the project and your approach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6016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28d9ea282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28d9ea282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smtClean="0"/>
              <a:t>Discuss your novel ideas and implementation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8164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28d9ea28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28d9ea28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smtClean="0"/>
              <a:t>Discuss Results and highlight improvements over baseline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5957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28d9ea282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28d9ea282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smtClean="0"/>
              <a:t>Discuss your novel ideas and implementation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8868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756880"/>
            <a:ext cx="7584068" cy="10889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smtClean="0"/>
              <a:t>Improved Pruning for Convolutional Neural Network </a:t>
            </a:r>
            <a:endParaRPr sz="32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1184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 err="1" smtClean="0"/>
              <a:t>Dhaval</a:t>
            </a:r>
            <a:r>
              <a:rPr lang="en-GB" sz="2200" dirty="0" smtClean="0"/>
              <a:t> </a:t>
            </a:r>
            <a:r>
              <a:rPr lang="en-GB" sz="2200" dirty="0" err="1" smtClean="0"/>
              <a:t>Parmar</a:t>
            </a:r>
            <a:endParaRPr lang="en-GB" sz="22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/>
              <a:t>MTech</a:t>
            </a:r>
            <a:r>
              <a:rPr lang="en-US" sz="1800" dirty="0" smtClean="0"/>
              <a:t> (AI)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Sr. No. : 16689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Problem Statement</a:t>
            </a:r>
            <a:br>
              <a:rPr lang="en-GB" dirty="0" smtClean="0"/>
            </a:b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6208" y="1203300"/>
            <a:ext cx="8520600" cy="347982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/>
              <a:t>Convolutional </a:t>
            </a:r>
            <a:r>
              <a:rPr lang="en-US" sz="1400" dirty="0" smtClean="0"/>
              <a:t>Neural Network performing well in various task like segmentation, object detection etc.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/>
              <a:t>Computation and memory requirement is high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/>
              <a:t>Difficult to use big model with CNN on end devices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Han et al</a:t>
            </a:r>
            <a:r>
              <a:rPr lang="en-US" sz="1400" dirty="0" smtClean="0"/>
              <a:t>. </a:t>
            </a:r>
            <a:r>
              <a:rPr lang="en-US" sz="1400" dirty="0"/>
              <a:t>proposed Deep compression model </a:t>
            </a:r>
            <a:r>
              <a:rPr lang="en-US" sz="1400" dirty="0" smtClean="0"/>
              <a:t>to </a:t>
            </a:r>
            <a:r>
              <a:rPr lang="en-US" sz="1400" dirty="0"/>
              <a:t>reduce parameter without significantly affecting model performance</a:t>
            </a:r>
            <a:endParaRPr lang="en-US" sz="1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In 2017, </a:t>
            </a:r>
            <a:r>
              <a:rPr lang="en-US" sz="1400" dirty="0" err="1"/>
              <a:t>Hao</a:t>
            </a:r>
            <a:r>
              <a:rPr lang="en-US" sz="1400" dirty="0"/>
              <a:t> li et al</a:t>
            </a:r>
            <a:r>
              <a:rPr lang="en-US" sz="1400" dirty="0" smtClean="0"/>
              <a:t>. </a:t>
            </a:r>
            <a:r>
              <a:rPr lang="en-US" sz="1400" dirty="0"/>
              <a:t>proposed technique for pruning filters for efficient convolution network</a:t>
            </a:r>
            <a:endParaRPr lang="en-US" sz="1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/>
              <a:t>Trained VGG-16 network on CIFAR 10 data set.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/>
              <a:t>Studied redundant filters in layers and pruned network accordingly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/>
              <a:t>Further pruned network using proposed similarity measure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265500" y="457680"/>
            <a:ext cx="4045200" cy="726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Proposed</a:t>
            </a:r>
            <a:r>
              <a:rPr lang="en-GB" sz="3200" dirty="0"/>
              <a:t> Approach</a:t>
            </a:r>
            <a:endParaRPr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  <p:sp>
        <p:nvSpPr>
          <p:cNvPr id="81" name="TextBox 80"/>
          <p:cNvSpPr txBox="1"/>
          <p:nvPr/>
        </p:nvSpPr>
        <p:spPr>
          <a:xfrm>
            <a:off x="171436" y="1041728"/>
            <a:ext cx="4233328" cy="3818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250" dirty="0" smtClean="0">
                <a:solidFill>
                  <a:schemeClr val="accent3"/>
                </a:solidFill>
                <a:latin typeface="Proxima Nova" panose="020B0604020202020204" charset="0"/>
              </a:rPr>
              <a:t>VGG-16 network has most of the convolution layer</a:t>
            </a:r>
          </a:p>
          <a:p>
            <a:pPr marL="285750" indent="-2857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250" dirty="0" smtClean="0">
                <a:solidFill>
                  <a:schemeClr val="accent3"/>
                </a:solidFill>
                <a:latin typeface="Proxima Nova" panose="020B0604020202020204" charset="0"/>
              </a:rPr>
              <a:t>Model trained on CIFAR-10 has distribution of sum of absolute value of filter weight as shown in graph</a:t>
            </a:r>
          </a:p>
          <a:p>
            <a:pPr marL="285750" indent="-2857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250" dirty="0" smtClean="0">
                <a:solidFill>
                  <a:schemeClr val="accent3"/>
                </a:solidFill>
                <a:latin typeface="Proxima Nova" panose="020B0604020202020204" charset="0"/>
              </a:rPr>
              <a:t>Filter having low sum represent sparse weight and does not transfer much information</a:t>
            </a:r>
          </a:p>
          <a:p>
            <a:pPr marL="285750" indent="-2857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250" dirty="0" smtClean="0">
                <a:solidFill>
                  <a:schemeClr val="accent3"/>
                </a:solidFill>
                <a:latin typeface="Proxima Nova" panose="020B0604020202020204" charset="0"/>
              </a:rPr>
              <a:t>Conv-1 and conv-8 to 13 has considerable percentage of redundant filters</a:t>
            </a:r>
          </a:p>
          <a:p>
            <a:pPr marL="285750" indent="-2857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250" dirty="0" smtClean="0">
                <a:solidFill>
                  <a:schemeClr val="accent3"/>
                </a:solidFill>
                <a:latin typeface="Proxima Nova" panose="020B0604020202020204" charset="0"/>
              </a:rPr>
              <a:t>We can prune different number of minimum sum filter depending upon redundancy  in layer</a:t>
            </a:r>
          </a:p>
          <a:p>
            <a:pPr marL="285750" indent="-2857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250" dirty="0" smtClean="0">
                <a:solidFill>
                  <a:schemeClr val="accent3"/>
                </a:solidFill>
                <a:latin typeface="Proxima Nova" panose="020B0604020202020204" charset="0"/>
              </a:rPr>
              <a:t>Pruned and trained model still may have filter with similar weight</a:t>
            </a:r>
          </a:p>
          <a:p>
            <a:pPr marL="285750" indent="-2857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250" dirty="0" smtClean="0">
                <a:solidFill>
                  <a:schemeClr val="accent3"/>
                </a:solidFill>
                <a:latin typeface="Proxima Nova" panose="020B0604020202020204" charset="0"/>
              </a:rPr>
              <a:t>We can use cosine similarity measure with threshold value to prune network</a:t>
            </a:r>
            <a:endParaRPr lang="en-US" sz="1250" dirty="0">
              <a:solidFill>
                <a:schemeClr val="accent3"/>
              </a:solidFill>
              <a:latin typeface="Proxima Nova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17" y="2722418"/>
            <a:ext cx="3984537" cy="19407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94117" y="1184563"/>
            <a:ext cx="3948167" cy="1267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854" y="1306814"/>
            <a:ext cx="3852691" cy="10231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Technical Details 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Google Shape;84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1017724"/>
                <a:ext cx="8323145" cy="378287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algn="l" rtl="0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sz="1400" dirty="0" smtClean="0"/>
                  <a:t>Pruning whole filter rather than weight helps in reducing number of calculations</a:t>
                </a:r>
              </a:p>
              <a:p>
                <a:pPr marL="285750" lvl="0" indent="-285750" algn="l" rtl="0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sz="1400" dirty="0" smtClean="0"/>
                  <a:t>Removing one filter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400" dirty="0" smtClean="0"/>
                  <a:t> layer reduces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 smtClean="0"/>
                  <a:t> calculations</a:t>
                </a:r>
              </a:p>
              <a:p>
                <a:pPr marL="285750" lvl="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400" dirty="0" smtClean="0"/>
                  <a:t>Removed feature further reduces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sz="1400" dirty="0" smtClean="0"/>
                  <a:t> calculations while applying filter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+2)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400" dirty="0" smtClean="0"/>
                  <a:t> layer</a:t>
                </a:r>
              </a:p>
              <a:p>
                <a:pPr marL="285750" lvl="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400" dirty="0"/>
                  <a:t>M</a:t>
                </a:r>
                <a:r>
                  <a:rPr lang="en-US" sz="1400" dirty="0" smtClean="0"/>
                  <a:t>odel was trained for 120 epoch with reducing learning rate starting from 0.1 and SGD optimizer with momentum</a:t>
                </a:r>
              </a:p>
              <a:p>
                <a:pPr marL="285750" lvl="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400" dirty="0" smtClean="0"/>
                  <a:t>Used horizontal flip of image with 0.5 probability for regularization</a:t>
                </a:r>
              </a:p>
              <a:p>
                <a:pPr marL="285750" lvl="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400" dirty="0"/>
                  <a:t>C</a:t>
                </a:r>
                <a:r>
                  <a:rPr lang="en-US" sz="1400" dirty="0" smtClean="0"/>
                  <a:t>onv-8 and 13 pruned by 50%. Conv-1 and conv-9 to 13 by 75</a:t>
                </a:r>
                <a:r>
                  <a:rPr lang="en-US" sz="1400" dirty="0" smtClean="0"/>
                  <a:t>%.</a:t>
                </a:r>
                <a:endParaRPr lang="en-US" sz="1400" dirty="0"/>
              </a:p>
              <a:p>
                <a:pPr marL="285750" lvl="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400" dirty="0" smtClean="0"/>
                  <a:t>Pruned model was retrained for 30 epoch with learning rate 0.01</a:t>
                </a:r>
              </a:p>
              <a:p>
                <a:pPr marL="285750" lvl="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400" dirty="0" smtClean="0"/>
                  <a:t>Further pruned filters if cosine similarity is greater than threshold 0. </a:t>
                </a:r>
                <a:r>
                  <a:rPr lang="en-US" sz="1400" dirty="0" smtClean="0"/>
                  <a:t>8</a:t>
                </a:r>
                <a:endParaRPr lang="en-US" sz="1400" dirty="0"/>
              </a:p>
              <a:p>
                <a:pPr marL="285750" lvl="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 smtClean="0"/>
                  <a:t> </a:t>
                </a:r>
                <a:r>
                  <a:rPr lang="en-US" sz="1400" dirty="0"/>
                  <a:t>computation for similarity based </a:t>
                </a:r>
                <a:r>
                  <a:rPr lang="en-US" sz="1400" dirty="0" smtClean="0"/>
                  <a:t>approach </a:t>
                </a:r>
              </a:p>
              <a:p>
                <a:pPr marL="285750" lvl="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400" dirty="0"/>
                  <a:t>R</a:t>
                </a:r>
                <a:r>
                  <a:rPr lang="en-US" sz="1400" dirty="0" smtClean="0"/>
                  <a:t>ather than using it directly on  trained model it is better to use on top of the  sum of weight based method</a:t>
                </a:r>
                <a:endParaRPr lang="en-US" sz="1400" dirty="0" smtClean="0"/>
              </a:p>
            </p:txBody>
          </p:sp>
        </mc:Choice>
        <mc:Fallback>
          <p:sp>
            <p:nvSpPr>
              <p:cNvPr id="84" name="Google Shape;84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017724"/>
                <a:ext cx="8323145" cy="3782875"/>
              </a:xfrm>
              <a:prstGeom prst="rect">
                <a:avLst/>
              </a:prstGeom>
              <a:blipFill rotWithShape="0">
                <a:blip r:embed="rId3"/>
                <a:stretch>
                  <a:fillRect l="-440" r="-440" b="-6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07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Results &amp; Conclusion</a:t>
            </a:r>
            <a:endParaRPr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03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sz="1400" dirty="0" smtClean="0"/>
              <a:t>Weight distribution after pruning is better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sz="1400" dirty="0" smtClean="0"/>
              <a:t>Even after pruning 76.84% parameter model accuracy is comparable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sz="1400" dirty="0" smtClean="0"/>
              <a:t>Pruned model trained from scratch is not be able achieve this accuracy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sz="1400" dirty="0" smtClean="0"/>
              <a:t>Further parameter can be pruned up to 82.02% using cosine similarity without affecting accuracy</a:t>
            </a:r>
            <a:endParaRPr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513665"/>
              </p:ext>
            </p:extLst>
          </p:nvPr>
        </p:nvGraphicFramePr>
        <p:xfrm>
          <a:off x="4642400" y="3032537"/>
          <a:ext cx="4104408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102"/>
                <a:gridCol w="1026102"/>
                <a:gridCol w="1026102"/>
                <a:gridCol w="1026102"/>
              </a:tblGrid>
              <a:tr h="246425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Accuracy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Parameters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% Pruned</a:t>
                      </a:r>
                      <a:endParaRPr lang="en-US" sz="1100" dirty="0"/>
                    </a:p>
                  </a:txBody>
                  <a:tcPr/>
                </a:tc>
              </a:tr>
              <a:tr h="25139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Trained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92.30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149919946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/>
                </a:tc>
              </a:tr>
              <a:tr h="4189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Pruned (Scratch)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91.25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3471530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76.84</a:t>
                      </a:r>
                      <a:endParaRPr lang="en-US" sz="1100" dirty="0"/>
                    </a:p>
                  </a:txBody>
                  <a:tcPr/>
                </a:tc>
              </a:tr>
              <a:tr h="25139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Pruned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92.37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3471530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76.84</a:t>
                      </a:r>
                      <a:endParaRPr lang="en-US" sz="1100" dirty="0"/>
                    </a:p>
                  </a:txBody>
                  <a:tcPr/>
                </a:tc>
              </a:tr>
              <a:tr h="4189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Pruned </a:t>
                      </a:r>
                      <a:r>
                        <a:rPr lang="en-US" sz="1100" dirty="0" smtClean="0"/>
                        <a:t>(Cosine)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92.42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2694357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82.02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35" y="914400"/>
            <a:ext cx="3174047" cy="19462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Contributions (Novelty)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6470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400" dirty="0" smtClean="0"/>
              <a:t>Trained VGG-16 network on CIFAR-10 data set using </a:t>
            </a:r>
            <a:r>
              <a:rPr lang="en-US" sz="1400" dirty="0" err="1"/>
              <a:t>P</a:t>
            </a:r>
            <a:r>
              <a:rPr lang="en-US" sz="1400" dirty="0" err="1" smtClean="0"/>
              <a:t>ytorch</a:t>
            </a:r>
            <a:endParaRPr lang="en-US" sz="1400" dirty="0" smtClean="0"/>
          </a:p>
          <a:p>
            <a:pPr marL="342900" lvl="0" algn="l" rtl="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400" dirty="0" smtClean="0"/>
              <a:t>Studied model to decided percentage of  filters to prune</a:t>
            </a:r>
          </a:p>
          <a:p>
            <a:pPr marL="342900" lvl="0" algn="l" rtl="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400" dirty="0" smtClean="0"/>
              <a:t>Pruned model and retrained it</a:t>
            </a:r>
          </a:p>
          <a:p>
            <a:pPr marL="342900" lvl="0" algn="l" rtl="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400" dirty="0" smtClean="0"/>
              <a:t>Trained pruned model from scratch</a:t>
            </a:r>
          </a:p>
          <a:p>
            <a:pPr marL="342900" lvl="0" algn="l" rtl="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400" dirty="0" smtClean="0"/>
              <a:t>Further reduced parameter using proposed cosine similarity based approach</a:t>
            </a:r>
          </a:p>
          <a:p>
            <a:pPr marL="342900" lvl="0" algn="l" rtl="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28D7B17175314AAFEC5A7726E77453" ma:contentTypeVersion="4" ma:contentTypeDescription="Create a new document." ma:contentTypeScope="" ma:versionID="bdfc412792c1fd03b2125fef8b46db4c">
  <xsd:schema xmlns:xsd="http://www.w3.org/2001/XMLSchema" xmlns:xs="http://www.w3.org/2001/XMLSchema" xmlns:p="http://schemas.microsoft.com/office/2006/metadata/properties" xmlns:ns2="d5eb668c-9478-482b-927f-f8b0ac1989a6" xmlns:ns3="ad6d9d10-2823-419d-bbab-fcee282e250c" targetNamespace="http://schemas.microsoft.com/office/2006/metadata/properties" ma:root="true" ma:fieldsID="7f12beec7be08fed25436487e53e5b27" ns2:_="" ns3:_="">
    <xsd:import namespace="d5eb668c-9478-482b-927f-f8b0ac1989a6"/>
    <xsd:import namespace="ad6d9d10-2823-419d-bbab-fcee282e25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eb668c-9478-482b-927f-f8b0ac1989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6d9d10-2823-419d-bbab-fcee282e250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12CD2D-7DA4-442C-A173-1127E6165062}">
  <ds:schemaRefs>
    <ds:schemaRef ds:uri="http://www.w3.org/XML/1998/namespace"/>
    <ds:schemaRef ds:uri="d5eb668c-9478-482b-927f-f8b0ac1989a6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ad6d9d10-2823-419d-bbab-fcee282e250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BF525A-4369-4B8E-8348-834D4D95E6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15619F-2A0B-445C-A061-7C1D8A09B9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eb668c-9478-482b-927f-f8b0ac1989a6"/>
    <ds:schemaRef ds:uri="ad6d9d10-2823-419d-bbab-fcee282e25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2232</TotalTime>
  <Words>364</Words>
  <Application>Microsoft Office PowerPoint</Application>
  <PresentationFormat>On-screen Show (16:9)</PresentationFormat>
  <Paragraphs>72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Proxima Nova</vt:lpstr>
      <vt:lpstr>Wingdings</vt:lpstr>
      <vt:lpstr>Spearmint</vt:lpstr>
      <vt:lpstr>Improved Pruning for Convolutional Neural Network </vt:lpstr>
      <vt:lpstr>Problem Statement </vt:lpstr>
      <vt:lpstr>Proposed Approach</vt:lpstr>
      <vt:lpstr>Technical Details </vt:lpstr>
      <vt:lpstr>Results &amp; Conclusion</vt:lpstr>
      <vt:lpstr>Contributions (Novelty)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Dhaval parmar</dc:creator>
  <cp:lastModifiedBy>user</cp:lastModifiedBy>
  <cp:revision>98</cp:revision>
  <dcterms:modified xsi:type="dcterms:W3CDTF">2021-02-03T12:21:28Z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0x0101001B28D7B17175314AAFEC5A7726E77453</vt:lpwstr>
  </property>
</Properties>
</file>