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roxima Nova" charset="1" panose="02000506030000020004"/>
      <p:regular r:id="rId19"/>
    </p:embeddedFont>
    <p:embeddedFont>
      <p:font typeface="Magnolia Script" charset="1" panose="02000503070000020003"/>
      <p:regular r:id="rId20"/>
    </p:embeddedFont>
    <p:embeddedFont>
      <p:font typeface="Canva Sans Bold" charset="1" panose="020B0803030501040103"/>
      <p:regular r:id="rId21"/>
    </p:embeddedFont>
    <p:embeddedFont>
      <p:font typeface="Proxima Nova Bold" charset="1" panose="02000506030000020004"/>
      <p:regular r:id="rId22"/>
    </p:embeddedFont>
    <p:embeddedFont>
      <p:font typeface="Public Sans Bold" charset="1" panose="00000000000000000000"/>
      <p:regular r:id="rId23"/>
    </p:embeddedFont>
    <p:embeddedFont>
      <p:font typeface="Poppins" charset="1" panose="00000500000000000000"/>
      <p:regular r:id="rId24"/>
    </p:embeddedFont>
    <p:embeddedFont>
      <p:font typeface="Poppins Bold" charset="1" panose="00000800000000000000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782530" y="9289231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509261" y="329728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4" id="4"/>
          <p:cNvSpPr/>
          <p:nvPr/>
        </p:nvSpPr>
        <p:spPr>
          <a:xfrm>
            <a:off x="-2449402" y="638025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55360" y="1028700"/>
            <a:ext cx="5676820" cy="5676820"/>
          </a:xfrm>
          <a:custGeom>
            <a:avLst/>
            <a:gdLst/>
            <a:ahLst/>
            <a:cxnLst/>
            <a:rect r="r" b="b" t="t" l="l"/>
            <a:pathLst>
              <a:path h="5676820" w="5676820">
                <a:moveTo>
                  <a:pt x="0" y="0"/>
                </a:moveTo>
                <a:lnTo>
                  <a:pt x="5676819" y="0"/>
                </a:lnTo>
                <a:lnTo>
                  <a:pt x="5676819" y="5676820"/>
                </a:lnTo>
                <a:lnTo>
                  <a:pt x="0" y="5676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08163" y="5462996"/>
            <a:ext cx="7702350" cy="3403038"/>
          </a:xfrm>
          <a:custGeom>
            <a:avLst/>
            <a:gdLst/>
            <a:ahLst/>
            <a:cxnLst/>
            <a:rect r="r" b="b" t="t" l="l"/>
            <a:pathLst>
              <a:path h="3403038" w="7702350">
                <a:moveTo>
                  <a:pt x="0" y="0"/>
                </a:moveTo>
                <a:lnTo>
                  <a:pt x="7702350" y="0"/>
                </a:lnTo>
                <a:lnTo>
                  <a:pt x="7702350" y="3403038"/>
                </a:lnTo>
                <a:lnTo>
                  <a:pt x="0" y="3403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93770" y="1397784"/>
            <a:ext cx="17168868" cy="1276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6"/>
              </a:lnSpc>
            </a:pPr>
            <a:r>
              <a:rPr lang="en-US" sz="9800">
                <a:solidFill>
                  <a:srgbClr val="161413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Prithvi Sahayog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68617" y="3074693"/>
            <a:ext cx="10317223" cy="238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2"/>
              </a:lnSpc>
            </a:pPr>
            <a:r>
              <a:rPr lang="en-US" sz="4806" spc="-120">
                <a:solidFill>
                  <a:srgbClr val="5072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“Empowering nature and</a:t>
            </a:r>
          </a:p>
          <a:p>
            <a:pPr algn="ctr">
              <a:lnSpc>
                <a:spcPts val="4662"/>
              </a:lnSpc>
            </a:pPr>
            <a:r>
              <a:rPr lang="en-US" sz="4806" spc="-120">
                <a:solidFill>
                  <a:srgbClr val="50725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biodiversity conservation”</a:t>
            </a:r>
          </a:p>
          <a:p>
            <a:pPr algn="ctr">
              <a:lnSpc>
                <a:spcPts val="4662"/>
              </a:lnSpc>
            </a:pPr>
          </a:p>
          <a:p>
            <a:pPr algn="ctr">
              <a:lnSpc>
                <a:spcPts val="466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668617" y="4589451"/>
            <a:ext cx="10317223" cy="463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  <a:spcBef>
                <a:spcPct val="0"/>
              </a:spcBef>
            </a:pPr>
            <a:r>
              <a:rPr lang="en-US" sz="273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en-US" sz="273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Enabling funding, resources and collaboration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10141"/>
            <a:ext cx="5371767" cy="111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211"/>
              </a:lnSpc>
              <a:spcBef>
                <a:spcPct val="0"/>
              </a:spcBef>
            </a:pPr>
            <a:r>
              <a:rPr lang="en-US" sz="6579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Originality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35011" y="74500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4" id="4"/>
          <p:cNvSpPr/>
          <p:nvPr/>
        </p:nvSpPr>
        <p:spPr>
          <a:xfrm>
            <a:off x="-2578437" y="405928"/>
            <a:ext cx="14413448" cy="14323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28735" y="1837482"/>
            <a:ext cx="17030565" cy="745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While there are general crowdfunding platforms (like milaap), a platform that is </a:t>
            </a:r>
            <a:r>
              <a:rPr lang="en-US" sz="3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exclusively dedicated </a:t>
            </a: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connecting MNCs, individuals, and NGOs specifically for environmental and ecosystem projects is </a:t>
            </a:r>
            <a:r>
              <a:rPr lang="en-US" sz="3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relatively unique</a:t>
            </a: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algn="just">
              <a:lnSpc>
                <a:spcPts val="4200"/>
              </a:lnSpc>
            </a:pP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concept of </a:t>
            </a:r>
            <a:r>
              <a:rPr lang="en-US" sz="3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combining funding from both MNCs and individual donors on the same platform</a:t>
            </a: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is a creative approach. Many platforms either focus solely on individual donations or corporate sponsorships, but not both.</a:t>
            </a:r>
          </a:p>
          <a:p>
            <a:pPr algn="just">
              <a:lnSpc>
                <a:spcPts val="4200"/>
              </a:lnSpc>
            </a:pP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platform that also offers tools for MNCs to </a:t>
            </a:r>
            <a:r>
              <a:rPr lang="en-US" sz="3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track and report their Corporate Social Responsibility (CSR) contributions. </a:t>
            </a:r>
          </a:p>
          <a:p>
            <a:pPr algn="just">
              <a:lnSpc>
                <a:spcPts val="4200"/>
              </a:lnSpc>
            </a:pP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Differentiation:</a:t>
            </a: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</a:t>
            </a: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ur platform differentiates itself by creating an </a:t>
            </a:r>
            <a:r>
              <a:rPr lang="en-US" sz="3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integrated ecosystem where MNCs, NGOs, and individual donors can all interact</a:t>
            </a: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collaborate, and contribute towards common environmental goals.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232593" y="9665154"/>
            <a:ext cx="1305540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26629" y="2335581"/>
            <a:ext cx="3041909" cy="6962288"/>
            <a:chOff x="0" y="0"/>
            <a:chExt cx="812800" cy="18603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860328"/>
            </a:xfrm>
            <a:custGeom>
              <a:avLst/>
              <a:gdLst/>
              <a:ahLst/>
              <a:cxnLst/>
              <a:rect r="r" b="b" t="t" l="l"/>
              <a:pathLst>
                <a:path h="1860328" w="812800">
                  <a:moveTo>
                    <a:pt x="50902" y="0"/>
                  </a:moveTo>
                  <a:lnTo>
                    <a:pt x="761898" y="0"/>
                  </a:lnTo>
                  <a:cubicBezTo>
                    <a:pt x="790011" y="0"/>
                    <a:pt x="812800" y="22789"/>
                    <a:pt x="812800" y="50902"/>
                  </a:cubicBezTo>
                  <a:lnTo>
                    <a:pt x="812800" y="1809426"/>
                  </a:lnTo>
                  <a:cubicBezTo>
                    <a:pt x="812800" y="1837538"/>
                    <a:pt x="790011" y="1860328"/>
                    <a:pt x="761898" y="1860328"/>
                  </a:cubicBezTo>
                  <a:lnTo>
                    <a:pt x="50902" y="1860328"/>
                  </a:lnTo>
                  <a:cubicBezTo>
                    <a:pt x="22789" y="1860328"/>
                    <a:pt x="0" y="1837538"/>
                    <a:pt x="0" y="1809426"/>
                  </a:cubicBezTo>
                  <a:lnTo>
                    <a:pt x="0" y="50902"/>
                  </a:lnTo>
                  <a:cubicBezTo>
                    <a:pt x="0" y="22789"/>
                    <a:pt x="22789" y="0"/>
                    <a:pt x="50902" y="0"/>
                  </a:cubicBezTo>
                  <a:close/>
                </a:path>
              </a:pathLst>
            </a:custGeom>
            <a:solidFill>
              <a:srgbClr val="977D5D">
                <a:alpha val="5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1888903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>
                <a:lnSpc>
                  <a:spcPts val="168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000000">
                      <a:alpha val="54902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F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29600" y="2335581"/>
            <a:ext cx="3041909" cy="6962288"/>
            <a:chOff x="0" y="0"/>
            <a:chExt cx="812800" cy="18603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860328"/>
            </a:xfrm>
            <a:custGeom>
              <a:avLst/>
              <a:gdLst/>
              <a:ahLst/>
              <a:cxnLst/>
              <a:rect r="r" b="b" t="t" l="l"/>
              <a:pathLst>
                <a:path h="1860328" w="812800">
                  <a:moveTo>
                    <a:pt x="50902" y="0"/>
                  </a:moveTo>
                  <a:lnTo>
                    <a:pt x="761898" y="0"/>
                  </a:lnTo>
                  <a:cubicBezTo>
                    <a:pt x="790011" y="0"/>
                    <a:pt x="812800" y="22789"/>
                    <a:pt x="812800" y="50902"/>
                  </a:cubicBezTo>
                  <a:lnTo>
                    <a:pt x="812800" y="1809426"/>
                  </a:lnTo>
                  <a:cubicBezTo>
                    <a:pt x="812800" y="1837538"/>
                    <a:pt x="790011" y="1860328"/>
                    <a:pt x="761898" y="1860328"/>
                  </a:cubicBezTo>
                  <a:lnTo>
                    <a:pt x="50902" y="1860328"/>
                  </a:lnTo>
                  <a:cubicBezTo>
                    <a:pt x="22789" y="1860328"/>
                    <a:pt x="0" y="1837538"/>
                    <a:pt x="0" y="1809426"/>
                  </a:cubicBezTo>
                  <a:lnTo>
                    <a:pt x="0" y="50902"/>
                  </a:lnTo>
                  <a:cubicBezTo>
                    <a:pt x="0" y="22789"/>
                    <a:pt x="22789" y="0"/>
                    <a:pt x="50902" y="0"/>
                  </a:cubicBezTo>
                  <a:close/>
                </a:path>
              </a:pathLst>
            </a:custGeom>
            <a:solidFill>
              <a:srgbClr val="D1B99C">
                <a:alpha val="5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1888903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291918" y="3556144"/>
            <a:ext cx="2511331" cy="4957884"/>
            <a:chOff x="0" y="0"/>
            <a:chExt cx="671029" cy="13247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1029" cy="1324750"/>
            </a:xfrm>
            <a:custGeom>
              <a:avLst/>
              <a:gdLst/>
              <a:ahLst/>
              <a:cxnLst/>
              <a:rect r="r" b="b" t="t" l="l"/>
              <a:pathLst>
                <a:path h="1324750" w="671029">
                  <a:moveTo>
                    <a:pt x="110981" y="0"/>
                  </a:moveTo>
                  <a:lnTo>
                    <a:pt x="560049" y="0"/>
                  </a:lnTo>
                  <a:cubicBezTo>
                    <a:pt x="621342" y="0"/>
                    <a:pt x="671029" y="49688"/>
                    <a:pt x="671029" y="110981"/>
                  </a:cubicBezTo>
                  <a:lnTo>
                    <a:pt x="671029" y="1213769"/>
                  </a:lnTo>
                  <a:cubicBezTo>
                    <a:pt x="671029" y="1243203"/>
                    <a:pt x="659337" y="1271431"/>
                    <a:pt x="638524" y="1292244"/>
                  </a:cubicBezTo>
                  <a:cubicBezTo>
                    <a:pt x="617711" y="1313057"/>
                    <a:pt x="589483" y="1324750"/>
                    <a:pt x="560049" y="1324750"/>
                  </a:cubicBezTo>
                  <a:lnTo>
                    <a:pt x="110981" y="1324750"/>
                  </a:lnTo>
                  <a:cubicBezTo>
                    <a:pt x="81547" y="1324750"/>
                    <a:pt x="53318" y="1313057"/>
                    <a:pt x="32505" y="1292244"/>
                  </a:cubicBezTo>
                  <a:cubicBezTo>
                    <a:pt x="11693" y="1271431"/>
                    <a:pt x="0" y="1243203"/>
                    <a:pt x="0" y="1213769"/>
                  </a:cubicBezTo>
                  <a:lnTo>
                    <a:pt x="0" y="110981"/>
                  </a:lnTo>
                  <a:cubicBezTo>
                    <a:pt x="0" y="81547"/>
                    <a:pt x="11693" y="53318"/>
                    <a:pt x="32505" y="32505"/>
                  </a:cubicBezTo>
                  <a:cubicBezTo>
                    <a:pt x="53318" y="11693"/>
                    <a:pt x="81547" y="0"/>
                    <a:pt x="1109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71029" cy="1353325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>
                <a:lnSpc>
                  <a:spcPts val="1680"/>
                </a:lnSpc>
              </a:pPr>
            </a:p>
            <a:p>
              <a:pPr algn="ctr">
                <a:lnSpc>
                  <a:spcPts val="1680"/>
                </a:lnSpc>
              </a:pPr>
            </a:p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502125" y="7494951"/>
            <a:ext cx="2090917" cy="670139"/>
            <a:chOff x="0" y="0"/>
            <a:chExt cx="558694" cy="1790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94" cy="179062"/>
            </a:xfrm>
            <a:custGeom>
              <a:avLst/>
              <a:gdLst/>
              <a:ahLst/>
              <a:cxnLst/>
              <a:rect r="r" b="b" t="t" l="l"/>
              <a:pathLst>
                <a:path h="179062" w="558694">
                  <a:moveTo>
                    <a:pt x="89531" y="0"/>
                  </a:moveTo>
                  <a:lnTo>
                    <a:pt x="469164" y="0"/>
                  </a:lnTo>
                  <a:cubicBezTo>
                    <a:pt x="492909" y="0"/>
                    <a:pt x="515681" y="9433"/>
                    <a:pt x="532471" y="26223"/>
                  </a:cubicBezTo>
                  <a:cubicBezTo>
                    <a:pt x="549262" y="43013"/>
                    <a:pt x="558694" y="65786"/>
                    <a:pt x="558694" y="89531"/>
                  </a:cubicBezTo>
                  <a:lnTo>
                    <a:pt x="558694" y="89531"/>
                  </a:lnTo>
                  <a:cubicBezTo>
                    <a:pt x="558694" y="113276"/>
                    <a:pt x="549262" y="136048"/>
                    <a:pt x="532471" y="152839"/>
                  </a:cubicBezTo>
                  <a:cubicBezTo>
                    <a:pt x="515681" y="169629"/>
                    <a:pt x="492909" y="179062"/>
                    <a:pt x="469164" y="179062"/>
                  </a:cubicBezTo>
                  <a:lnTo>
                    <a:pt x="89531" y="179062"/>
                  </a:lnTo>
                  <a:cubicBezTo>
                    <a:pt x="65786" y="179062"/>
                    <a:pt x="43013" y="169629"/>
                    <a:pt x="26223" y="152839"/>
                  </a:cubicBezTo>
                  <a:cubicBezTo>
                    <a:pt x="9433" y="136048"/>
                    <a:pt x="0" y="113276"/>
                    <a:pt x="0" y="89531"/>
                  </a:cubicBezTo>
                  <a:lnTo>
                    <a:pt x="0" y="89531"/>
                  </a:lnTo>
                  <a:cubicBezTo>
                    <a:pt x="0" y="65786"/>
                    <a:pt x="9433" y="43013"/>
                    <a:pt x="26223" y="26223"/>
                  </a:cubicBezTo>
                  <a:cubicBezTo>
                    <a:pt x="43013" y="9433"/>
                    <a:pt x="65786" y="0"/>
                    <a:pt x="895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558694" cy="198112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 marL="0" indent="0" lvl="0">
                <a:lnSpc>
                  <a:spcPts val="13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02125" y="4361346"/>
            <a:ext cx="2090917" cy="785476"/>
            <a:chOff x="0" y="0"/>
            <a:chExt cx="558694" cy="2098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94" cy="209880"/>
            </a:xfrm>
            <a:custGeom>
              <a:avLst/>
              <a:gdLst/>
              <a:ahLst/>
              <a:cxnLst/>
              <a:rect r="r" b="b" t="t" l="l"/>
              <a:pathLst>
                <a:path h="209880" w="558694">
                  <a:moveTo>
                    <a:pt x="104940" y="0"/>
                  </a:moveTo>
                  <a:lnTo>
                    <a:pt x="453755" y="0"/>
                  </a:lnTo>
                  <a:cubicBezTo>
                    <a:pt x="481586" y="0"/>
                    <a:pt x="508278" y="11056"/>
                    <a:pt x="527958" y="30736"/>
                  </a:cubicBezTo>
                  <a:cubicBezTo>
                    <a:pt x="547638" y="50416"/>
                    <a:pt x="558694" y="77108"/>
                    <a:pt x="558694" y="104940"/>
                  </a:cubicBezTo>
                  <a:lnTo>
                    <a:pt x="558694" y="104940"/>
                  </a:lnTo>
                  <a:cubicBezTo>
                    <a:pt x="558694" y="132772"/>
                    <a:pt x="547638" y="159463"/>
                    <a:pt x="527958" y="179143"/>
                  </a:cubicBezTo>
                  <a:cubicBezTo>
                    <a:pt x="508278" y="198823"/>
                    <a:pt x="481586" y="209880"/>
                    <a:pt x="453755" y="209880"/>
                  </a:cubicBezTo>
                  <a:lnTo>
                    <a:pt x="104940" y="209880"/>
                  </a:lnTo>
                  <a:cubicBezTo>
                    <a:pt x="77108" y="209880"/>
                    <a:pt x="50416" y="198823"/>
                    <a:pt x="30736" y="179143"/>
                  </a:cubicBezTo>
                  <a:cubicBezTo>
                    <a:pt x="11056" y="159463"/>
                    <a:pt x="0" y="132772"/>
                    <a:pt x="0" y="104940"/>
                  </a:cubicBezTo>
                  <a:lnTo>
                    <a:pt x="0" y="104940"/>
                  </a:lnTo>
                  <a:cubicBezTo>
                    <a:pt x="0" y="77108"/>
                    <a:pt x="11056" y="50416"/>
                    <a:pt x="30736" y="30736"/>
                  </a:cubicBezTo>
                  <a:cubicBezTo>
                    <a:pt x="50416" y="11056"/>
                    <a:pt x="77108" y="0"/>
                    <a:pt x="10494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558694" cy="228930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 marL="0" indent="0" lvl="0">
                <a:lnSpc>
                  <a:spcPts val="1399"/>
                </a:lnSpc>
                <a:spcBef>
                  <a:spcPct val="0"/>
                </a:spcBef>
              </a:pPr>
              <a:r>
                <a:rPr lang="en-US" sz="999" strike="noStrike" u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User Authentication Module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917333" y="3647287"/>
            <a:ext cx="2511331" cy="4957884"/>
            <a:chOff x="0" y="0"/>
            <a:chExt cx="671029" cy="13247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1029" cy="1324750"/>
            </a:xfrm>
            <a:custGeom>
              <a:avLst/>
              <a:gdLst/>
              <a:ahLst/>
              <a:cxnLst/>
              <a:rect r="r" b="b" t="t" l="l"/>
              <a:pathLst>
                <a:path h="1324750" w="671029">
                  <a:moveTo>
                    <a:pt x="110981" y="0"/>
                  </a:moveTo>
                  <a:lnTo>
                    <a:pt x="560049" y="0"/>
                  </a:lnTo>
                  <a:cubicBezTo>
                    <a:pt x="621342" y="0"/>
                    <a:pt x="671029" y="49688"/>
                    <a:pt x="671029" y="110981"/>
                  </a:cubicBezTo>
                  <a:lnTo>
                    <a:pt x="671029" y="1213769"/>
                  </a:lnTo>
                  <a:cubicBezTo>
                    <a:pt x="671029" y="1243203"/>
                    <a:pt x="659337" y="1271431"/>
                    <a:pt x="638524" y="1292244"/>
                  </a:cubicBezTo>
                  <a:cubicBezTo>
                    <a:pt x="617711" y="1313057"/>
                    <a:pt x="589483" y="1324750"/>
                    <a:pt x="560049" y="1324750"/>
                  </a:cubicBezTo>
                  <a:lnTo>
                    <a:pt x="110981" y="1324750"/>
                  </a:lnTo>
                  <a:cubicBezTo>
                    <a:pt x="81547" y="1324750"/>
                    <a:pt x="53318" y="1313057"/>
                    <a:pt x="32505" y="1292244"/>
                  </a:cubicBezTo>
                  <a:cubicBezTo>
                    <a:pt x="11693" y="1271431"/>
                    <a:pt x="0" y="1243203"/>
                    <a:pt x="0" y="1213769"/>
                  </a:cubicBezTo>
                  <a:lnTo>
                    <a:pt x="0" y="110981"/>
                  </a:lnTo>
                  <a:cubicBezTo>
                    <a:pt x="0" y="81547"/>
                    <a:pt x="11693" y="53318"/>
                    <a:pt x="32505" y="32505"/>
                  </a:cubicBezTo>
                  <a:cubicBezTo>
                    <a:pt x="53318" y="11693"/>
                    <a:pt x="81547" y="0"/>
                    <a:pt x="1109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71029" cy="1353325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057010" y="4343737"/>
            <a:ext cx="2187090" cy="785194"/>
            <a:chOff x="0" y="0"/>
            <a:chExt cx="584392" cy="20980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84392" cy="209804"/>
            </a:xfrm>
            <a:custGeom>
              <a:avLst/>
              <a:gdLst/>
              <a:ahLst/>
              <a:cxnLst/>
              <a:rect r="r" b="b" t="t" l="l"/>
              <a:pathLst>
                <a:path h="209804" w="584392">
                  <a:moveTo>
                    <a:pt x="104902" y="0"/>
                  </a:moveTo>
                  <a:lnTo>
                    <a:pt x="479490" y="0"/>
                  </a:lnTo>
                  <a:cubicBezTo>
                    <a:pt x="507311" y="0"/>
                    <a:pt x="533994" y="11052"/>
                    <a:pt x="553667" y="30725"/>
                  </a:cubicBezTo>
                  <a:cubicBezTo>
                    <a:pt x="573340" y="50398"/>
                    <a:pt x="584392" y="77080"/>
                    <a:pt x="584392" y="104902"/>
                  </a:cubicBezTo>
                  <a:lnTo>
                    <a:pt x="584392" y="104902"/>
                  </a:lnTo>
                  <a:cubicBezTo>
                    <a:pt x="584392" y="162838"/>
                    <a:pt x="537425" y="209804"/>
                    <a:pt x="479490" y="209804"/>
                  </a:cubicBezTo>
                  <a:lnTo>
                    <a:pt x="104902" y="209804"/>
                  </a:lnTo>
                  <a:cubicBezTo>
                    <a:pt x="77080" y="209804"/>
                    <a:pt x="50398" y="198752"/>
                    <a:pt x="30725" y="179079"/>
                  </a:cubicBezTo>
                  <a:cubicBezTo>
                    <a:pt x="11052" y="159406"/>
                    <a:pt x="0" y="132724"/>
                    <a:pt x="0" y="104902"/>
                  </a:cubicBezTo>
                  <a:lnTo>
                    <a:pt x="0" y="104902"/>
                  </a:lnTo>
                  <a:cubicBezTo>
                    <a:pt x="0" y="77080"/>
                    <a:pt x="11052" y="50398"/>
                    <a:pt x="30725" y="30725"/>
                  </a:cubicBezTo>
                  <a:cubicBezTo>
                    <a:pt x="50398" y="11052"/>
                    <a:pt x="77080" y="0"/>
                    <a:pt x="10490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584392" cy="228854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 marL="0" indent="0" lvl="0">
                <a:lnSpc>
                  <a:spcPts val="1399"/>
                </a:lnSpc>
                <a:spcBef>
                  <a:spcPct val="0"/>
                </a:spcBef>
              </a:pPr>
              <a:r>
                <a:rPr lang="en-US" sz="999" strike="noStrike" u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Auth and Auth service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057010" y="6353543"/>
            <a:ext cx="2120978" cy="910867"/>
            <a:chOff x="0" y="0"/>
            <a:chExt cx="566727" cy="24338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66727" cy="243384"/>
            </a:xfrm>
            <a:custGeom>
              <a:avLst/>
              <a:gdLst/>
              <a:ahLst/>
              <a:cxnLst/>
              <a:rect r="r" b="b" t="t" l="l"/>
              <a:pathLst>
                <a:path h="243384" w="566727">
                  <a:moveTo>
                    <a:pt x="121692" y="0"/>
                  </a:moveTo>
                  <a:lnTo>
                    <a:pt x="445035" y="0"/>
                  </a:lnTo>
                  <a:cubicBezTo>
                    <a:pt x="512243" y="0"/>
                    <a:pt x="566727" y="54483"/>
                    <a:pt x="566727" y="121692"/>
                  </a:cubicBezTo>
                  <a:lnTo>
                    <a:pt x="566727" y="121692"/>
                  </a:lnTo>
                  <a:cubicBezTo>
                    <a:pt x="566727" y="188901"/>
                    <a:pt x="512243" y="243384"/>
                    <a:pt x="445035" y="243384"/>
                  </a:cubicBezTo>
                  <a:lnTo>
                    <a:pt x="121692" y="243384"/>
                  </a:lnTo>
                  <a:cubicBezTo>
                    <a:pt x="54483" y="243384"/>
                    <a:pt x="0" y="188901"/>
                    <a:pt x="0" y="121692"/>
                  </a:cubicBezTo>
                  <a:lnTo>
                    <a:pt x="0" y="121692"/>
                  </a:lnTo>
                  <a:cubicBezTo>
                    <a:pt x="0" y="54483"/>
                    <a:pt x="54483" y="0"/>
                    <a:pt x="1216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566727" cy="262434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>
                <a:lnSpc>
                  <a:spcPts val="1399"/>
                </a:lnSpc>
              </a:pPr>
              <a:r>
                <a:rPr lang="en-US" sz="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Algorithm Engine:</a:t>
              </a:r>
            </a:p>
            <a:p>
              <a:pPr algn="ctr" marL="215899" indent="-107950" lvl="1">
                <a:lnSpc>
                  <a:spcPts val="1399"/>
                </a:lnSpc>
                <a:buFont typeface="Arial"/>
                <a:buChar char="•"/>
              </a:pPr>
              <a:r>
                <a:rPr lang="en-US" sz="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Fund Allocation Algorithm </a:t>
              </a:r>
            </a:p>
            <a:p>
              <a:pPr algn="ctr" marL="215899" indent="-107950" lvl="1">
                <a:lnSpc>
                  <a:spcPts val="1399"/>
                </a:lnSpc>
                <a:buFont typeface="Arial"/>
                <a:buChar char="•"/>
              </a:pPr>
              <a:r>
                <a:rPr lang="en-US" sz="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Trend Analysis</a:t>
              </a:r>
            </a:p>
            <a:p>
              <a:pPr algn="ctr" marL="215899" indent="-107950" lvl="1">
                <a:lnSpc>
                  <a:spcPts val="1399"/>
                </a:lnSpc>
                <a:buFont typeface="Arial"/>
                <a:buChar char="•"/>
              </a:pPr>
              <a:r>
                <a:rPr lang="en-US" sz="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Goal Tracking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083511" y="7615199"/>
            <a:ext cx="2120978" cy="734099"/>
            <a:chOff x="0" y="0"/>
            <a:chExt cx="566727" cy="19615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66727" cy="196152"/>
            </a:xfrm>
            <a:custGeom>
              <a:avLst/>
              <a:gdLst/>
              <a:ahLst/>
              <a:cxnLst/>
              <a:rect r="r" b="b" t="t" l="l"/>
              <a:pathLst>
                <a:path h="196152" w="566727">
                  <a:moveTo>
                    <a:pt x="98076" y="0"/>
                  </a:moveTo>
                  <a:lnTo>
                    <a:pt x="468651" y="0"/>
                  </a:lnTo>
                  <a:cubicBezTo>
                    <a:pt x="494662" y="0"/>
                    <a:pt x="519608" y="10333"/>
                    <a:pt x="538001" y="28726"/>
                  </a:cubicBezTo>
                  <a:cubicBezTo>
                    <a:pt x="556394" y="47119"/>
                    <a:pt x="566727" y="72065"/>
                    <a:pt x="566727" y="98076"/>
                  </a:cubicBezTo>
                  <a:lnTo>
                    <a:pt x="566727" y="98076"/>
                  </a:lnTo>
                  <a:cubicBezTo>
                    <a:pt x="566727" y="152242"/>
                    <a:pt x="522817" y="196152"/>
                    <a:pt x="468651" y="196152"/>
                  </a:cubicBezTo>
                  <a:lnTo>
                    <a:pt x="98076" y="196152"/>
                  </a:lnTo>
                  <a:cubicBezTo>
                    <a:pt x="43910" y="196152"/>
                    <a:pt x="0" y="152242"/>
                    <a:pt x="0" y="98076"/>
                  </a:cubicBezTo>
                  <a:lnTo>
                    <a:pt x="0" y="98076"/>
                  </a:lnTo>
                  <a:cubicBezTo>
                    <a:pt x="0" y="43910"/>
                    <a:pt x="43910" y="0"/>
                    <a:pt x="9807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566727" cy="215202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 marL="215899" indent="-107950" lvl="1">
                <a:lnSpc>
                  <a:spcPts val="1399"/>
                </a:lnSpc>
                <a:buFont typeface="Arial"/>
                <a:buChar char="•"/>
              </a:pPr>
              <a:r>
                <a:rPr lang="en-US" sz="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Reporting and Visualization</a:t>
              </a:r>
            </a:p>
            <a:p>
              <a:pPr algn="ctr" marL="215899" indent="-107950" lvl="1">
                <a:lnSpc>
                  <a:spcPts val="1399"/>
                </a:lnSpc>
                <a:buFont typeface="Arial"/>
                <a:buChar char="•"/>
              </a:pPr>
              <a:r>
                <a:rPr lang="en-US" sz="999" strike="noStrike" u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REST API layer</a:t>
              </a:r>
            </a:p>
            <a:p>
              <a:pPr algn="ctr" marL="0" indent="0" lvl="0">
                <a:lnSpc>
                  <a:spcPts val="13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057010" y="5439585"/>
            <a:ext cx="2187090" cy="754280"/>
            <a:chOff x="0" y="0"/>
            <a:chExt cx="584392" cy="20154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84392" cy="201544"/>
            </a:xfrm>
            <a:custGeom>
              <a:avLst/>
              <a:gdLst/>
              <a:ahLst/>
              <a:cxnLst/>
              <a:rect r="r" b="b" t="t" l="l"/>
              <a:pathLst>
                <a:path h="201544" w="584392">
                  <a:moveTo>
                    <a:pt x="100772" y="0"/>
                  </a:moveTo>
                  <a:lnTo>
                    <a:pt x="483620" y="0"/>
                  </a:lnTo>
                  <a:cubicBezTo>
                    <a:pt x="510346" y="0"/>
                    <a:pt x="535978" y="10617"/>
                    <a:pt x="554876" y="29515"/>
                  </a:cubicBezTo>
                  <a:cubicBezTo>
                    <a:pt x="573775" y="48414"/>
                    <a:pt x="584392" y="74046"/>
                    <a:pt x="584392" y="100772"/>
                  </a:cubicBezTo>
                  <a:lnTo>
                    <a:pt x="584392" y="100772"/>
                  </a:lnTo>
                  <a:cubicBezTo>
                    <a:pt x="584392" y="156427"/>
                    <a:pt x="539274" y="201544"/>
                    <a:pt x="483620" y="201544"/>
                  </a:cubicBezTo>
                  <a:lnTo>
                    <a:pt x="100772" y="201544"/>
                  </a:lnTo>
                  <a:cubicBezTo>
                    <a:pt x="45117" y="201544"/>
                    <a:pt x="0" y="156427"/>
                    <a:pt x="0" y="100772"/>
                  </a:cubicBezTo>
                  <a:lnTo>
                    <a:pt x="0" y="100772"/>
                  </a:lnTo>
                  <a:cubicBezTo>
                    <a:pt x="0" y="45117"/>
                    <a:pt x="45117" y="0"/>
                    <a:pt x="10077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19050"/>
              <a:ext cx="584392" cy="220594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 marL="0" indent="0" lvl="0">
                <a:lnSpc>
                  <a:spcPts val="13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502125" y="5237634"/>
            <a:ext cx="2111463" cy="1311239"/>
            <a:chOff x="0" y="0"/>
            <a:chExt cx="564184" cy="3503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64184" cy="350364"/>
            </a:xfrm>
            <a:custGeom>
              <a:avLst/>
              <a:gdLst/>
              <a:ahLst/>
              <a:cxnLst/>
              <a:rect r="r" b="b" t="t" l="l"/>
              <a:pathLst>
                <a:path h="350364" w="564184">
                  <a:moveTo>
                    <a:pt x="131998" y="0"/>
                  </a:moveTo>
                  <a:lnTo>
                    <a:pt x="432186" y="0"/>
                  </a:lnTo>
                  <a:cubicBezTo>
                    <a:pt x="505087" y="0"/>
                    <a:pt x="564184" y="59098"/>
                    <a:pt x="564184" y="131998"/>
                  </a:cubicBezTo>
                  <a:lnTo>
                    <a:pt x="564184" y="218366"/>
                  </a:lnTo>
                  <a:cubicBezTo>
                    <a:pt x="564184" y="291266"/>
                    <a:pt x="505087" y="350364"/>
                    <a:pt x="432186" y="350364"/>
                  </a:cubicBezTo>
                  <a:lnTo>
                    <a:pt x="131998" y="350364"/>
                  </a:lnTo>
                  <a:cubicBezTo>
                    <a:pt x="59098" y="350364"/>
                    <a:pt x="0" y="291266"/>
                    <a:pt x="0" y="218366"/>
                  </a:cubicBezTo>
                  <a:lnTo>
                    <a:pt x="0" y="131998"/>
                  </a:lnTo>
                  <a:cubicBezTo>
                    <a:pt x="0" y="59098"/>
                    <a:pt x="59098" y="0"/>
                    <a:pt x="131998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19050"/>
              <a:ext cx="564184" cy="369414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 marL="0" indent="0" lvl="0">
                <a:lnSpc>
                  <a:spcPts val="13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180717" y="2233695"/>
            <a:ext cx="3041909" cy="6962288"/>
            <a:chOff x="0" y="0"/>
            <a:chExt cx="812800" cy="186032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1860328"/>
            </a:xfrm>
            <a:custGeom>
              <a:avLst/>
              <a:gdLst/>
              <a:ahLst/>
              <a:cxnLst/>
              <a:rect r="r" b="b" t="t" l="l"/>
              <a:pathLst>
                <a:path h="1860328" w="812800">
                  <a:moveTo>
                    <a:pt x="50902" y="0"/>
                  </a:moveTo>
                  <a:lnTo>
                    <a:pt x="761898" y="0"/>
                  </a:lnTo>
                  <a:cubicBezTo>
                    <a:pt x="790011" y="0"/>
                    <a:pt x="812800" y="22789"/>
                    <a:pt x="812800" y="50902"/>
                  </a:cubicBezTo>
                  <a:lnTo>
                    <a:pt x="812800" y="1809426"/>
                  </a:lnTo>
                  <a:cubicBezTo>
                    <a:pt x="812800" y="1837538"/>
                    <a:pt x="790011" y="1860328"/>
                    <a:pt x="761898" y="1860328"/>
                  </a:cubicBezTo>
                  <a:lnTo>
                    <a:pt x="50902" y="1860328"/>
                  </a:lnTo>
                  <a:cubicBezTo>
                    <a:pt x="22789" y="1860328"/>
                    <a:pt x="0" y="1837538"/>
                    <a:pt x="0" y="1809426"/>
                  </a:cubicBezTo>
                  <a:lnTo>
                    <a:pt x="0" y="50902"/>
                  </a:lnTo>
                  <a:cubicBezTo>
                    <a:pt x="0" y="22789"/>
                    <a:pt x="22789" y="0"/>
                    <a:pt x="50902" y="0"/>
                  </a:cubicBezTo>
                  <a:close/>
                </a:path>
              </a:pathLst>
            </a:custGeom>
            <a:solidFill>
              <a:srgbClr val="977D5D">
                <a:alpha val="5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812800" cy="1888903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>
                <a:lnSpc>
                  <a:spcPts val="16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339516" y="3509191"/>
            <a:ext cx="2638358" cy="4840106"/>
            <a:chOff x="0" y="0"/>
            <a:chExt cx="639020" cy="117229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9020" cy="1172292"/>
            </a:xfrm>
            <a:custGeom>
              <a:avLst/>
              <a:gdLst/>
              <a:ahLst/>
              <a:cxnLst/>
              <a:rect r="r" b="b" t="t" l="l"/>
              <a:pathLst>
                <a:path h="1172292" w="639020">
                  <a:moveTo>
                    <a:pt x="105637" y="0"/>
                  </a:moveTo>
                  <a:lnTo>
                    <a:pt x="533383" y="0"/>
                  </a:lnTo>
                  <a:cubicBezTo>
                    <a:pt x="591725" y="0"/>
                    <a:pt x="639020" y="47295"/>
                    <a:pt x="639020" y="105637"/>
                  </a:cubicBezTo>
                  <a:lnTo>
                    <a:pt x="639020" y="1066655"/>
                  </a:lnTo>
                  <a:cubicBezTo>
                    <a:pt x="639020" y="1124997"/>
                    <a:pt x="591725" y="1172292"/>
                    <a:pt x="533383" y="1172292"/>
                  </a:cubicBezTo>
                  <a:lnTo>
                    <a:pt x="105637" y="1172292"/>
                  </a:lnTo>
                  <a:cubicBezTo>
                    <a:pt x="47295" y="1172292"/>
                    <a:pt x="0" y="1124997"/>
                    <a:pt x="0" y="1066655"/>
                  </a:cubicBezTo>
                  <a:lnTo>
                    <a:pt x="0" y="105637"/>
                  </a:lnTo>
                  <a:cubicBezTo>
                    <a:pt x="0" y="47295"/>
                    <a:pt x="47295" y="0"/>
                    <a:pt x="10563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639020" cy="1200867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D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519891" y="7396905"/>
            <a:ext cx="2297716" cy="866231"/>
            <a:chOff x="0" y="0"/>
            <a:chExt cx="556515" cy="209804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56515" cy="209804"/>
            </a:xfrm>
            <a:custGeom>
              <a:avLst/>
              <a:gdLst/>
              <a:ahLst/>
              <a:cxnLst/>
              <a:rect r="r" b="b" t="t" l="l"/>
              <a:pathLst>
                <a:path h="209804" w="556515">
                  <a:moveTo>
                    <a:pt x="104902" y="0"/>
                  </a:moveTo>
                  <a:lnTo>
                    <a:pt x="451613" y="0"/>
                  </a:lnTo>
                  <a:cubicBezTo>
                    <a:pt x="479435" y="0"/>
                    <a:pt x="506117" y="11052"/>
                    <a:pt x="525790" y="30725"/>
                  </a:cubicBezTo>
                  <a:cubicBezTo>
                    <a:pt x="545463" y="50398"/>
                    <a:pt x="556515" y="77080"/>
                    <a:pt x="556515" y="104902"/>
                  </a:cubicBezTo>
                  <a:lnTo>
                    <a:pt x="556515" y="104902"/>
                  </a:lnTo>
                  <a:cubicBezTo>
                    <a:pt x="556515" y="162838"/>
                    <a:pt x="509549" y="209804"/>
                    <a:pt x="451613" y="209804"/>
                  </a:cubicBezTo>
                  <a:lnTo>
                    <a:pt x="104902" y="209804"/>
                  </a:lnTo>
                  <a:cubicBezTo>
                    <a:pt x="77080" y="209804"/>
                    <a:pt x="50398" y="198752"/>
                    <a:pt x="30725" y="179079"/>
                  </a:cubicBezTo>
                  <a:cubicBezTo>
                    <a:pt x="11052" y="159406"/>
                    <a:pt x="0" y="132724"/>
                    <a:pt x="0" y="104902"/>
                  </a:cubicBezTo>
                  <a:lnTo>
                    <a:pt x="0" y="104902"/>
                  </a:lnTo>
                  <a:cubicBezTo>
                    <a:pt x="0" y="77080"/>
                    <a:pt x="11052" y="50398"/>
                    <a:pt x="30725" y="30725"/>
                  </a:cubicBezTo>
                  <a:cubicBezTo>
                    <a:pt x="50398" y="11052"/>
                    <a:pt x="77080" y="0"/>
                    <a:pt x="10490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19050"/>
              <a:ext cx="556515" cy="228854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 marL="0" indent="0" lvl="0">
                <a:lnSpc>
                  <a:spcPts val="1399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MNC Contribution Data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2495455" y="5331568"/>
            <a:ext cx="2297716" cy="766541"/>
            <a:chOff x="0" y="0"/>
            <a:chExt cx="556515" cy="18565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556515" cy="185659"/>
            </a:xfrm>
            <a:custGeom>
              <a:avLst/>
              <a:gdLst/>
              <a:ahLst/>
              <a:cxnLst/>
              <a:rect r="r" b="b" t="t" l="l"/>
              <a:pathLst>
                <a:path h="185659" w="556515">
                  <a:moveTo>
                    <a:pt x="92830" y="0"/>
                  </a:moveTo>
                  <a:lnTo>
                    <a:pt x="463686" y="0"/>
                  </a:lnTo>
                  <a:cubicBezTo>
                    <a:pt x="488306" y="0"/>
                    <a:pt x="511917" y="9780"/>
                    <a:pt x="529326" y="27189"/>
                  </a:cubicBezTo>
                  <a:cubicBezTo>
                    <a:pt x="546735" y="44598"/>
                    <a:pt x="556515" y="68210"/>
                    <a:pt x="556515" y="92830"/>
                  </a:cubicBezTo>
                  <a:lnTo>
                    <a:pt x="556515" y="92830"/>
                  </a:lnTo>
                  <a:cubicBezTo>
                    <a:pt x="556515" y="144098"/>
                    <a:pt x="514954" y="185659"/>
                    <a:pt x="463686" y="185659"/>
                  </a:cubicBezTo>
                  <a:lnTo>
                    <a:pt x="92830" y="185659"/>
                  </a:lnTo>
                  <a:cubicBezTo>
                    <a:pt x="41561" y="185659"/>
                    <a:pt x="0" y="144098"/>
                    <a:pt x="0" y="92830"/>
                  </a:cubicBezTo>
                  <a:lnTo>
                    <a:pt x="0" y="92830"/>
                  </a:lnTo>
                  <a:cubicBezTo>
                    <a:pt x="0" y="41561"/>
                    <a:pt x="41561" y="0"/>
                    <a:pt x="9283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19050"/>
              <a:ext cx="556515" cy="204709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 marL="0" indent="0" lvl="0">
                <a:lnSpc>
                  <a:spcPts val="1399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Fund Allocation Data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2514627" y="4298239"/>
            <a:ext cx="2278543" cy="911691"/>
            <a:chOff x="0" y="0"/>
            <a:chExt cx="551872" cy="220815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551872" cy="220815"/>
            </a:xfrm>
            <a:custGeom>
              <a:avLst/>
              <a:gdLst/>
              <a:ahLst/>
              <a:cxnLst/>
              <a:rect r="r" b="b" t="t" l="l"/>
              <a:pathLst>
                <a:path h="220815" w="551872">
                  <a:moveTo>
                    <a:pt x="110407" y="0"/>
                  </a:moveTo>
                  <a:lnTo>
                    <a:pt x="441464" y="0"/>
                  </a:lnTo>
                  <a:cubicBezTo>
                    <a:pt x="502441" y="0"/>
                    <a:pt x="551872" y="49431"/>
                    <a:pt x="551872" y="110407"/>
                  </a:cubicBezTo>
                  <a:lnTo>
                    <a:pt x="551872" y="110407"/>
                  </a:lnTo>
                  <a:cubicBezTo>
                    <a:pt x="551872" y="139689"/>
                    <a:pt x="540240" y="167772"/>
                    <a:pt x="519534" y="188477"/>
                  </a:cubicBezTo>
                  <a:cubicBezTo>
                    <a:pt x="498829" y="209183"/>
                    <a:pt x="470746" y="220815"/>
                    <a:pt x="441464" y="220815"/>
                  </a:cubicBezTo>
                  <a:lnTo>
                    <a:pt x="110407" y="220815"/>
                  </a:lnTo>
                  <a:cubicBezTo>
                    <a:pt x="81126" y="220815"/>
                    <a:pt x="53043" y="209183"/>
                    <a:pt x="32338" y="188477"/>
                  </a:cubicBezTo>
                  <a:cubicBezTo>
                    <a:pt x="11632" y="167772"/>
                    <a:pt x="0" y="139689"/>
                    <a:pt x="0" y="110407"/>
                  </a:cubicBezTo>
                  <a:lnTo>
                    <a:pt x="0" y="110407"/>
                  </a:lnTo>
                  <a:cubicBezTo>
                    <a:pt x="0" y="81126"/>
                    <a:pt x="11632" y="53043"/>
                    <a:pt x="32338" y="32338"/>
                  </a:cubicBezTo>
                  <a:cubicBezTo>
                    <a:pt x="53043" y="11632"/>
                    <a:pt x="81126" y="0"/>
                    <a:pt x="11040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19050"/>
              <a:ext cx="551872" cy="239865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>
                <a:lnSpc>
                  <a:spcPts val="1399"/>
                </a:lnSpc>
              </a:pPr>
              <a:r>
                <a:rPr lang="en-US" sz="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User Data And Audit Logs</a:t>
              </a:r>
            </a:p>
          </p:txBody>
        </p:sp>
      </p:grpSp>
      <p:sp>
        <p:nvSpPr>
          <p:cNvPr name="AutoShape 50" id="50"/>
          <p:cNvSpPr/>
          <p:nvPr/>
        </p:nvSpPr>
        <p:spPr>
          <a:xfrm>
            <a:off x="10753841" y="7063152"/>
            <a:ext cx="138868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1" id="51"/>
          <p:cNvSpPr/>
          <p:nvPr/>
        </p:nvSpPr>
        <p:spPr>
          <a:xfrm>
            <a:off x="6064783" y="4075453"/>
            <a:ext cx="1564816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2" id="52"/>
          <p:cNvSpPr/>
          <p:nvPr/>
        </p:nvSpPr>
        <p:spPr>
          <a:xfrm flipH="true">
            <a:off x="10671509" y="6425706"/>
            <a:ext cx="138868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3" id="53"/>
          <p:cNvSpPr/>
          <p:nvPr/>
        </p:nvSpPr>
        <p:spPr>
          <a:xfrm flipH="true">
            <a:off x="6068538" y="4650316"/>
            <a:ext cx="1564816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4" id="54"/>
          <p:cNvGrpSpPr/>
          <p:nvPr/>
        </p:nvGrpSpPr>
        <p:grpSpPr>
          <a:xfrm rot="0">
            <a:off x="12495455" y="6336235"/>
            <a:ext cx="2297716" cy="856013"/>
            <a:chOff x="0" y="0"/>
            <a:chExt cx="556515" cy="20733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56515" cy="207330"/>
            </a:xfrm>
            <a:custGeom>
              <a:avLst/>
              <a:gdLst/>
              <a:ahLst/>
              <a:cxnLst/>
              <a:rect r="r" b="b" t="t" l="l"/>
              <a:pathLst>
                <a:path h="207330" w="556515">
                  <a:moveTo>
                    <a:pt x="103665" y="0"/>
                  </a:moveTo>
                  <a:lnTo>
                    <a:pt x="452851" y="0"/>
                  </a:lnTo>
                  <a:cubicBezTo>
                    <a:pt x="480344" y="0"/>
                    <a:pt x="506712" y="10922"/>
                    <a:pt x="526153" y="30363"/>
                  </a:cubicBezTo>
                  <a:cubicBezTo>
                    <a:pt x="545594" y="49804"/>
                    <a:pt x="556515" y="76171"/>
                    <a:pt x="556515" y="103665"/>
                  </a:cubicBezTo>
                  <a:lnTo>
                    <a:pt x="556515" y="103665"/>
                  </a:lnTo>
                  <a:cubicBezTo>
                    <a:pt x="556515" y="131158"/>
                    <a:pt x="545594" y="157526"/>
                    <a:pt x="526153" y="176967"/>
                  </a:cubicBezTo>
                  <a:cubicBezTo>
                    <a:pt x="506712" y="196408"/>
                    <a:pt x="480344" y="207330"/>
                    <a:pt x="452851" y="207330"/>
                  </a:cubicBezTo>
                  <a:lnTo>
                    <a:pt x="103665" y="207330"/>
                  </a:lnTo>
                  <a:cubicBezTo>
                    <a:pt x="76171" y="207330"/>
                    <a:pt x="49804" y="196408"/>
                    <a:pt x="30363" y="176967"/>
                  </a:cubicBezTo>
                  <a:cubicBezTo>
                    <a:pt x="10922" y="157526"/>
                    <a:pt x="0" y="131158"/>
                    <a:pt x="0" y="103665"/>
                  </a:cubicBezTo>
                  <a:lnTo>
                    <a:pt x="0" y="103665"/>
                  </a:lnTo>
                  <a:cubicBezTo>
                    <a:pt x="0" y="76171"/>
                    <a:pt x="10922" y="49804"/>
                    <a:pt x="30363" y="30363"/>
                  </a:cubicBezTo>
                  <a:cubicBezTo>
                    <a:pt x="49804" y="10922"/>
                    <a:pt x="76171" y="0"/>
                    <a:pt x="10366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19050"/>
              <a:ext cx="556515" cy="226380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 marL="0" indent="0" lvl="0">
                <a:lnSpc>
                  <a:spcPts val="1399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NGO Project Data</a:t>
              </a: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5475163" y="797738"/>
            <a:ext cx="7337673" cy="111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211"/>
              </a:lnSpc>
              <a:spcBef>
                <a:spcPct val="0"/>
              </a:spcBef>
            </a:pPr>
            <a:r>
              <a:rPr lang="en-US" sz="6579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Technical Approach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3426498" y="7658290"/>
            <a:ext cx="2187090" cy="29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8"/>
              </a:lnSpc>
              <a:spcBef>
                <a:spcPct val="0"/>
              </a:spcBef>
            </a:pPr>
            <a:r>
              <a:rPr lang="en-US" sz="16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API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691487" y="5278828"/>
            <a:ext cx="1845548" cy="137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8"/>
              </a:lnSpc>
            </a:pPr>
            <a:r>
              <a:rPr lang="en-US" sz="13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Dashboard interface </a:t>
            </a:r>
          </a:p>
          <a:p>
            <a:pPr algn="l" marL="284991" indent="-142496" lvl="1">
              <a:lnSpc>
                <a:spcPts val="1848"/>
              </a:lnSpc>
              <a:buFont typeface="Arial"/>
              <a:buChar char="•"/>
            </a:pPr>
            <a:r>
              <a:rPr lang="en-US" sz="13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MNC dashboard </a:t>
            </a:r>
          </a:p>
          <a:p>
            <a:pPr algn="l" marL="284991" indent="-142496" lvl="1">
              <a:lnSpc>
                <a:spcPts val="1848"/>
              </a:lnSpc>
              <a:buFont typeface="Arial"/>
              <a:buChar char="•"/>
            </a:pPr>
            <a:r>
              <a:rPr lang="en-US" sz="13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NGO Dashboard Interface</a:t>
            </a:r>
          </a:p>
          <a:p>
            <a:pPr algn="l">
              <a:lnSpc>
                <a:spcPts val="1848"/>
              </a:lnSpc>
            </a:pPr>
          </a:p>
          <a:p>
            <a:pPr algn="l">
              <a:lnSpc>
                <a:spcPts val="1848"/>
              </a:lnSpc>
              <a:spcBef>
                <a:spcPct val="0"/>
              </a:spcBef>
            </a:pPr>
          </a:p>
        </p:txBody>
      </p:sp>
      <p:sp>
        <p:nvSpPr>
          <p:cNvPr name="TextBox 60" id="60"/>
          <p:cNvSpPr txBox="true"/>
          <p:nvPr/>
        </p:nvSpPr>
        <p:spPr>
          <a:xfrm rot="0">
            <a:off x="8248670" y="5571495"/>
            <a:ext cx="187274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Processing Engine</a:t>
            </a:r>
          </a:p>
          <a:p>
            <a:pPr algn="just" marL="215899" indent="-107950" lvl="1">
              <a:lnSpc>
                <a:spcPts val="13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NGO impact data processing</a:t>
            </a:r>
          </a:p>
          <a:p>
            <a:pPr algn="just">
              <a:lnSpc>
                <a:spcPts val="1399"/>
              </a:lnSpc>
              <a:spcBef>
                <a:spcPct val="0"/>
              </a:spcBef>
            </a:pPr>
          </a:p>
        </p:txBody>
      </p:sp>
      <p:sp>
        <p:nvSpPr>
          <p:cNvPr name="TextBox 61" id="61"/>
          <p:cNvSpPr txBox="true"/>
          <p:nvPr/>
        </p:nvSpPr>
        <p:spPr>
          <a:xfrm rot="0">
            <a:off x="13074003" y="3765264"/>
            <a:ext cx="1178963" cy="29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8"/>
              </a:lnSpc>
              <a:spcBef>
                <a:spcPct val="0"/>
              </a:spcBef>
            </a:pPr>
            <a:r>
              <a:rPr lang="en-US" sz="16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PostgreSQL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3236836" y="3622312"/>
            <a:ext cx="2566413" cy="576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8"/>
              </a:lnSpc>
            </a:pPr>
            <a:r>
              <a:rPr lang="en-US" sz="16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Web interface</a:t>
            </a:r>
          </a:p>
          <a:p>
            <a:pPr algn="ctr">
              <a:lnSpc>
                <a:spcPts val="2328"/>
              </a:lnSpc>
            </a:pPr>
            <a:r>
              <a:rPr lang="en-US" sz="16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(JS+ react)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8123121" y="3891648"/>
            <a:ext cx="2054867" cy="284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28"/>
              </a:lnSpc>
              <a:spcBef>
                <a:spcPct val="0"/>
              </a:spcBef>
            </a:pPr>
            <a:r>
              <a:rPr lang="en-US" sz="16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1663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ython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2065598" y="2799340"/>
            <a:ext cx="3195773" cy="317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9"/>
              </a:lnSpc>
              <a:spcBef>
                <a:spcPct val="0"/>
              </a:spcBef>
            </a:pPr>
            <a:r>
              <a:rPr lang="en-US" sz="183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5635988" y="3627140"/>
            <a:ext cx="2307749" cy="29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8"/>
              </a:lnSpc>
              <a:spcBef>
                <a:spcPct val="0"/>
              </a:spcBef>
            </a:pPr>
            <a:r>
              <a:rPr lang="en-US" sz="16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RESTful API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839057" y="2934468"/>
            <a:ext cx="2405042" cy="29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8"/>
              </a:lnSpc>
              <a:spcBef>
                <a:spcPct val="0"/>
              </a:spcBef>
            </a:pPr>
            <a:r>
              <a:rPr lang="en-US" sz="166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 (server Side)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460508" y="2934468"/>
            <a:ext cx="2307507" cy="29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8"/>
              </a:lnSpc>
              <a:spcBef>
                <a:spcPct val="0"/>
              </a:spcBef>
            </a:pPr>
            <a:r>
              <a:rPr lang="en-US" sz="166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</a:t>
            </a:r>
            <a:r>
              <a:rPr lang="en-US" sz="166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rontend(client Side)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1835011" y="-41639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69" id="69"/>
          <p:cNvSpPr/>
          <p:nvPr/>
        </p:nvSpPr>
        <p:spPr>
          <a:xfrm>
            <a:off x="-2578437" y="405928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0" id="70"/>
          <p:cNvGrpSpPr/>
          <p:nvPr/>
        </p:nvGrpSpPr>
        <p:grpSpPr>
          <a:xfrm rot="0">
            <a:off x="3502125" y="6644123"/>
            <a:ext cx="2090917" cy="687430"/>
            <a:chOff x="0" y="0"/>
            <a:chExt cx="558694" cy="183682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558694" cy="183682"/>
            </a:xfrm>
            <a:custGeom>
              <a:avLst/>
              <a:gdLst/>
              <a:ahLst/>
              <a:cxnLst/>
              <a:rect r="r" b="b" t="t" l="l"/>
              <a:pathLst>
                <a:path h="183682" w="558694">
                  <a:moveTo>
                    <a:pt x="91841" y="0"/>
                  </a:moveTo>
                  <a:lnTo>
                    <a:pt x="466854" y="0"/>
                  </a:lnTo>
                  <a:cubicBezTo>
                    <a:pt x="517576" y="0"/>
                    <a:pt x="558694" y="41119"/>
                    <a:pt x="558694" y="91841"/>
                  </a:cubicBezTo>
                  <a:lnTo>
                    <a:pt x="558694" y="91841"/>
                  </a:lnTo>
                  <a:cubicBezTo>
                    <a:pt x="558694" y="116199"/>
                    <a:pt x="549018" y="139559"/>
                    <a:pt x="531795" y="156782"/>
                  </a:cubicBezTo>
                  <a:cubicBezTo>
                    <a:pt x="514571" y="174006"/>
                    <a:pt x="491211" y="183682"/>
                    <a:pt x="466854" y="183682"/>
                  </a:cubicBezTo>
                  <a:lnTo>
                    <a:pt x="91841" y="183682"/>
                  </a:lnTo>
                  <a:cubicBezTo>
                    <a:pt x="41119" y="183682"/>
                    <a:pt x="0" y="142563"/>
                    <a:pt x="0" y="91841"/>
                  </a:cubicBezTo>
                  <a:lnTo>
                    <a:pt x="0" y="91841"/>
                  </a:lnTo>
                  <a:cubicBezTo>
                    <a:pt x="0" y="41119"/>
                    <a:pt x="41119" y="0"/>
                    <a:pt x="9184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2" id="72"/>
            <p:cNvSpPr txBox="true"/>
            <p:nvPr/>
          </p:nvSpPr>
          <p:spPr>
            <a:xfrm>
              <a:off x="0" y="-19050"/>
              <a:ext cx="558694" cy="202732"/>
            </a:xfrm>
            <a:prstGeom prst="rect">
              <a:avLst/>
            </a:prstGeom>
          </p:spPr>
          <p:txBody>
            <a:bodyPr anchor="ctr" rtlCol="false" tIns="70415" lIns="70415" bIns="70415" rIns="70415"/>
            <a:lstStyle/>
            <a:p>
              <a:pPr algn="ctr" marL="0" indent="0" lvl="0">
                <a:lnSpc>
                  <a:spcPts val="1399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Trends And Analysis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75163" y="797738"/>
            <a:ext cx="7337673" cy="111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211"/>
              </a:lnSpc>
              <a:spcBef>
                <a:spcPct val="0"/>
              </a:spcBef>
            </a:pPr>
            <a:r>
              <a:rPr lang="en-US" sz="6579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Technical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35011" y="-41639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4" id="4"/>
          <p:cNvSpPr/>
          <p:nvPr/>
        </p:nvSpPr>
        <p:spPr>
          <a:xfrm>
            <a:off x="-2578437" y="405928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11825486" y="2725476"/>
            <a:ext cx="19050" cy="65518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39212" y="3087370"/>
            <a:ext cx="5135952" cy="591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99"/>
              </a:lnSpc>
            </a:pP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User </a:t>
            </a: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Authentication Module: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Manages the login and signup process for both MNC and NGO users.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MNC Dashboard Interface:</a:t>
            </a:r>
          </a:p>
          <a:p>
            <a:pPr algn="just" marL="971540" indent="-242885" lvl="3">
              <a:lnSpc>
                <a:spcPts val="2099"/>
              </a:lnSpc>
              <a:buFont typeface="Arial"/>
              <a:buChar char="￭"/>
            </a:pP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und Allocation Input Forms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Allows MNCs to enter and manage their CSR budgets.</a:t>
            </a:r>
          </a:p>
          <a:p>
            <a:pPr algn="just" marL="971540" indent="-242885" lvl="3">
              <a:lnSpc>
                <a:spcPts val="2099"/>
              </a:lnSpc>
              <a:buFont typeface="Arial"/>
              <a:buChar char="￭"/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Contribution Tracking: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Displays how funds are being allocated to different NGOs.</a:t>
            </a:r>
          </a:p>
          <a:p>
            <a:pPr algn="just" marL="971540" indent="-242885" lvl="3">
              <a:lnSpc>
                <a:spcPts val="2099"/>
              </a:lnSpc>
              <a:buFont typeface="Arial"/>
              <a:buChar char="￭"/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NGO Impact Reports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Shows reports and impact metrics provided by NGOs.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NGO Dashboard Interface:</a:t>
            </a:r>
          </a:p>
          <a:p>
            <a:pPr algn="just" marL="971540" indent="-242885" lvl="3">
              <a:lnSpc>
                <a:spcPts val="2099"/>
              </a:lnSpc>
              <a:buFont typeface="Arial"/>
              <a:buChar char="￭"/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Funding Requests: 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NGOs can submit proposals and funding requests.</a:t>
            </a:r>
          </a:p>
          <a:p>
            <a:pPr algn="just" marL="971540" indent="-242885" lvl="3">
              <a:lnSpc>
                <a:spcPts val="2099"/>
              </a:lnSpc>
              <a:buFont typeface="Arial"/>
              <a:buChar char="￭"/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Fund Reception Tracking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Displays the status of received funds and their usage.</a:t>
            </a:r>
          </a:p>
          <a:p>
            <a:pPr algn="just" marL="971540" indent="-242885" lvl="3">
              <a:lnSpc>
                <a:spcPts val="2099"/>
              </a:lnSpc>
              <a:buFont typeface="Arial"/>
              <a:buChar char="￭"/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Reporting &amp; Feedback: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NGOs can submit reports and feedback to MNCs.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Trends &amp; Analysis: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Visualizations and data analysis for both MNCs and NGOs to track contributions and impacts.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API Integration: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Connects with the backend to fetch and send data.</a:t>
            </a:r>
          </a:p>
          <a:p>
            <a:pPr algn="ctr">
              <a:lnSpc>
                <a:spcPts val="43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69474" y="2196575"/>
            <a:ext cx="4014907" cy="50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 (Client Side)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47037" y="2196575"/>
            <a:ext cx="3793927" cy="50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 (Severside)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94336" y="2196575"/>
            <a:ext cx="1778943" cy="50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64181" y="3246276"/>
            <a:ext cx="5135952" cy="539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23847" indent="-161923" lvl="1">
              <a:lnSpc>
                <a:spcPts val="2099"/>
              </a:lnSpc>
              <a:buAutoNum type="arabicPeriod" startAt="1"/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Authentication and Authorization Service: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Ensures secure access to the platform with different roles (MNCs and NGOs).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Alg</a:t>
            </a: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orithm Engine:</a:t>
            </a:r>
          </a:p>
          <a:p>
            <a:pPr algn="just" marL="323847" indent="-161923" lvl="1">
              <a:lnSpc>
                <a:spcPts val="2099"/>
              </a:lnSpc>
              <a:buFont typeface="Arial"/>
              <a:buChar char="•"/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Fund Allocation Algorithm: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Determines how MNCs’ CSR funds should be distributed among NGOs based on predefined criteria (e.g., NGO size, project impact, funding needs).</a:t>
            </a:r>
          </a:p>
          <a:p>
            <a:pPr algn="just" marL="323847" indent="-161923" lvl="1">
              <a:lnSpc>
                <a:spcPts val="2099"/>
              </a:lnSpc>
              <a:buFont typeface="Arial"/>
              <a:buChar char="•"/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</a:t>
            </a: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rend Analysis: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Analyzes trends in contributions, impacts, and NGO performance.</a:t>
            </a:r>
          </a:p>
          <a:p>
            <a:pPr algn="just" marL="323847" indent="-161923" lvl="1">
              <a:lnSpc>
                <a:spcPts val="2099"/>
              </a:lnSpc>
              <a:buFont typeface="Arial"/>
              <a:buChar char="•"/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Goal Tracking: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Monitors the progress of NGO projects and aligns them with MNCs' CSR goals.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Data Proc</a:t>
            </a: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essing Engine:</a:t>
            </a:r>
          </a:p>
          <a:p>
            <a:pPr algn="just" marL="323847" indent="-161923" lvl="1">
              <a:lnSpc>
                <a:spcPts val="2099"/>
              </a:lnSpc>
              <a:buFont typeface="Arial"/>
              <a:buChar char="•"/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NGO Impact Data Processing: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Analyzes the impact data submitted by NGOs and generates reports.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Repo</a:t>
            </a: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rting and Visualization: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Generates various reports and visualizations for both MNCs and NGOs.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REST API Layer: Facilitates communication between the frontend and backend.</a:t>
            </a:r>
          </a:p>
          <a:p>
            <a:pPr algn="ctr">
              <a:lnSpc>
                <a:spcPts val="4340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2296739" y="9773318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2340626" y="3039856"/>
            <a:ext cx="5135952" cy="3342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99"/>
              </a:lnSpc>
            </a:pP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User Data: 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Stores authentication information and user profiles for both MNCs and NGOs.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Fund Allocation Data: 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Tracks the allocation and usage of funds.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NGO Project Data: 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Stores information about NGO projects, funding requests, and impact reports.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MNC Contribution Data: 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Stores MNC CSR budgets, contributions, and tracking details.</a:t>
            </a:r>
          </a:p>
          <a:p>
            <a:pPr algn="just">
              <a:lnSpc>
                <a:spcPts val="2099"/>
              </a:lnSpc>
            </a:pPr>
            <a:r>
              <a:rPr lang="en-US" sz="14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Audit Logs:</a:t>
            </a:r>
            <a:r>
              <a:rPr lang="en-US" sz="14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Keeps a record of all transactions and changes for security and transparency.</a:t>
            </a:r>
          </a:p>
          <a:p>
            <a:pPr algn="ctr">
              <a:lnSpc>
                <a:spcPts val="4340"/>
              </a:lnSpc>
            </a:pPr>
          </a:p>
        </p:txBody>
      </p:sp>
      <p:sp>
        <p:nvSpPr>
          <p:cNvPr name="AutoShape 13" id="13"/>
          <p:cNvSpPr/>
          <p:nvPr/>
        </p:nvSpPr>
        <p:spPr>
          <a:xfrm flipH="true">
            <a:off x="5858613" y="2725531"/>
            <a:ext cx="19050" cy="65518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8718" y="2136101"/>
            <a:ext cx="17030565" cy="639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audience can be broken down into three types-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1) Corporate Sponsors (MNCs)-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MNCs with </a:t>
            </a:r>
            <a:r>
              <a:rPr lang="en-US" sz="3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strong corporate social responsibility (CSR) programs</a:t>
            </a: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especially those committed to environmental sustainability.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2) Industries-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ompanies have a significant impact on the environment and are </a:t>
            </a:r>
            <a:r>
              <a:rPr lang="en-US" sz="3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motivated to invest in green initiatives</a:t>
            </a: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to offset this.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Aim at global brands that seek to enhance their reputation by </a:t>
            </a:r>
            <a:r>
              <a:rPr lang="en-US" sz="3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supporting environmental causes</a:t>
            </a: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especially those with a presence in regions vulnerable to environmental challenges.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3) Individual Contributors-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individuals who are </a:t>
            </a:r>
            <a:r>
              <a:rPr lang="en-US" sz="300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passionate about the environment, wildlife conservation, and ecosystem preservation.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754952" y="617732"/>
            <a:ext cx="7411088" cy="111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211"/>
              </a:lnSpc>
              <a:spcBef>
                <a:spcPct val="0"/>
              </a:spcBef>
            </a:pPr>
            <a:r>
              <a:rPr lang="en-US" sz="6579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Target Audience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35011" y="74500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5" id="5"/>
          <p:cNvSpPr/>
          <p:nvPr/>
        </p:nvSpPr>
        <p:spPr>
          <a:xfrm>
            <a:off x="-2578437" y="405928"/>
            <a:ext cx="14413448" cy="14323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007887" y="9267825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09261" y="329728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3" id="3"/>
          <p:cNvSpPr/>
          <p:nvPr/>
        </p:nvSpPr>
        <p:spPr>
          <a:xfrm>
            <a:off x="-2449402" y="638025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-53398" y="1115221"/>
            <a:ext cx="8549775" cy="1560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52"/>
              </a:lnSpc>
            </a:pPr>
            <a:r>
              <a:rPr lang="en-US" sz="12012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Overview</a:t>
            </a:r>
          </a:p>
        </p:txBody>
      </p:sp>
      <p:sp>
        <p:nvSpPr>
          <p:cNvPr name="AutoShape 5" id="5"/>
          <p:cNvSpPr/>
          <p:nvPr/>
        </p:nvSpPr>
        <p:spPr>
          <a:xfrm>
            <a:off x="4926058" y="9239250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44000" y="2095113"/>
            <a:ext cx="5153603" cy="6223312"/>
            <a:chOff x="0" y="0"/>
            <a:chExt cx="6871471" cy="8297749"/>
          </a:xfrm>
        </p:grpSpPr>
        <p:sp>
          <p:nvSpPr>
            <p:cNvPr name="AutoShape 7" id="7"/>
            <p:cNvSpPr/>
            <p:nvPr/>
          </p:nvSpPr>
          <p:spPr>
            <a:xfrm>
              <a:off x="3435735" y="1300528"/>
              <a:ext cx="0" cy="2475317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8" id="8"/>
            <p:cNvGrpSpPr/>
            <p:nvPr/>
          </p:nvGrpSpPr>
          <p:grpSpPr>
            <a:xfrm rot="0">
              <a:off x="0" y="3775845"/>
              <a:ext cx="6871471" cy="1300531"/>
              <a:chOff x="0" y="0"/>
              <a:chExt cx="1416876" cy="26816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416876" cy="268165"/>
              </a:xfrm>
              <a:custGeom>
                <a:avLst/>
                <a:gdLst/>
                <a:ahLst/>
                <a:cxnLst/>
                <a:rect r="r" b="b" t="t" l="l"/>
                <a:pathLst>
                  <a:path h="268165" w="1416876">
                    <a:moveTo>
                      <a:pt x="76614" y="0"/>
                    </a:moveTo>
                    <a:lnTo>
                      <a:pt x="1340262" y="0"/>
                    </a:lnTo>
                    <a:cubicBezTo>
                      <a:pt x="1382575" y="0"/>
                      <a:pt x="1416876" y="34301"/>
                      <a:pt x="1416876" y="76614"/>
                    </a:cubicBezTo>
                    <a:lnTo>
                      <a:pt x="1416876" y="191551"/>
                    </a:lnTo>
                    <a:cubicBezTo>
                      <a:pt x="1416876" y="233864"/>
                      <a:pt x="1382575" y="268165"/>
                      <a:pt x="1340262" y="268165"/>
                    </a:cubicBezTo>
                    <a:lnTo>
                      <a:pt x="76614" y="268165"/>
                    </a:lnTo>
                    <a:cubicBezTo>
                      <a:pt x="34301" y="268165"/>
                      <a:pt x="0" y="233864"/>
                      <a:pt x="0" y="191551"/>
                    </a:cubicBezTo>
                    <a:lnTo>
                      <a:pt x="0" y="76614"/>
                    </a:lnTo>
                    <a:cubicBezTo>
                      <a:pt x="0" y="34301"/>
                      <a:pt x="34301" y="0"/>
                      <a:pt x="76614" y="0"/>
                    </a:cubicBezTo>
                    <a:close/>
                  </a:path>
                </a:pathLst>
              </a:custGeom>
              <a:solidFill>
                <a:srgbClr val="977D5D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76200"/>
                <a:ext cx="1416876" cy="3443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459"/>
                  </a:lnSpc>
                </a:pPr>
                <a:r>
                  <a:rPr lang="en-US" sz="3900">
                    <a:solidFill>
                      <a:srgbClr val="000000"/>
                    </a:solidFill>
                    <a:latin typeface="Proxima Nova Bold"/>
                    <a:ea typeface="Proxima Nova Bold"/>
                    <a:cs typeface="Proxima Nova Bold"/>
                    <a:sym typeface="Proxima Nova Bold"/>
                  </a:rPr>
                  <a:t>Problem Statement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7169311"/>
              <a:ext cx="6871471" cy="1128438"/>
              <a:chOff x="0" y="0"/>
              <a:chExt cx="1416876" cy="23268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416876" cy="232681"/>
              </a:xfrm>
              <a:custGeom>
                <a:avLst/>
                <a:gdLst/>
                <a:ahLst/>
                <a:cxnLst/>
                <a:rect r="r" b="b" t="t" l="l"/>
                <a:pathLst>
                  <a:path h="232681" w="1416876">
                    <a:moveTo>
                      <a:pt x="76614" y="0"/>
                    </a:moveTo>
                    <a:lnTo>
                      <a:pt x="1340262" y="0"/>
                    </a:lnTo>
                    <a:cubicBezTo>
                      <a:pt x="1382575" y="0"/>
                      <a:pt x="1416876" y="34301"/>
                      <a:pt x="1416876" y="76614"/>
                    </a:cubicBezTo>
                    <a:lnTo>
                      <a:pt x="1416876" y="156067"/>
                    </a:lnTo>
                    <a:cubicBezTo>
                      <a:pt x="1416876" y="198379"/>
                      <a:pt x="1382575" y="232681"/>
                      <a:pt x="1340262" y="232681"/>
                    </a:cubicBezTo>
                    <a:lnTo>
                      <a:pt x="76614" y="232681"/>
                    </a:lnTo>
                    <a:cubicBezTo>
                      <a:pt x="34301" y="232681"/>
                      <a:pt x="0" y="198379"/>
                      <a:pt x="0" y="156067"/>
                    </a:cubicBezTo>
                    <a:lnTo>
                      <a:pt x="0" y="76614"/>
                    </a:lnTo>
                    <a:cubicBezTo>
                      <a:pt x="0" y="34301"/>
                      <a:pt x="34301" y="0"/>
                      <a:pt x="76614" y="0"/>
                    </a:cubicBezTo>
                    <a:close/>
                  </a:path>
                </a:pathLst>
              </a:custGeom>
              <a:solidFill>
                <a:srgbClr val="D1B99C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416876" cy="2707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6871471" cy="1300528"/>
              <a:chOff x="0" y="0"/>
              <a:chExt cx="1416876" cy="268165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416876" cy="268165"/>
              </a:xfrm>
              <a:custGeom>
                <a:avLst/>
                <a:gdLst/>
                <a:ahLst/>
                <a:cxnLst/>
                <a:rect r="r" b="b" t="t" l="l"/>
                <a:pathLst>
                  <a:path h="268165" w="1416876">
                    <a:moveTo>
                      <a:pt x="76614" y="0"/>
                    </a:moveTo>
                    <a:lnTo>
                      <a:pt x="1340262" y="0"/>
                    </a:lnTo>
                    <a:cubicBezTo>
                      <a:pt x="1382575" y="0"/>
                      <a:pt x="1416876" y="34301"/>
                      <a:pt x="1416876" y="76614"/>
                    </a:cubicBezTo>
                    <a:lnTo>
                      <a:pt x="1416876" y="191551"/>
                    </a:lnTo>
                    <a:cubicBezTo>
                      <a:pt x="1416876" y="233864"/>
                      <a:pt x="1382575" y="268165"/>
                      <a:pt x="1340262" y="268165"/>
                    </a:cubicBezTo>
                    <a:lnTo>
                      <a:pt x="76614" y="268165"/>
                    </a:lnTo>
                    <a:cubicBezTo>
                      <a:pt x="34301" y="268165"/>
                      <a:pt x="0" y="233864"/>
                      <a:pt x="0" y="191551"/>
                    </a:cubicBezTo>
                    <a:lnTo>
                      <a:pt x="0" y="76614"/>
                    </a:lnTo>
                    <a:cubicBezTo>
                      <a:pt x="0" y="34301"/>
                      <a:pt x="34301" y="0"/>
                      <a:pt x="76614" y="0"/>
                    </a:cubicBezTo>
                    <a:close/>
                  </a:path>
                </a:pathLst>
              </a:custGeom>
              <a:solidFill>
                <a:srgbClr val="D1B99C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76200"/>
                <a:ext cx="1416876" cy="3443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459"/>
                  </a:lnSpc>
                </a:pPr>
                <a:r>
                  <a:rPr lang="en-US" sz="3899">
                    <a:solidFill>
                      <a:srgbClr val="212121"/>
                    </a:solidFill>
                    <a:latin typeface="Proxima Nova Bold"/>
                    <a:ea typeface="Proxima Nova Bold"/>
                    <a:cs typeface="Proxima Nova Bold"/>
                    <a:sym typeface="Proxima Nova Bold"/>
                  </a:rPr>
                  <a:t>Introduction</a:t>
                </a: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017573" y="7307775"/>
              <a:ext cx="5324376" cy="816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242"/>
                </a:lnSpc>
                <a:spcBef>
                  <a:spcPct val="0"/>
                </a:spcBef>
              </a:pPr>
              <a:r>
                <a:rPr lang="en-US" sz="3744">
                  <a:solidFill>
                    <a:srgbClr val="00000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Proposed Solution</a:t>
              </a:r>
            </a:p>
          </p:txBody>
        </p:sp>
        <p:sp>
          <p:nvSpPr>
            <p:cNvPr name="AutoShape 18" id="18"/>
            <p:cNvSpPr/>
            <p:nvPr/>
          </p:nvSpPr>
          <p:spPr>
            <a:xfrm>
              <a:off x="3410335" y="4899133"/>
              <a:ext cx="25400" cy="2270178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730140" y="2675959"/>
            <a:ext cx="6391837" cy="6018980"/>
          </a:xfrm>
          <a:custGeom>
            <a:avLst/>
            <a:gdLst/>
            <a:ahLst/>
            <a:cxnLst/>
            <a:rect r="r" b="b" t="t" l="l"/>
            <a:pathLst>
              <a:path h="6018980" w="6391837">
                <a:moveTo>
                  <a:pt x="0" y="0"/>
                </a:moveTo>
                <a:lnTo>
                  <a:pt x="6391837" y="0"/>
                </a:lnTo>
                <a:lnTo>
                  <a:pt x="6391837" y="6018979"/>
                </a:lnTo>
                <a:lnTo>
                  <a:pt x="0" y="6018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57405" y="9818744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728498" y="2519099"/>
            <a:ext cx="5063919" cy="5954835"/>
            <a:chOff x="0" y="0"/>
            <a:chExt cx="5399963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99963" cy="6350000"/>
            </a:xfrm>
            <a:custGeom>
              <a:avLst/>
              <a:gdLst/>
              <a:ahLst/>
              <a:cxnLst/>
              <a:rect r="r" b="b" t="t" l="l"/>
              <a:pathLst>
                <a:path h="6350000" w="5399963">
                  <a:moveTo>
                    <a:pt x="5399963" y="0"/>
                  </a:moveTo>
                  <a:lnTo>
                    <a:pt x="5399963" y="6350000"/>
                  </a:lnTo>
                  <a:lnTo>
                    <a:pt x="0" y="6350000"/>
                  </a:lnTo>
                  <a:lnTo>
                    <a:pt x="0" y="4433570"/>
                  </a:lnTo>
                  <a:cubicBezTo>
                    <a:pt x="0" y="1985010"/>
                    <a:pt x="2417686" y="0"/>
                    <a:pt x="5399963" y="0"/>
                  </a:cubicBezTo>
                  <a:close/>
                </a:path>
              </a:pathLst>
            </a:custGeom>
            <a:blipFill>
              <a:blip r:embed="rId2"/>
              <a:stretch>
                <a:fillRect l="-86554" t="-43065" r="-5447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229490"/>
            <a:ext cx="8457399" cy="1449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4"/>
              </a:lnSpc>
            </a:pPr>
            <a:r>
              <a:rPr lang="en-US" sz="11159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11450"/>
            <a:ext cx="11191613" cy="654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274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Sustainability involves 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balancing economic growth 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with environmental and social well-being. </a:t>
            </a:r>
          </a:p>
          <a:p>
            <a:pPr algn="just">
              <a:lnSpc>
                <a:spcPts val="3274"/>
              </a:lnSpc>
            </a:pPr>
          </a:p>
          <a:p>
            <a:pPr algn="just" marL="539749" indent="-269875" lvl="1">
              <a:lnSpc>
                <a:spcPts val="3274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Healthy ecosystems are essential for life but face 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threats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from 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human activities 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climate change. </a:t>
            </a:r>
          </a:p>
          <a:p>
            <a:pPr algn="just">
              <a:lnSpc>
                <a:spcPts val="3274"/>
              </a:lnSpc>
            </a:pPr>
          </a:p>
          <a:p>
            <a:pPr algn="just" marL="539749" indent="-269875" lvl="1">
              <a:lnSpc>
                <a:spcPts val="3274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NGOs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working to address climate change require funding to support their initiatives.</a:t>
            </a:r>
          </a:p>
          <a:p>
            <a:pPr algn="just">
              <a:lnSpc>
                <a:spcPts val="3274"/>
              </a:lnSpc>
            </a:pPr>
          </a:p>
          <a:p>
            <a:pPr algn="just" marL="539749" indent="-269875" lvl="1">
              <a:lnSpc>
                <a:spcPts val="3274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Corporate Social Responsibility 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(CSR) enables companies to address these environmental challenges by 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integrating sustainability 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into their operations.</a:t>
            </a:r>
          </a:p>
          <a:p>
            <a:pPr algn="just">
              <a:lnSpc>
                <a:spcPts val="3274"/>
              </a:lnSpc>
            </a:pP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algn="just" marL="539749" indent="-269875" lvl="1">
              <a:lnSpc>
                <a:spcPts val="3274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Prithvi Sahayog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is built on 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three core pillars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enhancing the visibility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of grassroots initiatives, 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strengthening the resources and capabilities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through capacity-building efforts and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fostering cooperation and collaboration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among ecosystem players.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09261" y="329728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8" id="8"/>
          <p:cNvSpPr/>
          <p:nvPr/>
        </p:nvSpPr>
        <p:spPr>
          <a:xfrm>
            <a:off x="-2449402" y="638025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007887" y="9267825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46390" y="1042748"/>
            <a:ext cx="15531154" cy="104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3"/>
              </a:lnSpc>
            </a:pPr>
            <a:r>
              <a:rPr lang="en-US" sz="5560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Problem Statement:</a:t>
            </a:r>
          </a:p>
          <a:p>
            <a:pPr algn="l">
              <a:lnSpc>
                <a:spcPts val="2968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46390" y="2054471"/>
            <a:ext cx="12565632" cy="34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2147" indent="-281073" lvl="1">
              <a:lnSpc>
                <a:spcPts val="3410"/>
              </a:lnSpc>
              <a:buFont typeface="Arial"/>
              <a:buChar char="•"/>
            </a:pPr>
            <a:r>
              <a:rPr lang="en-US" sz="2603" spc="-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 India, </a:t>
            </a:r>
            <a:r>
              <a:rPr lang="en-US" sz="2603" spc="-52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MNCs</a:t>
            </a:r>
            <a:r>
              <a:rPr lang="en-US" sz="2603" spc="-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are required to </a:t>
            </a:r>
            <a:r>
              <a:rPr lang="en-US" sz="2603" spc="-52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allocate a minimum of 2%</a:t>
            </a:r>
            <a:r>
              <a:rPr lang="en-US" sz="2603" spc="-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their average net profit from the previous three financial years to Corporate Social Responsibility (CSR) initiatives. </a:t>
            </a:r>
          </a:p>
          <a:p>
            <a:pPr algn="just" marL="562147" indent="-281073" lvl="1">
              <a:lnSpc>
                <a:spcPts val="3410"/>
              </a:lnSpc>
              <a:buFont typeface="Arial"/>
              <a:buChar char="•"/>
            </a:pPr>
            <a:r>
              <a:rPr lang="en-US" sz="2603" spc="-52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Small NGOs</a:t>
            </a:r>
            <a:r>
              <a:rPr lang="en-US" sz="2603" spc="-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often </a:t>
            </a:r>
            <a:r>
              <a:rPr lang="en-US" sz="2603" spc="-52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struggle to connect</a:t>
            </a:r>
            <a:r>
              <a:rPr lang="en-US" sz="2603" spc="-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with these large corporations to secure </a:t>
            </a:r>
            <a:r>
              <a:rPr lang="en-US" sz="2603" spc="-52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necessary funds</a:t>
            </a:r>
            <a:r>
              <a:rPr lang="en-US" sz="2603" spc="-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for their projects. </a:t>
            </a:r>
          </a:p>
          <a:p>
            <a:pPr algn="just" marL="562147" indent="-281073" lvl="1">
              <a:lnSpc>
                <a:spcPts val="3410"/>
              </a:lnSpc>
              <a:buFont typeface="Arial"/>
              <a:buChar char="•"/>
            </a:pPr>
            <a:r>
              <a:rPr lang="en-US" sz="2603" spc="-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gap creates inefficiencies and </a:t>
            </a:r>
            <a:r>
              <a:rPr lang="en-US" sz="2603" spc="-52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missed opportunities</a:t>
            </a:r>
            <a:r>
              <a:rPr lang="en-US" sz="2603" spc="-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for impactful social programs.</a:t>
            </a:r>
          </a:p>
          <a:p>
            <a:pPr algn="just">
              <a:lnSpc>
                <a:spcPts val="3410"/>
              </a:lnSpc>
            </a:pPr>
          </a:p>
          <a:p>
            <a:pPr algn="just">
              <a:lnSpc>
                <a:spcPts val="3410"/>
              </a:lnSpc>
            </a:pPr>
            <a:r>
              <a:rPr lang="en-US" sz="2603" spc="-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S</a:t>
            </a:r>
            <a:r>
              <a:rPr lang="en-US" sz="2603" spc="-52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ome of the Main Challenges they face are: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09261" y="329728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6" id="6"/>
          <p:cNvSpPr/>
          <p:nvPr/>
        </p:nvSpPr>
        <p:spPr>
          <a:xfrm>
            <a:off x="6" y="405928"/>
            <a:ext cx="15295684" cy="1905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368401" y="5849045"/>
            <a:ext cx="4442134" cy="2857032"/>
            <a:chOff x="0" y="0"/>
            <a:chExt cx="5922845" cy="380937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5922845" cy="3809376"/>
              <a:chOff x="0" y="0"/>
              <a:chExt cx="1619667" cy="104171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619667" cy="1041716"/>
              </a:xfrm>
              <a:custGeom>
                <a:avLst/>
                <a:gdLst/>
                <a:ahLst/>
                <a:cxnLst/>
                <a:rect r="r" b="b" t="t" l="l"/>
                <a:pathLst>
                  <a:path h="1041716" w="1619667">
                    <a:moveTo>
                      <a:pt x="72372" y="0"/>
                    </a:moveTo>
                    <a:lnTo>
                      <a:pt x="1547295" y="0"/>
                    </a:lnTo>
                    <a:cubicBezTo>
                      <a:pt x="1566489" y="0"/>
                      <a:pt x="1584898" y="7625"/>
                      <a:pt x="1598470" y="21197"/>
                    </a:cubicBezTo>
                    <a:cubicBezTo>
                      <a:pt x="1612042" y="34770"/>
                      <a:pt x="1619667" y="53178"/>
                      <a:pt x="1619667" y="72372"/>
                    </a:cubicBezTo>
                    <a:lnTo>
                      <a:pt x="1619667" y="969344"/>
                    </a:lnTo>
                    <a:cubicBezTo>
                      <a:pt x="1619667" y="988538"/>
                      <a:pt x="1612042" y="1006946"/>
                      <a:pt x="1598470" y="1020519"/>
                    </a:cubicBezTo>
                    <a:cubicBezTo>
                      <a:pt x="1584898" y="1034091"/>
                      <a:pt x="1566489" y="1041716"/>
                      <a:pt x="1547295" y="1041716"/>
                    </a:cubicBezTo>
                    <a:lnTo>
                      <a:pt x="72372" y="1041716"/>
                    </a:lnTo>
                    <a:cubicBezTo>
                      <a:pt x="53178" y="1041716"/>
                      <a:pt x="34770" y="1034091"/>
                      <a:pt x="21197" y="1020519"/>
                    </a:cubicBezTo>
                    <a:cubicBezTo>
                      <a:pt x="7625" y="1006946"/>
                      <a:pt x="0" y="988538"/>
                      <a:pt x="0" y="969344"/>
                    </a:cubicBezTo>
                    <a:lnTo>
                      <a:pt x="0" y="72372"/>
                    </a:lnTo>
                    <a:cubicBezTo>
                      <a:pt x="0" y="53178"/>
                      <a:pt x="7625" y="34770"/>
                      <a:pt x="21197" y="21197"/>
                    </a:cubicBezTo>
                    <a:cubicBezTo>
                      <a:pt x="34770" y="7625"/>
                      <a:pt x="53178" y="0"/>
                      <a:pt x="723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619667" cy="10798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5922845" cy="1218477"/>
              <a:chOff x="0" y="0"/>
              <a:chExt cx="1619667" cy="33320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619667" cy="333206"/>
              </a:xfrm>
              <a:custGeom>
                <a:avLst/>
                <a:gdLst/>
                <a:ahLst/>
                <a:cxnLst/>
                <a:rect r="r" b="b" t="t" l="l"/>
                <a:pathLst>
                  <a:path h="333206" w="1619667">
                    <a:moveTo>
                      <a:pt x="0" y="0"/>
                    </a:moveTo>
                    <a:lnTo>
                      <a:pt x="1619667" y="0"/>
                    </a:lnTo>
                    <a:lnTo>
                      <a:pt x="1619667" y="333206"/>
                    </a:lnTo>
                    <a:lnTo>
                      <a:pt x="0" y="333206"/>
                    </a:lnTo>
                    <a:close/>
                  </a:path>
                </a:pathLst>
              </a:custGeom>
              <a:solidFill>
                <a:srgbClr val="D1B99C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619667" cy="3713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001674" y="332159"/>
              <a:ext cx="3919498" cy="516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3"/>
                </a:lnSpc>
              </a:pPr>
              <a:r>
                <a:rPr lang="en-US" sz="2402">
                  <a:solidFill>
                    <a:srgbClr val="00000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Visibilty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09533" y="1589110"/>
              <a:ext cx="5303779" cy="1487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185"/>
                </a:lnSpc>
              </a:pPr>
              <a:r>
                <a:rPr lang="en-US" sz="1987" spc="-39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Small NGOs may </a:t>
              </a:r>
              <a:r>
                <a:rPr lang="en-US" sz="1987" spc="-39">
                  <a:solidFill>
                    <a:srgbClr val="00000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lack the resources</a:t>
              </a:r>
              <a:r>
                <a:rPr lang="en-US" sz="1987" spc="-39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to effectively reach and attract MNCs, leading to underfunded or overlooked projects.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414535" y="2064839"/>
            <a:ext cx="4241906" cy="2797956"/>
            <a:chOff x="0" y="0"/>
            <a:chExt cx="5655875" cy="373060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5655875" cy="3730607"/>
              <a:chOff x="0" y="0"/>
              <a:chExt cx="1530582" cy="100957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530582" cy="1009570"/>
              </a:xfrm>
              <a:custGeom>
                <a:avLst/>
                <a:gdLst/>
                <a:ahLst/>
                <a:cxnLst/>
                <a:rect r="r" b="b" t="t" l="l"/>
                <a:pathLst>
                  <a:path h="1009570" w="1530582">
                    <a:moveTo>
                      <a:pt x="76585" y="0"/>
                    </a:moveTo>
                    <a:lnTo>
                      <a:pt x="1453998" y="0"/>
                    </a:lnTo>
                    <a:cubicBezTo>
                      <a:pt x="1474309" y="0"/>
                      <a:pt x="1493789" y="8069"/>
                      <a:pt x="1508151" y="22431"/>
                    </a:cubicBezTo>
                    <a:cubicBezTo>
                      <a:pt x="1522514" y="36794"/>
                      <a:pt x="1530582" y="56273"/>
                      <a:pt x="1530582" y="76585"/>
                    </a:cubicBezTo>
                    <a:lnTo>
                      <a:pt x="1530582" y="932985"/>
                    </a:lnTo>
                    <a:cubicBezTo>
                      <a:pt x="1530582" y="975282"/>
                      <a:pt x="1496294" y="1009570"/>
                      <a:pt x="1453998" y="1009570"/>
                    </a:cubicBezTo>
                    <a:lnTo>
                      <a:pt x="76585" y="1009570"/>
                    </a:lnTo>
                    <a:cubicBezTo>
                      <a:pt x="34288" y="1009570"/>
                      <a:pt x="0" y="975282"/>
                      <a:pt x="0" y="932985"/>
                    </a:cubicBezTo>
                    <a:lnTo>
                      <a:pt x="0" y="76585"/>
                    </a:lnTo>
                    <a:cubicBezTo>
                      <a:pt x="0" y="34288"/>
                      <a:pt x="34288" y="0"/>
                      <a:pt x="76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1530582" cy="104767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0"/>
              <a:ext cx="5655875" cy="1231278"/>
              <a:chOff x="0" y="0"/>
              <a:chExt cx="1530582" cy="333206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530582" cy="333206"/>
              </a:xfrm>
              <a:custGeom>
                <a:avLst/>
                <a:gdLst/>
                <a:ahLst/>
                <a:cxnLst/>
                <a:rect r="r" b="b" t="t" l="l"/>
                <a:pathLst>
                  <a:path h="333206" w="1530582">
                    <a:moveTo>
                      <a:pt x="0" y="0"/>
                    </a:moveTo>
                    <a:lnTo>
                      <a:pt x="1530582" y="0"/>
                    </a:lnTo>
                    <a:lnTo>
                      <a:pt x="1530582" y="333206"/>
                    </a:lnTo>
                    <a:lnTo>
                      <a:pt x="0" y="333206"/>
                    </a:lnTo>
                    <a:close/>
                  </a:path>
                </a:pathLst>
              </a:custGeom>
              <a:solidFill>
                <a:srgbClr val="D1B99C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1530582" cy="3713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956523" y="336049"/>
              <a:ext cx="3742828" cy="5210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98"/>
                </a:lnSpc>
              </a:pPr>
              <a:r>
                <a:rPr lang="en-US" sz="2427">
                  <a:solidFill>
                    <a:srgbClr val="00000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Compliance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295581" y="1605604"/>
              <a:ext cx="5064713" cy="1384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097"/>
                </a:lnSpc>
              </a:pPr>
              <a:r>
                <a:rPr lang="en-US" sz="1907" spc="-38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Ensuring that MNCs meet their CSR obligations can be complex and requires </a:t>
              </a:r>
              <a:r>
                <a:rPr lang="en-US" sz="1907" spc="-38">
                  <a:solidFill>
                    <a:srgbClr val="00000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transparent reporting</a:t>
              </a:r>
              <a:r>
                <a:rPr lang="en-US" sz="1907" spc="-38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and </a:t>
              </a:r>
              <a:r>
                <a:rPr lang="en-US" sz="1907" spc="-38">
                  <a:solidFill>
                    <a:srgbClr val="00000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tracking </a:t>
              </a:r>
              <a:r>
                <a:rPr lang="en-US" sz="1907" spc="-38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of contributions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529206" y="831053"/>
            <a:ext cx="9285287" cy="102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platform connecting small NGOs with MNCs to facilitate the mandatory 2% CSR contribution.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547105" y="5849045"/>
            <a:ext cx="4457095" cy="2774589"/>
            <a:chOff x="0" y="0"/>
            <a:chExt cx="5942794" cy="3699452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5942794" cy="3699452"/>
              <a:chOff x="0" y="0"/>
              <a:chExt cx="1932407" cy="1202944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932407" cy="1202944"/>
              </a:xfrm>
              <a:custGeom>
                <a:avLst/>
                <a:gdLst/>
                <a:ahLst/>
                <a:cxnLst/>
                <a:rect r="r" b="b" t="t" l="l"/>
                <a:pathLst>
                  <a:path h="1202944" w="1932407">
                    <a:moveTo>
                      <a:pt x="93095" y="0"/>
                    </a:moveTo>
                    <a:lnTo>
                      <a:pt x="1839313" y="0"/>
                    </a:lnTo>
                    <a:cubicBezTo>
                      <a:pt x="1864003" y="0"/>
                      <a:pt x="1887682" y="9808"/>
                      <a:pt x="1905140" y="27267"/>
                    </a:cubicBezTo>
                    <a:cubicBezTo>
                      <a:pt x="1922599" y="44726"/>
                      <a:pt x="1932407" y="68405"/>
                      <a:pt x="1932407" y="93095"/>
                    </a:cubicBezTo>
                    <a:lnTo>
                      <a:pt x="1932407" y="1109849"/>
                    </a:lnTo>
                    <a:cubicBezTo>
                      <a:pt x="1932407" y="1161264"/>
                      <a:pt x="1890727" y="1202944"/>
                      <a:pt x="1839313" y="1202944"/>
                    </a:cubicBezTo>
                    <a:lnTo>
                      <a:pt x="93095" y="1202944"/>
                    </a:lnTo>
                    <a:cubicBezTo>
                      <a:pt x="41680" y="1202944"/>
                      <a:pt x="0" y="1161264"/>
                      <a:pt x="0" y="1109849"/>
                    </a:cubicBezTo>
                    <a:lnTo>
                      <a:pt x="0" y="93095"/>
                    </a:lnTo>
                    <a:cubicBezTo>
                      <a:pt x="0" y="41680"/>
                      <a:pt x="41680" y="0"/>
                      <a:pt x="930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1932407" cy="1241044"/>
              </a:xfrm>
              <a:prstGeom prst="rect">
                <a:avLst/>
              </a:prstGeom>
            </p:spPr>
            <p:txBody>
              <a:bodyPr anchor="ctr" rtlCol="false" tIns="33101" lIns="33101" bIns="33101" rIns="3310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0"/>
              <a:ext cx="5942794" cy="1024719"/>
              <a:chOff x="0" y="0"/>
              <a:chExt cx="1932407" cy="333206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932407" cy="333206"/>
              </a:xfrm>
              <a:custGeom>
                <a:avLst/>
                <a:gdLst/>
                <a:ahLst/>
                <a:cxnLst/>
                <a:rect r="r" b="b" t="t" l="l"/>
                <a:pathLst>
                  <a:path h="333206" w="1932407">
                    <a:moveTo>
                      <a:pt x="0" y="0"/>
                    </a:moveTo>
                    <a:lnTo>
                      <a:pt x="1932407" y="0"/>
                    </a:lnTo>
                    <a:lnTo>
                      <a:pt x="1932407" y="333206"/>
                    </a:lnTo>
                    <a:lnTo>
                      <a:pt x="0" y="333206"/>
                    </a:lnTo>
                    <a:close/>
                  </a:path>
                </a:pathLst>
              </a:custGeom>
              <a:solidFill>
                <a:srgbClr val="977D5D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1932407" cy="371306"/>
              </a:xfrm>
              <a:prstGeom prst="rect">
                <a:avLst/>
              </a:prstGeom>
            </p:spPr>
            <p:txBody>
              <a:bodyPr anchor="ctr" rtlCol="false" tIns="33101" lIns="33101" bIns="33101" rIns="3310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1005047" y="263757"/>
              <a:ext cx="3932699" cy="549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1"/>
                </a:lnSpc>
              </a:pPr>
              <a:r>
                <a:rPr lang="en-US" sz="2522">
                  <a:solidFill>
                    <a:srgbClr val="00000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Process Efficiency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0576" y="1339445"/>
              <a:ext cx="5321642" cy="181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179"/>
                </a:lnSpc>
              </a:pPr>
              <a:r>
                <a:rPr lang="en-US" sz="1981" spc="-39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The process of applying for funds, reviewing proposals, and making contributions can be lengthy and cumbersome, especially if done manually.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024838" y="5863619"/>
            <a:ext cx="4391805" cy="2842458"/>
            <a:chOff x="0" y="0"/>
            <a:chExt cx="5855739" cy="3789945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132407"/>
              <a:ext cx="5855739" cy="3657537"/>
              <a:chOff x="0" y="0"/>
              <a:chExt cx="1619667" cy="1011656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619667" cy="1011656"/>
              </a:xfrm>
              <a:custGeom>
                <a:avLst/>
                <a:gdLst/>
                <a:ahLst/>
                <a:cxnLst/>
                <a:rect r="r" b="b" t="t" l="l"/>
                <a:pathLst>
                  <a:path h="1011656" w="1619667">
                    <a:moveTo>
                      <a:pt x="93080" y="0"/>
                    </a:moveTo>
                    <a:lnTo>
                      <a:pt x="1526587" y="0"/>
                    </a:lnTo>
                    <a:cubicBezTo>
                      <a:pt x="1551273" y="0"/>
                      <a:pt x="1574949" y="9807"/>
                      <a:pt x="1592405" y="27263"/>
                    </a:cubicBezTo>
                    <a:cubicBezTo>
                      <a:pt x="1609861" y="44719"/>
                      <a:pt x="1619667" y="68394"/>
                      <a:pt x="1619667" y="93080"/>
                    </a:cubicBezTo>
                    <a:lnTo>
                      <a:pt x="1619667" y="918576"/>
                    </a:lnTo>
                    <a:cubicBezTo>
                      <a:pt x="1619667" y="943262"/>
                      <a:pt x="1609861" y="966937"/>
                      <a:pt x="1592405" y="984393"/>
                    </a:cubicBezTo>
                    <a:cubicBezTo>
                      <a:pt x="1574949" y="1001849"/>
                      <a:pt x="1551273" y="1011656"/>
                      <a:pt x="1526587" y="1011656"/>
                    </a:cubicBezTo>
                    <a:lnTo>
                      <a:pt x="93080" y="1011656"/>
                    </a:lnTo>
                    <a:cubicBezTo>
                      <a:pt x="68394" y="1011656"/>
                      <a:pt x="44719" y="1001849"/>
                      <a:pt x="27263" y="984393"/>
                    </a:cubicBezTo>
                    <a:cubicBezTo>
                      <a:pt x="9807" y="966937"/>
                      <a:pt x="0" y="943262"/>
                      <a:pt x="0" y="918576"/>
                    </a:cubicBezTo>
                    <a:lnTo>
                      <a:pt x="0" y="93080"/>
                    </a:lnTo>
                    <a:cubicBezTo>
                      <a:pt x="0" y="68394"/>
                      <a:pt x="9807" y="44719"/>
                      <a:pt x="27263" y="27263"/>
                    </a:cubicBezTo>
                    <a:cubicBezTo>
                      <a:pt x="44719" y="9807"/>
                      <a:pt x="68394" y="0"/>
                      <a:pt x="93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1619667" cy="1049756"/>
              </a:xfrm>
              <a:prstGeom prst="rect">
                <a:avLst/>
              </a:prstGeom>
            </p:spPr>
            <p:txBody>
              <a:bodyPr anchor="ctr" rtlCol="false" tIns="39498" lIns="39498" bIns="39498" rIns="3949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0"/>
              <a:ext cx="5855739" cy="1204672"/>
              <a:chOff x="0" y="0"/>
              <a:chExt cx="1619667" cy="333206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619667" cy="333206"/>
              </a:xfrm>
              <a:custGeom>
                <a:avLst/>
                <a:gdLst/>
                <a:ahLst/>
                <a:cxnLst/>
                <a:rect r="r" b="b" t="t" l="l"/>
                <a:pathLst>
                  <a:path h="333206" w="1619667">
                    <a:moveTo>
                      <a:pt x="0" y="0"/>
                    </a:moveTo>
                    <a:lnTo>
                      <a:pt x="1619667" y="0"/>
                    </a:lnTo>
                    <a:lnTo>
                      <a:pt x="1619667" y="333206"/>
                    </a:lnTo>
                    <a:lnTo>
                      <a:pt x="0" y="333206"/>
                    </a:lnTo>
                    <a:close/>
                  </a:path>
                </a:pathLst>
              </a:custGeom>
              <a:solidFill>
                <a:srgbClr val="977D5D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38100"/>
                <a:ext cx="1619667" cy="371306"/>
              </a:xfrm>
              <a:prstGeom prst="rect">
                <a:avLst/>
              </a:prstGeom>
            </p:spPr>
            <p:txBody>
              <a:bodyPr anchor="ctr" rtlCol="false" tIns="39498" lIns="39498" bIns="39498" rIns="3949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2" id="42"/>
            <p:cNvSpPr txBox="true"/>
            <p:nvPr/>
          </p:nvSpPr>
          <p:spPr>
            <a:xfrm rot="0">
              <a:off x="990325" y="84782"/>
              <a:ext cx="3875090" cy="1073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24"/>
                </a:lnSpc>
              </a:pPr>
              <a:r>
                <a:rPr lang="en-US" sz="2374">
                  <a:solidFill>
                    <a:srgbClr val="00000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Administrative Burden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06026" y="1571322"/>
              <a:ext cx="5243687" cy="17893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166"/>
                </a:lnSpc>
              </a:pPr>
              <a:r>
                <a:rPr lang="en-US" sz="1969" spc="-39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Both NGOs and MNCs may face significant administrative tasks related to </a:t>
              </a:r>
              <a:r>
                <a:rPr lang="en-US" sz="1969" spc="-39">
                  <a:solidFill>
                    <a:srgbClr val="00000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documenting, tracking, and reporting</a:t>
              </a:r>
              <a:r>
                <a:rPr lang="en-US" sz="1969" spc="-39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contributions and outcomes.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35054" y="877882"/>
            <a:ext cx="13073590" cy="136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45"/>
              </a:lnSpc>
            </a:pPr>
            <a:r>
              <a:rPr lang="en-US" sz="10459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Proposed 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60479" y="2430650"/>
            <a:ext cx="16367043" cy="683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274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Predicated to 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amplify and empower nature conservation efforts across the country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The Funding platform is a humble effort born from our love for nature and all forms of life and our dedication to protecting what we love. </a:t>
            </a:r>
          </a:p>
          <a:p>
            <a:pPr algn="just" marL="539749" indent="-269875" lvl="1">
              <a:lnSpc>
                <a:spcPts val="3274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support these efforts, we are creating a 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funding platform that connects MNCs, individual donors, and NGOs to fund impactful environmental 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ecosystem projects, promoting a sustainable future.</a:t>
            </a:r>
          </a:p>
          <a:p>
            <a:pPr algn="just" marL="539749" indent="-269875" lvl="1">
              <a:lnSpc>
                <a:spcPts val="3274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Our platform </a:t>
            </a: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bridges the gap between those who want to contribute to environmental sustainability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those who are on the frontlines, making a difference. </a:t>
            </a:r>
          </a:p>
          <a:p>
            <a:pPr algn="just">
              <a:lnSpc>
                <a:spcPts val="3274"/>
              </a:lnSpc>
            </a:pPr>
          </a:p>
          <a:p>
            <a:pPr algn="just">
              <a:lnSpc>
                <a:spcPts val="4584"/>
              </a:lnSpc>
            </a:pPr>
            <a:r>
              <a:rPr lang="en-US" sz="3499" spc="-6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Objectives:</a:t>
            </a:r>
          </a:p>
          <a:p>
            <a:pPr algn="just">
              <a:lnSpc>
                <a:spcPts val="4191"/>
              </a:lnSpc>
            </a:pPr>
          </a:p>
          <a:p>
            <a:pPr algn="just" marL="539749" indent="-269875" lvl="1">
              <a:lnSpc>
                <a:spcPts val="3274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Connect NGOs and MNCs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Facilitate a user-friendly interface for NGOs to present their funding needs and for MNCs to discover and contribute to suitable causes.</a:t>
            </a:r>
          </a:p>
          <a:p>
            <a:pPr algn="just" marL="539749" indent="-269875" lvl="1">
              <a:lnSpc>
                <a:spcPts val="3274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Ensure Compliance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Provide tools to help MNCs track and report their CSR contributions, ensuring they meet regulatory requirements.</a:t>
            </a:r>
          </a:p>
          <a:p>
            <a:pPr algn="just" marL="539749" indent="-269875" lvl="1">
              <a:lnSpc>
                <a:spcPts val="3274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Enhance Transparency</a:t>
            </a:r>
            <a:r>
              <a:rPr lang="en-US" sz="2499" spc="-4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Implement features that allow for clear tracking of contributions, project progress, and impact reporting.</a:t>
            </a:r>
          </a:p>
          <a:p>
            <a:pPr algn="just">
              <a:lnSpc>
                <a:spcPts val="3274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-3027055" y="630232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1491606" y="174615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6" id="6"/>
          <p:cNvSpPr/>
          <p:nvPr/>
        </p:nvSpPr>
        <p:spPr>
          <a:xfrm>
            <a:off x="2007887" y="9267825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35011" y="-41639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3" id="3"/>
          <p:cNvSpPr/>
          <p:nvPr/>
        </p:nvSpPr>
        <p:spPr>
          <a:xfrm>
            <a:off x="-2578437" y="405928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470018" y="8919770"/>
            <a:ext cx="1043128" cy="443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3219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03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8059956" y="2206778"/>
            <a:ext cx="2084198" cy="6721013"/>
          </a:xfrm>
          <a:prstGeom prst="line">
            <a:avLst/>
          </a:prstGeom>
          <a:ln cap="rnd" w="47625">
            <a:solidFill>
              <a:srgbClr val="40404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6904178" y="3286472"/>
            <a:ext cx="4490234" cy="4714818"/>
          </a:xfrm>
          <a:prstGeom prst="line">
            <a:avLst/>
          </a:prstGeom>
          <a:ln cap="rnd" w="47625">
            <a:solidFill>
              <a:srgbClr val="40404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5913559" y="4923622"/>
            <a:ext cx="6367824" cy="1399760"/>
          </a:xfrm>
          <a:prstGeom prst="line">
            <a:avLst/>
          </a:prstGeom>
          <a:ln cap="rnd" w="47625">
            <a:solidFill>
              <a:srgbClr val="40404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8100000">
            <a:off x="7387714" y="5235240"/>
            <a:ext cx="5375700" cy="2687850"/>
          </a:xfrm>
          <a:custGeom>
            <a:avLst/>
            <a:gdLst/>
            <a:ahLst/>
            <a:cxnLst/>
            <a:rect r="r" b="b" t="t" l="l"/>
            <a:pathLst>
              <a:path h="2687850" w="5375700">
                <a:moveTo>
                  <a:pt x="0" y="0"/>
                </a:moveTo>
                <a:lnTo>
                  <a:pt x="5375700" y="0"/>
                </a:lnTo>
                <a:lnTo>
                  <a:pt x="5375700" y="2687850"/>
                </a:lnTo>
                <a:lnTo>
                  <a:pt x="0" y="2687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2700000">
            <a:off x="5487117" y="3334643"/>
            <a:ext cx="5375700" cy="2687850"/>
          </a:xfrm>
          <a:custGeom>
            <a:avLst/>
            <a:gdLst/>
            <a:ahLst/>
            <a:cxnLst/>
            <a:rect r="r" b="b" t="t" l="l"/>
            <a:pathLst>
              <a:path h="2687850" w="5375700">
                <a:moveTo>
                  <a:pt x="0" y="0"/>
                </a:moveTo>
                <a:lnTo>
                  <a:pt x="5375700" y="0"/>
                </a:lnTo>
                <a:lnTo>
                  <a:pt x="5375700" y="2687850"/>
                </a:lnTo>
                <a:lnTo>
                  <a:pt x="0" y="2687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-2700000">
            <a:off x="6555573" y="3907362"/>
            <a:ext cx="2352487" cy="65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3"/>
              </a:lnSpc>
            </a:pPr>
            <a:r>
              <a:rPr lang="en-US" sz="2893" spc="23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PROPOSED</a:t>
            </a:r>
          </a:p>
        </p:txBody>
      </p:sp>
      <p:sp>
        <p:nvSpPr>
          <p:cNvPr name="TextBox 11" id="11"/>
          <p:cNvSpPr txBox="true"/>
          <p:nvPr/>
        </p:nvSpPr>
        <p:spPr>
          <a:xfrm rot="8100000">
            <a:off x="9335989" y="6697946"/>
            <a:ext cx="2226997" cy="627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3"/>
              </a:lnSpc>
            </a:pPr>
            <a:r>
              <a:rPr lang="en-US" sz="2893" spc="23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SOLUTION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7224669" y="3728270"/>
            <a:ext cx="3801194" cy="3801194"/>
          </a:xfrm>
          <a:prstGeom prst="line">
            <a:avLst/>
          </a:prstGeom>
          <a:ln cap="flat" w="2667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7372562" y="3877767"/>
            <a:ext cx="3505406" cy="3502199"/>
          </a:xfrm>
          <a:custGeom>
            <a:avLst/>
            <a:gdLst/>
            <a:ahLst/>
            <a:cxnLst/>
            <a:rect r="r" b="b" t="t" l="l"/>
            <a:pathLst>
              <a:path h="3502199" w="3505406">
                <a:moveTo>
                  <a:pt x="0" y="0"/>
                </a:moveTo>
                <a:lnTo>
                  <a:pt x="3505407" y="0"/>
                </a:lnTo>
                <a:lnTo>
                  <a:pt x="3505407" y="3502199"/>
                </a:lnTo>
                <a:lnTo>
                  <a:pt x="0" y="35021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613350" y="4116951"/>
            <a:ext cx="3023831" cy="302383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627293" y="4956183"/>
            <a:ext cx="2995945" cy="1341185"/>
          </a:xfrm>
          <a:custGeom>
            <a:avLst/>
            <a:gdLst/>
            <a:ahLst/>
            <a:cxnLst/>
            <a:rect r="r" b="b" t="t" l="l"/>
            <a:pathLst>
              <a:path h="1341185" w="2995945">
                <a:moveTo>
                  <a:pt x="0" y="0"/>
                </a:moveTo>
                <a:lnTo>
                  <a:pt x="2995945" y="0"/>
                </a:lnTo>
                <a:lnTo>
                  <a:pt x="2995945" y="1341184"/>
                </a:lnTo>
                <a:lnTo>
                  <a:pt x="0" y="13411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465325" y="2019656"/>
            <a:ext cx="3021722" cy="1858111"/>
            <a:chOff x="0" y="0"/>
            <a:chExt cx="812233" cy="49945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233" cy="499457"/>
            </a:xfrm>
            <a:custGeom>
              <a:avLst/>
              <a:gdLst/>
              <a:ahLst/>
              <a:cxnLst/>
              <a:rect r="r" b="b" t="t" l="l"/>
              <a:pathLst>
                <a:path h="499457" w="812233">
                  <a:moveTo>
                    <a:pt x="76863" y="0"/>
                  </a:moveTo>
                  <a:lnTo>
                    <a:pt x="735370" y="0"/>
                  </a:lnTo>
                  <a:cubicBezTo>
                    <a:pt x="777820" y="0"/>
                    <a:pt x="812233" y="34413"/>
                    <a:pt x="812233" y="76863"/>
                  </a:cubicBezTo>
                  <a:lnTo>
                    <a:pt x="812233" y="422594"/>
                  </a:lnTo>
                  <a:cubicBezTo>
                    <a:pt x="812233" y="465044"/>
                    <a:pt x="777820" y="499457"/>
                    <a:pt x="735370" y="499457"/>
                  </a:cubicBezTo>
                  <a:lnTo>
                    <a:pt x="76863" y="499457"/>
                  </a:lnTo>
                  <a:cubicBezTo>
                    <a:pt x="34413" y="499457"/>
                    <a:pt x="0" y="465044"/>
                    <a:pt x="0" y="422594"/>
                  </a:cubicBezTo>
                  <a:lnTo>
                    <a:pt x="0" y="76863"/>
                  </a:lnTo>
                  <a:cubicBezTo>
                    <a:pt x="0" y="34413"/>
                    <a:pt x="34413" y="0"/>
                    <a:pt x="76863" y="0"/>
                  </a:cubicBezTo>
                  <a:close/>
                </a:path>
              </a:pathLst>
            </a:custGeom>
            <a:solidFill>
              <a:srgbClr val="D1B99C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812233" cy="528032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1469121">
            <a:off x="6112176" y="2478299"/>
            <a:ext cx="937373" cy="93737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8668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920343" y="7794989"/>
            <a:ext cx="3211938" cy="1543007"/>
            <a:chOff x="0" y="0"/>
            <a:chExt cx="863363" cy="41475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63363" cy="414757"/>
            </a:xfrm>
            <a:custGeom>
              <a:avLst/>
              <a:gdLst/>
              <a:ahLst/>
              <a:cxnLst/>
              <a:rect r="r" b="b" t="t" l="l"/>
              <a:pathLst>
                <a:path h="414757" w="863363">
                  <a:moveTo>
                    <a:pt x="72311" y="0"/>
                  </a:moveTo>
                  <a:lnTo>
                    <a:pt x="791052" y="0"/>
                  </a:lnTo>
                  <a:cubicBezTo>
                    <a:pt x="830988" y="0"/>
                    <a:pt x="863363" y="32375"/>
                    <a:pt x="863363" y="72311"/>
                  </a:cubicBezTo>
                  <a:lnTo>
                    <a:pt x="863363" y="342446"/>
                  </a:lnTo>
                  <a:cubicBezTo>
                    <a:pt x="863363" y="361624"/>
                    <a:pt x="855744" y="380017"/>
                    <a:pt x="842183" y="393578"/>
                  </a:cubicBezTo>
                  <a:cubicBezTo>
                    <a:pt x="828622" y="407139"/>
                    <a:pt x="810230" y="414757"/>
                    <a:pt x="791052" y="414757"/>
                  </a:cubicBezTo>
                  <a:lnTo>
                    <a:pt x="72311" y="414757"/>
                  </a:lnTo>
                  <a:cubicBezTo>
                    <a:pt x="53133" y="414757"/>
                    <a:pt x="34740" y="407139"/>
                    <a:pt x="21179" y="393578"/>
                  </a:cubicBezTo>
                  <a:cubicBezTo>
                    <a:pt x="7618" y="380017"/>
                    <a:pt x="0" y="361624"/>
                    <a:pt x="0" y="342446"/>
                  </a:cubicBezTo>
                  <a:lnTo>
                    <a:pt x="0" y="72311"/>
                  </a:lnTo>
                  <a:cubicBezTo>
                    <a:pt x="0" y="32375"/>
                    <a:pt x="32375" y="0"/>
                    <a:pt x="72311" y="0"/>
                  </a:cubicBezTo>
                  <a:close/>
                </a:path>
              </a:pathLst>
            </a:custGeom>
            <a:solidFill>
              <a:srgbClr val="9E8668"/>
            </a:solidFill>
            <a:ln cap="rnd">
              <a:noFill/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863363" cy="443332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1469121">
            <a:off x="11249041" y="7872090"/>
            <a:ext cx="937373" cy="93737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B99C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6112176" y="2774123"/>
            <a:ext cx="937373" cy="39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3"/>
              </a:lnSpc>
            </a:pPr>
            <a:r>
              <a:rPr lang="en-US" sz="2893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249041" y="8167914"/>
            <a:ext cx="937373" cy="39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3"/>
              </a:lnSpc>
            </a:pPr>
            <a:r>
              <a:rPr lang="en-US" sz="2893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38516" y="8042718"/>
            <a:ext cx="2570086" cy="105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91"/>
              </a:lnSpc>
              <a:spcBef>
                <a:spcPct val="0"/>
              </a:spcBef>
            </a:pPr>
            <a:r>
              <a:rPr lang="en-US" sz="153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Design </a:t>
            </a:r>
            <a:r>
              <a:rPr lang="en-US" sz="1537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user-friendly interfaces</a:t>
            </a:r>
            <a:r>
              <a:rPr lang="en-US" sz="153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and automated processes to </a:t>
            </a:r>
            <a:r>
              <a:rPr lang="en-US" sz="1537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simplify application</a:t>
            </a:r>
            <a:r>
              <a:rPr lang="en-US" sz="153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and contribution workflows.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2398524" y="5469316"/>
            <a:ext cx="3055878" cy="1910650"/>
            <a:chOff x="0" y="0"/>
            <a:chExt cx="821414" cy="51357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21414" cy="513579"/>
            </a:xfrm>
            <a:custGeom>
              <a:avLst/>
              <a:gdLst/>
              <a:ahLst/>
              <a:cxnLst/>
              <a:rect r="r" b="b" t="t" l="l"/>
              <a:pathLst>
                <a:path h="513579" w="821414">
                  <a:moveTo>
                    <a:pt x="76004" y="0"/>
                  </a:moveTo>
                  <a:lnTo>
                    <a:pt x="745410" y="0"/>
                  </a:lnTo>
                  <a:cubicBezTo>
                    <a:pt x="787386" y="0"/>
                    <a:pt x="821414" y="34028"/>
                    <a:pt x="821414" y="76004"/>
                  </a:cubicBezTo>
                  <a:lnTo>
                    <a:pt x="821414" y="437575"/>
                  </a:lnTo>
                  <a:cubicBezTo>
                    <a:pt x="821414" y="479551"/>
                    <a:pt x="787386" y="513579"/>
                    <a:pt x="745410" y="513579"/>
                  </a:cubicBezTo>
                  <a:lnTo>
                    <a:pt x="76004" y="513579"/>
                  </a:lnTo>
                  <a:cubicBezTo>
                    <a:pt x="34028" y="513579"/>
                    <a:pt x="0" y="479551"/>
                    <a:pt x="0" y="437575"/>
                  </a:cubicBezTo>
                  <a:lnTo>
                    <a:pt x="0" y="76004"/>
                  </a:lnTo>
                  <a:cubicBezTo>
                    <a:pt x="0" y="34028"/>
                    <a:pt x="34028" y="0"/>
                    <a:pt x="76004" y="0"/>
                  </a:cubicBezTo>
                  <a:close/>
                </a:path>
              </a:pathLst>
            </a:custGeom>
            <a:solidFill>
              <a:srgbClr val="D1B99C"/>
            </a:solidFill>
            <a:ln cap="rnd">
              <a:noFill/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821414" cy="542154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567180">
            <a:off x="4976186" y="5957721"/>
            <a:ext cx="937373" cy="93737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8668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2739263" y="3877767"/>
            <a:ext cx="3241180" cy="1679333"/>
            <a:chOff x="0" y="0"/>
            <a:chExt cx="871223" cy="45140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71223" cy="451401"/>
            </a:xfrm>
            <a:custGeom>
              <a:avLst/>
              <a:gdLst/>
              <a:ahLst/>
              <a:cxnLst/>
              <a:rect r="r" b="b" t="t" l="l"/>
              <a:pathLst>
                <a:path h="451401" w="871223">
                  <a:moveTo>
                    <a:pt x="71658" y="0"/>
                  </a:moveTo>
                  <a:lnTo>
                    <a:pt x="799564" y="0"/>
                  </a:lnTo>
                  <a:cubicBezTo>
                    <a:pt x="818569" y="0"/>
                    <a:pt x="836796" y="7550"/>
                    <a:pt x="850235" y="20988"/>
                  </a:cubicBezTo>
                  <a:cubicBezTo>
                    <a:pt x="863673" y="34427"/>
                    <a:pt x="871223" y="52653"/>
                    <a:pt x="871223" y="71658"/>
                  </a:cubicBezTo>
                  <a:lnTo>
                    <a:pt x="871223" y="379743"/>
                  </a:lnTo>
                  <a:cubicBezTo>
                    <a:pt x="871223" y="398748"/>
                    <a:pt x="863673" y="416975"/>
                    <a:pt x="850235" y="430413"/>
                  </a:cubicBezTo>
                  <a:cubicBezTo>
                    <a:pt x="836796" y="443852"/>
                    <a:pt x="818569" y="451401"/>
                    <a:pt x="799564" y="451401"/>
                  </a:cubicBezTo>
                  <a:lnTo>
                    <a:pt x="71658" y="451401"/>
                  </a:lnTo>
                  <a:cubicBezTo>
                    <a:pt x="52653" y="451401"/>
                    <a:pt x="34427" y="443852"/>
                    <a:pt x="20988" y="430413"/>
                  </a:cubicBezTo>
                  <a:cubicBezTo>
                    <a:pt x="7550" y="416975"/>
                    <a:pt x="0" y="398748"/>
                    <a:pt x="0" y="379743"/>
                  </a:cubicBezTo>
                  <a:lnTo>
                    <a:pt x="0" y="71658"/>
                  </a:lnTo>
                  <a:cubicBezTo>
                    <a:pt x="0" y="52653"/>
                    <a:pt x="7550" y="34427"/>
                    <a:pt x="20988" y="20988"/>
                  </a:cubicBezTo>
                  <a:cubicBezTo>
                    <a:pt x="34427" y="7550"/>
                    <a:pt x="52653" y="0"/>
                    <a:pt x="71658" y="0"/>
                  </a:cubicBezTo>
                  <a:close/>
                </a:path>
              </a:pathLst>
            </a:custGeom>
            <a:solidFill>
              <a:srgbClr val="9E866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871223" cy="489501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 marL="0" indent="0" lvl="0">
                <a:lnSpc>
                  <a:spcPts val="29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567180">
            <a:off x="12270576" y="4354285"/>
            <a:ext cx="937373" cy="937373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B99C"/>
            </a:solidFill>
            <a:ln cap="sq">
              <a:noFill/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2270576" y="4650109"/>
            <a:ext cx="937373" cy="39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3"/>
              </a:lnSpc>
            </a:pPr>
            <a:r>
              <a:rPr lang="en-US" sz="2893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04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976186" y="6253545"/>
            <a:ext cx="937373" cy="39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3"/>
              </a:lnSpc>
            </a:pPr>
            <a:r>
              <a:rPr lang="en-US" sz="2893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278562" y="4078888"/>
            <a:ext cx="2375335" cy="1267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91"/>
              </a:lnSpc>
              <a:spcBef>
                <a:spcPct val="0"/>
              </a:spcBef>
            </a:pPr>
            <a:r>
              <a:rPr lang="en-US" sz="153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Develop algorithms that </a:t>
            </a:r>
            <a:r>
              <a:rPr lang="en-US" sz="1537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match NGOs with MNCs based on interests, goals, and needs</a:t>
            </a:r>
            <a:r>
              <a:rPr lang="en-US" sz="153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, facilitating more effective partnerships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0256840" y="1215805"/>
            <a:ext cx="3076080" cy="1411009"/>
            <a:chOff x="0" y="0"/>
            <a:chExt cx="826844" cy="3792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26844" cy="379276"/>
            </a:xfrm>
            <a:custGeom>
              <a:avLst/>
              <a:gdLst/>
              <a:ahLst/>
              <a:cxnLst/>
              <a:rect r="r" b="b" t="t" l="l"/>
              <a:pathLst>
                <a:path h="379276" w="826844">
                  <a:moveTo>
                    <a:pt x="75504" y="0"/>
                  </a:moveTo>
                  <a:lnTo>
                    <a:pt x="751340" y="0"/>
                  </a:lnTo>
                  <a:cubicBezTo>
                    <a:pt x="793040" y="0"/>
                    <a:pt x="826844" y="33804"/>
                    <a:pt x="826844" y="75504"/>
                  </a:cubicBezTo>
                  <a:lnTo>
                    <a:pt x="826844" y="303772"/>
                  </a:lnTo>
                  <a:cubicBezTo>
                    <a:pt x="826844" y="323797"/>
                    <a:pt x="818889" y="343002"/>
                    <a:pt x="804729" y="357162"/>
                  </a:cubicBezTo>
                  <a:cubicBezTo>
                    <a:pt x="790570" y="371321"/>
                    <a:pt x="771365" y="379276"/>
                    <a:pt x="751340" y="379276"/>
                  </a:cubicBezTo>
                  <a:lnTo>
                    <a:pt x="75504" y="379276"/>
                  </a:lnTo>
                  <a:cubicBezTo>
                    <a:pt x="33804" y="379276"/>
                    <a:pt x="0" y="345472"/>
                    <a:pt x="0" y="303772"/>
                  </a:cubicBezTo>
                  <a:lnTo>
                    <a:pt x="0" y="75504"/>
                  </a:lnTo>
                  <a:cubicBezTo>
                    <a:pt x="0" y="55479"/>
                    <a:pt x="7955" y="36275"/>
                    <a:pt x="22115" y="22115"/>
                  </a:cubicBezTo>
                  <a:cubicBezTo>
                    <a:pt x="36275" y="7955"/>
                    <a:pt x="55479" y="0"/>
                    <a:pt x="75504" y="0"/>
                  </a:cubicBezTo>
                  <a:close/>
                </a:path>
              </a:pathLst>
            </a:custGeom>
            <a:solidFill>
              <a:srgbClr val="D1B99C"/>
            </a:solidFill>
            <a:ln cap="rnd">
              <a:noFill/>
              <a:prstDash val="solid"/>
              <a:round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826844" cy="417376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2011586">
            <a:off x="9759704" y="1589140"/>
            <a:ext cx="937373" cy="937373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8668"/>
            </a:solidFill>
            <a:ln cap="sq">
              <a:noFill/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693257" y="8230918"/>
            <a:ext cx="3021722" cy="1609718"/>
            <a:chOff x="0" y="0"/>
            <a:chExt cx="812233" cy="43268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233" cy="432689"/>
            </a:xfrm>
            <a:custGeom>
              <a:avLst/>
              <a:gdLst/>
              <a:ahLst/>
              <a:cxnLst/>
              <a:rect r="r" b="b" t="t" l="l"/>
              <a:pathLst>
                <a:path h="432689" w="812233">
                  <a:moveTo>
                    <a:pt x="76863" y="0"/>
                  </a:moveTo>
                  <a:lnTo>
                    <a:pt x="735370" y="0"/>
                  </a:lnTo>
                  <a:cubicBezTo>
                    <a:pt x="777820" y="0"/>
                    <a:pt x="812233" y="34413"/>
                    <a:pt x="812233" y="76863"/>
                  </a:cubicBezTo>
                  <a:lnTo>
                    <a:pt x="812233" y="355826"/>
                  </a:lnTo>
                  <a:cubicBezTo>
                    <a:pt x="812233" y="398277"/>
                    <a:pt x="777820" y="432689"/>
                    <a:pt x="735370" y="432689"/>
                  </a:cubicBezTo>
                  <a:lnTo>
                    <a:pt x="76863" y="432689"/>
                  </a:lnTo>
                  <a:cubicBezTo>
                    <a:pt x="34413" y="432689"/>
                    <a:pt x="0" y="398277"/>
                    <a:pt x="0" y="355826"/>
                  </a:cubicBezTo>
                  <a:lnTo>
                    <a:pt x="0" y="76863"/>
                  </a:lnTo>
                  <a:cubicBezTo>
                    <a:pt x="0" y="34413"/>
                    <a:pt x="34413" y="0"/>
                    <a:pt x="76863" y="0"/>
                  </a:cubicBezTo>
                  <a:close/>
                </a:path>
              </a:pathLst>
            </a:custGeom>
            <a:solidFill>
              <a:srgbClr val="9E8668"/>
            </a:solidFill>
            <a:ln cap="rnd">
              <a:noFill/>
              <a:prstDash val="solid"/>
              <a:round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812233" cy="461264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2011586">
            <a:off x="7522895" y="8679592"/>
            <a:ext cx="937373" cy="937373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B99C"/>
            </a:solidFill>
            <a:ln cap="sq">
              <a:noFill/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5650" lIns="45650" bIns="45650" rIns="4565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5056033" y="8428877"/>
            <a:ext cx="2170045" cy="140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1"/>
              </a:lnSpc>
            </a:pPr>
            <a:r>
              <a:rPr lang="en-US" sz="143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Include mechanisms for </a:t>
            </a:r>
            <a:r>
              <a:rPr lang="en-US" sz="1437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validating NGO credentials</a:t>
            </a:r>
            <a:r>
              <a:rPr lang="en-US" sz="143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and project effectiveness to </a:t>
            </a:r>
            <a:r>
              <a:rPr lang="en-US" sz="1437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enhance credibility</a:t>
            </a:r>
            <a:r>
              <a:rPr lang="en-US" sz="143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and trustworthiness.</a:t>
            </a:r>
          </a:p>
          <a:p>
            <a:pPr algn="l" marL="0" indent="0" lvl="0">
              <a:lnSpc>
                <a:spcPts val="1581"/>
              </a:lnSpc>
              <a:spcBef>
                <a:spcPct val="0"/>
              </a:spcBef>
            </a:pPr>
          </a:p>
        </p:txBody>
      </p:sp>
      <p:sp>
        <p:nvSpPr>
          <p:cNvPr name="TextBox 61" id="61"/>
          <p:cNvSpPr txBox="true"/>
          <p:nvPr/>
        </p:nvSpPr>
        <p:spPr>
          <a:xfrm rot="0">
            <a:off x="9759704" y="1884964"/>
            <a:ext cx="937373" cy="39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3"/>
              </a:lnSpc>
            </a:pPr>
            <a:r>
              <a:rPr lang="en-US" sz="2893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03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3889836" y="2179413"/>
            <a:ext cx="2332394" cy="154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90"/>
              </a:lnSpc>
              <a:spcBef>
                <a:spcPct val="0"/>
              </a:spcBef>
            </a:pPr>
            <a:r>
              <a:rPr lang="en-US" sz="1627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 Built-in tools </a:t>
            </a:r>
            <a:r>
              <a:rPr lang="en-US" sz="162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for </a:t>
            </a:r>
            <a:r>
              <a:rPr lang="en-US" sz="1627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tracking and reporting</a:t>
            </a:r>
            <a:r>
              <a:rPr lang="en-US" sz="162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CSR contributions, with features that align with regulatory requirements.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697078" y="1417774"/>
            <a:ext cx="2584712" cy="11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2"/>
              </a:lnSpc>
              <a:spcBef>
                <a:spcPct val="0"/>
              </a:spcBef>
            </a:pPr>
            <a:r>
              <a:rPr lang="en-US" sz="144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Impl</a:t>
            </a:r>
            <a:r>
              <a:rPr lang="en-US" sz="1447" strike="noStrike" u="none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ement features for </a:t>
            </a:r>
            <a:r>
              <a:rPr lang="en-US" sz="1447" strike="noStrike" u="none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real-time tracking of funds</a:t>
            </a:r>
            <a:r>
              <a:rPr lang="en-US" sz="1447" strike="noStrike" u="none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and detailed i</a:t>
            </a:r>
            <a:r>
              <a:rPr lang="en-US" sz="1447" strike="noStrike" u="none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mp</a:t>
            </a:r>
            <a:r>
              <a:rPr lang="en-US" sz="1447" strike="noStrike" u="none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act repor</a:t>
            </a:r>
            <a:r>
              <a:rPr lang="en-US" sz="1447" strike="noStrike" u="none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ti</a:t>
            </a:r>
            <a:r>
              <a:rPr lang="en-US" sz="1447" strike="noStrike" u="none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ng t</a:t>
            </a:r>
            <a:r>
              <a:rPr lang="en-US" sz="1447" strike="noStrike" u="none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1447" strike="noStrike" u="none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447" strike="noStrike" u="none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build trust</a:t>
            </a:r>
            <a:r>
              <a:rPr lang="en-US" sz="1447" strike="noStrike" u="none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and ensure accountability.</a:t>
            </a:r>
          </a:p>
          <a:p>
            <a:pPr algn="l" marL="0" indent="0" lvl="0">
              <a:lnSpc>
                <a:spcPts val="1482"/>
              </a:lnSpc>
              <a:spcBef>
                <a:spcPct val="0"/>
              </a:spcBef>
            </a:pPr>
          </a:p>
        </p:txBody>
      </p:sp>
      <p:sp>
        <p:nvSpPr>
          <p:cNvPr name="TextBox 64" id="64"/>
          <p:cNvSpPr txBox="true"/>
          <p:nvPr/>
        </p:nvSpPr>
        <p:spPr>
          <a:xfrm rot="0">
            <a:off x="2736728" y="5826728"/>
            <a:ext cx="2306216" cy="120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81"/>
              </a:lnSpc>
              <a:spcBef>
                <a:spcPct val="0"/>
              </a:spcBef>
            </a:pPr>
            <a:r>
              <a:rPr lang="en-US" sz="14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Promote NGO</a:t>
            </a:r>
            <a:r>
              <a:rPr lang="en-US" sz="1437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s</a:t>
            </a:r>
            <a:r>
              <a:rPr lang="en-US" sz="143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 through various channels</a:t>
            </a:r>
            <a:r>
              <a:rPr lang="en-US" sz="1437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1437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and provide them with a profile that </a:t>
            </a:r>
            <a:r>
              <a:rPr lang="en-US" sz="1437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highlights their projects, needs, and impact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7522895" y="8944646"/>
            <a:ext cx="937373" cy="39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3"/>
              </a:lnSpc>
            </a:pPr>
            <a:r>
              <a:rPr lang="en-US" sz="2893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06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258829" y="777753"/>
            <a:ext cx="8885171" cy="84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6"/>
              </a:lnSpc>
            </a:pPr>
            <a:r>
              <a:rPr lang="en-US" sz="6584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Addressing Challenges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8735" y="1800542"/>
            <a:ext cx="17030565" cy="657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Sustainable Development: </a:t>
            </a: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platform supports projects that </a:t>
            </a:r>
            <a:r>
              <a:rPr lang="en-US" sz="33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promote sustainable development, </a:t>
            </a: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ensuring long-term environmental health while meeting present needs.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Increased Environmental Awareness:</a:t>
            </a: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By </a:t>
            </a:r>
            <a:r>
              <a:rPr lang="en-US" sz="33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promoting eco-friendly projects,</a:t>
            </a: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the platform raises </a:t>
            </a:r>
            <a:r>
              <a:rPr lang="en-US" sz="33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public awareness about environmental issues,</a:t>
            </a: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encouraging more people to participate in conservation efforts.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-US" sz="33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Green Innovation: </a:t>
            </a: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 encourages the development of </a:t>
            </a:r>
            <a:r>
              <a:rPr lang="en-US" sz="33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innovative technologies</a:t>
            </a: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practices that reduce environmental impact, driving green innovation and economic growth.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2936514" cy="111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211"/>
              </a:lnSpc>
              <a:spcBef>
                <a:spcPct val="0"/>
              </a:spcBef>
            </a:pPr>
            <a:r>
              <a:rPr lang="en-US" sz="6579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Benefits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35011" y="-41639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5" id="5"/>
          <p:cNvSpPr/>
          <p:nvPr/>
        </p:nvSpPr>
        <p:spPr>
          <a:xfrm>
            <a:off x="-2578437" y="405928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007887" y="9267825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35011" y="-41639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3" id="3"/>
          <p:cNvSpPr/>
          <p:nvPr/>
        </p:nvSpPr>
        <p:spPr>
          <a:xfrm>
            <a:off x="-2578437" y="405928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83844" y="879943"/>
            <a:ext cx="8251544" cy="893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8"/>
              </a:lnSpc>
            </a:pPr>
            <a:r>
              <a:rPr lang="en-US" sz="6874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Potential Impacts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0966" y="2216492"/>
            <a:ext cx="15054004" cy="8971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7528" indent="-368764" lvl="1">
              <a:lnSpc>
                <a:spcPts val="4782"/>
              </a:lnSpc>
              <a:buFont typeface="Arial"/>
              <a:buChar char="•"/>
            </a:pPr>
            <a:r>
              <a:rPr lang="en-US" sz="341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Global Awareness and Education: </a:t>
            </a:r>
            <a:r>
              <a:rPr lang="en-US" sz="341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platform can </a:t>
            </a:r>
            <a:r>
              <a:rPr lang="en-US" sz="341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raise global awareness</a:t>
            </a:r>
            <a:r>
              <a:rPr lang="en-US" sz="341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about environmental issues and </a:t>
            </a:r>
            <a:r>
              <a:rPr lang="en-US" sz="341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educate people </a:t>
            </a:r>
            <a:r>
              <a:rPr lang="en-US" sz="341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 the importance of preserving ecosystems.</a:t>
            </a:r>
          </a:p>
          <a:p>
            <a:pPr algn="l">
              <a:lnSpc>
                <a:spcPts val="4782"/>
              </a:lnSpc>
            </a:pPr>
          </a:p>
          <a:p>
            <a:pPr algn="l" marL="737528" indent="-368764" lvl="1">
              <a:lnSpc>
                <a:spcPts val="4782"/>
              </a:lnSpc>
              <a:buFont typeface="Arial"/>
              <a:buChar char="•"/>
            </a:pPr>
            <a:r>
              <a:rPr lang="en-US" sz="341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Protection of Biodiversity: </a:t>
            </a:r>
            <a:r>
              <a:rPr lang="en-US" sz="341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Direct funding to biodiversity projects helps </a:t>
            </a:r>
            <a:r>
              <a:rPr lang="en-US" sz="341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protect endangered species</a:t>
            </a:r>
            <a:r>
              <a:rPr lang="en-US" sz="341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their habitats, contributing to the </a:t>
            </a:r>
            <a:r>
              <a:rPr lang="en-US" sz="341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overall health of the planet’s ecosystems.</a:t>
            </a:r>
          </a:p>
          <a:p>
            <a:pPr algn="l">
              <a:lnSpc>
                <a:spcPts val="4782"/>
              </a:lnSpc>
            </a:pPr>
          </a:p>
          <a:p>
            <a:pPr algn="l" marL="737528" indent="-368764" lvl="1">
              <a:lnSpc>
                <a:spcPts val="4782"/>
              </a:lnSpc>
              <a:buFont typeface="Arial"/>
              <a:buChar char="•"/>
            </a:pPr>
            <a:r>
              <a:rPr lang="en-US" sz="341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Collaboration Between Stakeholders: </a:t>
            </a:r>
            <a:r>
              <a:rPr lang="en-US" sz="341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MNCs participating in the platform can </a:t>
            </a:r>
            <a:r>
              <a:rPr lang="en-US" sz="341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enhance their CSR profiles</a:t>
            </a:r>
            <a:r>
              <a:rPr lang="en-US" sz="341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contributing to environmental sustainability and improving their </a:t>
            </a:r>
            <a:r>
              <a:rPr lang="en-US" sz="341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public image.</a:t>
            </a:r>
          </a:p>
          <a:p>
            <a:pPr algn="l">
              <a:lnSpc>
                <a:spcPts val="4782"/>
              </a:lnSpc>
            </a:pPr>
          </a:p>
          <a:p>
            <a:pPr algn="l">
              <a:lnSpc>
                <a:spcPts val="4782"/>
              </a:lnSpc>
            </a:pPr>
          </a:p>
          <a:p>
            <a:pPr algn="l">
              <a:lnSpc>
                <a:spcPts val="4782"/>
              </a:lnSpc>
            </a:pPr>
          </a:p>
          <a:p>
            <a:pPr algn="l">
              <a:lnSpc>
                <a:spcPts val="4782"/>
              </a:lnSpc>
            </a:pPr>
          </a:p>
        </p:txBody>
      </p:sp>
      <p:sp>
        <p:nvSpPr>
          <p:cNvPr name="AutoShape 6" id="6"/>
          <p:cNvSpPr/>
          <p:nvPr/>
        </p:nvSpPr>
        <p:spPr>
          <a:xfrm>
            <a:off x="2007887" y="9267825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35011" y="-41639"/>
            <a:ext cx="6147181" cy="85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4999" spc="8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J/MAD</a:t>
            </a:r>
          </a:p>
        </p:txBody>
      </p:sp>
      <p:sp>
        <p:nvSpPr>
          <p:cNvPr name="AutoShape 3" id="3"/>
          <p:cNvSpPr/>
          <p:nvPr/>
        </p:nvSpPr>
        <p:spPr>
          <a:xfrm>
            <a:off x="-2578437" y="405928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902285"/>
            <a:ext cx="4493954" cy="893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8"/>
              </a:lnSpc>
            </a:pPr>
            <a:r>
              <a:rPr lang="en-US" sz="6874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Feasibility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6099" y="2091290"/>
            <a:ext cx="17337474" cy="2732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5326" indent="-302663" lvl="1">
              <a:lnSpc>
                <a:spcPts val="3672"/>
              </a:lnSpc>
              <a:buFont typeface="Arial"/>
              <a:buChar char="•"/>
            </a:pPr>
            <a:r>
              <a:rPr lang="en-US" sz="2803" spc="-5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a growing </a:t>
            </a:r>
            <a:r>
              <a:rPr lang="en-US" sz="2803" spc="-5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global awareness</a:t>
            </a:r>
            <a:r>
              <a:rPr lang="en-US" sz="2803" spc="-5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concern about environmental issues such as </a:t>
            </a:r>
            <a:r>
              <a:rPr lang="en-US" sz="2803" spc="-5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climate change, biodiversity loss, and pollution. </a:t>
            </a:r>
            <a:r>
              <a:rPr lang="en-US" sz="2803" spc="-5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Many individuals, especially younger generations, are interested in supporting environmental causes.</a:t>
            </a:r>
          </a:p>
          <a:p>
            <a:pPr algn="just" marL="605326" indent="-302663" lvl="1">
              <a:lnSpc>
                <a:spcPts val="3672"/>
              </a:lnSpc>
              <a:buFont typeface="Arial"/>
              <a:buChar char="•"/>
            </a:pPr>
            <a:r>
              <a:rPr lang="en-US" sz="2803" spc="-5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NGOs working on environmental issues often face challenges in </a:t>
            </a:r>
            <a:r>
              <a:rPr lang="en-US" sz="2803" spc="-5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securing consistent and diverse funding.</a:t>
            </a:r>
            <a:r>
              <a:rPr lang="en-US" sz="2803" spc="-5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 dedicated platform that provides access to both </a:t>
            </a:r>
            <a:r>
              <a:rPr lang="en-US" sz="2803" spc="-5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corporate and individual sponsors</a:t>
            </a:r>
            <a:r>
              <a:rPr lang="en-US" sz="2803" spc="-5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can help address this gap, making the platform concept highly relevant.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31746"/>
            <a:ext cx="6522913" cy="111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211"/>
              </a:lnSpc>
              <a:spcBef>
                <a:spcPct val="0"/>
              </a:spcBef>
            </a:pPr>
            <a:r>
              <a:rPr lang="en-US" sz="6579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Future Scalability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6099" y="6517189"/>
            <a:ext cx="17497551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Blockchain for Transparency an</a:t>
            </a:r>
            <a:r>
              <a:rPr lang="en-US" sz="27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 Trust</a:t>
            </a:r>
            <a:r>
              <a:rPr lang="en-US" sz="2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27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 transparent ledger</a:t>
            </a:r>
            <a:r>
              <a:rPr lang="en-US" sz="2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for tracking donations and fund transfers. This ensures that all </a:t>
            </a:r>
            <a:r>
              <a:rPr lang="en-US" sz="27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transactions are immutable</a:t>
            </a:r>
            <a:r>
              <a:rPr lang="en-US" sz="2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can be verified by all parties, increasing trust between NGOs and MNCs.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Mobile App: </a:t>
            </a:r>
            <a:r>
              <a:rPr lang="en-US" sz="2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 a </a:t>
            </a:r>
            <a:r>
              <a:rPr lang="en-US" sz="27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mobile app version of the platform </a:t>
            </a:r>
            <a:r>
              <a:rPr lang="en-US" sz="2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make it </a:t>
            </a:r>
            <a:r>
              <a:rPr lang="en-US" sz="27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more accessible</a:t>
            </a:r>
            <a:r>
              <a:rPr lang="en-US" sz="2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for users on the go, particularly in regions where mobile usage is high.</a:t>
            </a:r>
          </a:p>
          <a:p>
            <a:pPr algn="l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AutoShape 8" id="8"/>
          <p:cNvSpPr/>
          <p:nvPr/>
        </p:nvSpPr>
        <p:spPr>
          <a:xfrm>
            <a:off x="2007887" y="9267825"/>
            <a:ext cx="16280108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DAGPOUafm2s</dc:identifier>
  <dcterms:modified xsi:type="dcterms:W3CDTF">2011-08-01T06:04:30Z</dcterms:modified>
  <cp:revision>1</cp:revision>
  <dc:title>presented</dc:title>
</cp:coreProperties>
</file>