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BA0D5-A50D-63F2-D8AB-C51E2AFF6C89}" v="63" dt="2024-03-31T08:32:36.194"/>
    <p1510:client id="{7C30E636-AAC9-551F-29B1-B3D6CD32877B}" v="810" dt="2024-03-31T06:48:30.779"/>
    <p1510:client id="{8F049633-EDDD-8028-F021-8F634546F4DD}" v="258" dt="2024-04-02T01:21:52.28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384"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slow">
    <p:fade/>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6534" y="3102725"/>
            <a:ext cx="6634226" cy="509114"/>
          </a:xfrm>
          <a:prstGeom prst="rect">
            <a:avLst/>
          </a:prstGeom>
        </p:spPr>
        <p:txBody>
          <a:bodyPr vert="horz" wrap="square" lIns="0" tIns="16510" rIns="0" bIns="0" rtlCol="0" anchor="t">
            <a:spAutoFit/>
          </a:bodyPr>
          <a:lstStyle/>
          <a:p>
            <a:pPr marL="3213735">
              <a:spcBef>
                <a:spcPts val="130"/>
              </a:spcBef>
            </a:pPr>
            <a:r>
              <a:rPr lang="en-IN" b="1" spc="15" dirty="0">
                <a:latin typeface="Arial"/>
              </a:rPr>
              <a:t>DHAYANANDH S</a:t>
            </a:r>
          </a:p>
        </p:txBody>
      </p:sp>
      <p:sp>
        <p:nvSpPr>
          <p:cNvPr id="8" name="object 8"/>
          <p:cNvSpPr txBox="1"/>
          <p:nvPr/>
        </p:nvSpPr>
        <p:spPr>
          <a:xfrm>
            <a:off x="6809590" y="3684475"/>
            <a:ext cx="1859280" cy="391795"/>
          </a:xfrm>
          <a:prstGeom prst="rect">
            <a:avLst/>
          </a:prstGeom>
        </p:spPr>
        <p:txBody>
          <a:bodyPr vert="horz" wrap="square" lIns="0" tIns="12700" rIns="0" bIns="0" rtlCol="0" anchor="t">
            <a:spAutoFit/>
          </a:bodyPr>
          <a:lstStyle/>
          <a:p>
            <a:pPr marL="12700">
              <a:lnSpc>
                <a:spcPct val="100000"/>
              </a:lnSpc>
              <a:spcBef>
                <a:spcPts val="100"/>
              </a:spcBef>
            </a:pPr>
            <a:r>
              <a:rPr sz="2400" b="1" spc="10" dirty="0">
                <a:solidFill>
                  <a:schemeClr val="tx1">
                    <a:lumMod val="65000"/>
                    <a:lumOff val="35000"/>
                  </a:schemeClr>
                </a:solidFill>
                <a:latin typeface="Trebuchet MS"/>
                <a:cs typeface="Trebuchet MS"/>
              </a:rPr>
              <a:t>Final</a:t>
            </a:r>
            <a:r>
              <a:rPr sz="2400" b="1" spc="-165" dirty="0">
                <a:solidFill>
                  <a:srgbClr val="2D936B"/>
                </a:solidFill>
                <a:latin typeface="Trebuchet MS"/>
                <a:cs typeface="Trebuchet MS"/>
              </a:rPr>
              <a:t> </a:t>
            </a:r>
            <a:r>
              <a:rPr sz="2400" b="1" spc="-5" dirty="0">
                <a:solidFill>
                  <a:schemeClr val="tx1">
                    <a:lumMod val="65000"/>
                    <a:lumOff val="35000"/>
                  </a:schemeClr>
                </a:solidFill>
                <a:latin typeface="Trebuchet MS"/>
                <a:cs typeface="Trebuchet MS"/>
              </a:rPr>
              <a:t>Project</a:t>
            </a:r>
            <a:endParaRPr lang="en-US" sz="2400">
              <a:solidFill>
                <a:schemeClr val="tx1">
                  <a:lumMod val="65000"/>
                  <a:lumOff val="3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5B2E1C-CA26-26A7-529F-FC4E8780DCE3}"/>
              </a:ext>
            </a:extLst>
          </p:cNvPr>
          <p:cNvSpPr>
            <a:spLocks noGrp="1"/>
          </p:cNvSpPr>
          <p:nvPr>
            <p:ph type="title"/>
          </p:nvPr>
        </p:nvSpPr>
        <p:spPr>
          <a:xfrm>
            <a:off x="441567" y="329415"/>
            <a:ext cx="4764630" cy="758190"/>
          </a:xfrm>
        </p:spPr>
        <p:txBody>
          <a:bodyPr wrap="square" lIns="0" tIns="0" rIns="0" bIns="0" anchor="t">
            <a:spAutoFit/>
          </a:bodyPr>
          <a:lstStyle/>
          <a:p>
            <a:r>
              <a:rPr lang="en-US" dirty="0"/>
              <a:t>APPLICATIONS</a:t>
            </a:r>
          </a:p>
        </p:txBody>
      </p:sp>
      <p:sp>
        <p:nvSpPr>
          <p:cNvPr id="3" name="Text Placeholder 2">
            <a:extLst>
              <a:ext uri="{FF2B5EF4-FFF2-40B4-BE49-F238E27FC236}">
                <a16:creationId xmlns:a16="http://schemas.microsoft.com/office/drawing/2014/main" xmlns="" id="{F47B03D5-E22B-0DEC-6255-07F55A960E77}"/>
              </a:ext>
            </a:extLst>
          </p:cNvPr>
          <p:cNvSpPr>
            <a:spLocks noGrp="1"/>
          </p:cNvSpPr>
          <p:nvPr>
            <p:ph type="body" idx="1"/>
          </p:nvPr>
        </p:nvSpPr>
        <p:spPr>
          <a:xfrm>
            <a:off x="441512" y="1436320"/>
            <a:ext cx="7115648" cy="4708981"/>
          </a:xfrm>
        </p:spPr>
        <p:txBody>
          <a:bodyPr wrap="square" lIns="0" tIns="0" rIns="0" bIns="0" anchor="t">
            <a:spAutoFit/>
          </a:bodyPr>
          <a:lstStyle/>
          <a:p>
            <a:pPr algn="l"/>
            <a:r>
              <a:rPr lang="en-US" b="1" dirty="0">
                <a:solidFill>
                  <a:schemeClr val="tx1"/>
                </a:solidFill>
                <a:ea typeface="+mn-lt"/>
                <a:cs typeface="+mn-lt"/>
              </a:rPr>
              <a:t>Medical Diagnosis Assistance:</a:t>
            </a:r>
            <a:r>
              <a:rPr lang="en-US" dirty="0">
                <a:solidFill>
                  <a:schemeClr val="tx1"/>
                </a:solidFill>
                <a:ea typeface="+mn-lt"/>
                <a:cs typeface="+mn-lt"/>
              </a:rPr>
              <a:t> The CNN model will serve as a supplementary tool for healthcare professionals, assisting them in interpreting chest X-ray images and identifying potential cases of pneumonia.</a:t>
            </a:r>
          </a:p>
          <a:p>
            <a:pPr algn="l"/>
            <a:r>
              <a:rPr lang="en-US" b="1" dirty="0">
                <a:solidFill>
                  <a:schemeClr val="tx1"/>
                </a:solidFill>
                <a:ea typeface="+mn-lt"/>
                <a:cs typeface="+mn-lt"/>
              </a:rPr>
              <a:t>Resource Optimization:</a:t>
            </a:r>
            <a:r>
              <a:rPr lang="en-US" dirty="0">
                <a:solidFill>
                  <a:schemeClr val="tx1"/>
                </a:solidFill>
                <a:ea typeface="+mn-lt"/>
                <a:cs typeface="+mn-lt"/>
              </a:rPr>
              <a:t> By automating the initial screening process, the model can help prioritize cases for further review by medical experts, optimizing time and resources in busy healthcare settings.</a:t>
            </a:r>
          </a:p>
          <a:p>
            <a:pPr algn="l"/>
            <a:r>
              <a:rPr lang="en-US" b="1" dirty="0">
                <a:solidFill>
                  <a:schemeClr val="tx1"/>
                </a:solidFill>
                <a:ea typeface="+mn-lt"/>
                <a:cs typeface="+mn-lt"/>
              </a:rPr>
              <a:t>Remote Healthcare:</a:t>
            </a:r>
            <a:r>
              <a:rPr lang="en-US" dirty="0">
                <a:solidFill>
                  <a:schemeClr val="tx1"/>
                </a:solidFill>
                <a:ea typeface="+mn-lt"/>
                <a:cs typeface="+mn-lt"/>
              </a:rPr>
              <a:t> In regions with limited access to medical facilities or expert radiologists, the CNN model can be deployed as a remote diagnostic tool, enabling early detection and intervention for pneumonia cases.</a:t>
            </a:r>
          </a:p>
          <a:p>
            <a:pPr algn="l"/>
            <a:r>
              <a:rPr lang="en-US" b="1" dirty="0">
                <a:solidFill>
                  <a:schemeClr val="tx1"/>
                </a:solidFill>
                <a:ea typeface="+mn-lt"/>
                <a:cs typeface="+mn-lt"/>
              </a:rPr>
              <a:t>Research and Training:</a:t>
            </a:r>
            <a:r>
              <a:rPr lang="en-US" dirty="0">
                <a:solidFill>
                  <a:schemeClr val="tx1"/>
                </a:solidFill>
                <a:ea typeface="+mn-lt"/>
                <a:cs typeface="+mn-lt"/>
              </a:rPr>
              <a:t> The dataset and trained model can be valuable resources for medical researchers and students studying pneumonia detection algorithms and deep learning applications in medical imaging.</a:t>
            </a:r>
            <a:endParaRPr lang="en-US" dirty="0">
              <a:solidFill>
                <a:schemeClr val="tx1"/>
              </a:solidFill>
            </a:endParaRPr>
          </a:p>
          <a:p>
            <a:pPr algn="l"/>
            <a:r>
              <a:rPr lang="en-US" b="1" dirty="0">
                <a:solidFill>
                  <a:schemeClr val="tx1"/>
                </a:solidFill>
                <a:ea typeface="+mn-lt"/>
                <a:cs typeface="+mn-lt"/>
              </a:rPr>
              <a:t>Public Health Surveillance:</a:t>
            </a:r>
            <a:r>
              <a:rPr lang="en-US" dirty="0">
                <a:solidFill>
                  <a:schemeClr val="tx1"/>
                </a:solidFill>
                <a:ea typeface="+mn-lt"/>
                <a:cs typeface="+mn-lt"/>
              </a:rPr>
              <a:t> By providing accurate and efficient pneumonia detection, the project contributes to public health efforts by facilitating early identification and monitoring of pneumonia outbreaks.</a:t>
            </a:r>
          </a:p>
          <a:p>
            <a:endParaRPr lang="en-US" dirty="0"/>
          </a:p>
        </p:txBody>
      </p:sp>
      <p:pic>
        <p:nvPicPr>
          <p:cNvPr id="4" name="Picture 3" descr="A person holding a large cellphone&#10;&#10;Description automatically generated">
            <a:extLst>
              <a:ext uri="{FF2B5EF4-FFF2-40B4-BE49-F238E27FC236}">
                <a16:creationId xmlns:a16="http://schemas.microsoft.com/office/drawing/2014/main" xmlns="" id="{2145BD1D-89EA-BB70-8901-C06D8576CE76}"/>
              </a:ext>
            </a:extLst>
          </p:cNvPr>
          <p:cNvPicPr>
            <a:picLocks noChangeAspect="1"/>
          </p:cNvPicPr>
          <p:nvPr/>
        </p:nvPicPr>
        <p:blipFill>
          <a:blip r:embed="rId2"/>
          <a:stretch>
            <a:fillRect/>
          </a:stretch>
        </p:blipFill>
        <p:spPr>
          <a:xfrm>
            <a:off x="7534835" y="1450042"/>
            <a:ext cx="4114800" cy="4114800"/>
          </a:xfrm>
          <a:prstGeom prst="rect">
            <a:avLst/>
          </a:prstGeom>
        </p:spPr>
      </p:pic>
    </p:spTree>
    <p:extLst>
      <p:ext uri="{BB962C8B-B14F-4D97-AF65-F5344CB8AC3E}">
        <p14:creationId xmlns:p14="http://schemas.microsoft.com/office/powerpoint/2010/main" val="120639611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4990782"/>
            <a:ext cx="8594885" cy="172420"/>
          </a:xfrm>
          <a:prstGeom prst="rect">
            <a:avLst/>
          </a:prstGeom>
        </p:spPr>
        <p:txBody>
          <a:bodyPr vert="horz" wrap="square" lIns="0" tIns="0" rIns="0" bIns="0" rtlCol="0" anchor="t">
            <a:spAutoFit/>
          </a:bodyPr>
          <a:lstStyle/>
          <a:p>
            <a:pPr>
              <a:lnSpc>
                <a:spcPts val="1275"/>
              </a:lnSpc>
            </a:pPr>
            <a:endParaRPr lang="en-US" sz="1400" dirty="0"/>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4" name="TextBox 13">
            <a:extLst>
              <a:ext uri="{FF2B5EF4-FFF2-40B4-BE49-F238E27FC236}">
                <a16:creationId xmlns:a16="http://schemas.microsoft.com/office/drawing/2014/main" xmlns="" id="{490BC127-869C-A3F6-572E-C89255A675DE}"/>
              </a:ext>
            </a:extLst>
          </p:cNvPr>
          <p:cNvSpPr txBox="1"/>
          <p:nvPr/>
        </p:nvSpPr>
        <p:spPr>
          <a:xfrm>
            <a:off x="777056" y="1330220"/>
            <a:ext cx="8077200" cy="2304733"/>
          </a:xfrm>
          <a:prstGeom prst="rect">
            <a:avLst/>
          </a:prstGeom>
          <a:noFill/>
        </p:spPr>
        <p:txBody>
          <a:bodyPr wrap="square" lIns="91440" tIns="45720" rIns="91440" bIns="45720" anchor="t">
            <a:spAutoFit/>
          </a:bodyPr>
          <a:lstStyle/>
          <a:p>
            <a:pPr algn="just"/>
            <a:r>
              <a:rPr lang="en-IN" sz="2000" dirty="0">
                <a:ea typeface="+mn-lt"/>
                <a:cs typeface="+mn-lt"/>
              </a:rPr>
              <a:t>The trained CNN model is expected to achieve a high level of accuracy in classifying chest X-ray images as pneumonia-positive or pneumonia-negative. This will be validated using a separate test dataset. The ultimate goal is to develop a reliable and efficient tool for the automated diagnosis of pneumonia, aiding healthcare professionals in providing timely and accurate treatment to patients.</a:t>
            </a:r>
            <a:endParaRPr lang="en-US" sz="2000" dirty="0">
              <a:ea typeface="+mn-lt"/>
              <a:cs typeface="+mn-lt"/>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xmlns="" id="{2CA8D70D-B689-80F0-1FB7-291773EA4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xmlns="" id="{A51F9FD0-44D3-463D-8BD4-D0FAD835C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5678E711-0F3F-1F46-22B5-B52E5E9FB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xmlns="" id="{30490F28-723C-3255-1915-91664DD3E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pic>
        <p:nvPicPr>
          <p:cNvPr id="19" name="object 19"/>
          <p:cNvPicPr/>
          <p:nvPr/>
        </p:nvPicPr>
        <p:blipFill>
          <a:blip r:embed="rId2" cstate="print"/>
          <a:stretch>
            <a:fillRect/>
          </a:stretch>
        </p:blipFill>
        <p:spPr>
          <a:xfrm>
            <a:off x="676275" y="6467475"/>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xmlns="" id="{7F3F4296-A640-B8F6-0B46-A0493B9F5E77}"/>
              </a:ext>
            </a:extLst>
          </p:cNvPr>
          <p:cNvSpPr txBox="1"/>
          <p:nvPr/>
        </p:nvSpPr>
        <p:spPr>
          <a:xfrm>
            <a:off x="5816386" y="1713901"/>
            <a:ext cx="4000394" cy="3170099"/>
          </a:xfrm>
          <a:prstGeom prst="rect">
            <a:avLst/>
          </a:prstGeom>
          <a:noFill/>
        </p:spPr>
        <p:txBody>
          <a:bodyPr wrap="square" lIns="91440" tIns="45720" rIns="91440" bIns="45720" anchor="t">
            <a:spAutoFit/>
          </a:bodyPr>
          <a:lstStyle/>
          <a:p>
            <a:r>
              <a:rPr lang="en-US" sz="4000" b="1" dirty="0">
                <a:solidFill>
                  <a:srgbClr val="0D0D0D"/>
                </a:solidFill>
                <a:ea typeface="+mn-lt"/>
                <a:cs typeface="+mn-lt"/>
              </a:rPr>
              <a:t>CNN-based Image Classification for Medical Diagnosis (</a:t>
            </a:r>
            <a:r>
              <a:rPr lang="en-US" sz="4000" b="1" dirty="0">
                <a:solidFill>
                  <a:srgbClr val="000000"/>
                </a:solidFill>
                <a:ea typeface="+mn-lt"/>
                <a:cs typeface="+mn-lt"/>
              </a:rPr>
              <a:t>Pneumonia Detection)</a:t>
            </a:r>
            <a:endParaRPr lang="en-US" sz="4000" b="1" dirty="0">
              <a:cs typeface="Calibri"/>
            </a:endParaRPr>
          </a:p>
        </p:txBody>
      </p:sp>
      <p:pic>
        <p:nvPicPr>
          <p:cNvPr id="2" name="Picture 1" descr="A person looking at an x-ray&#10;&#10;Description automatically generated">
            <a:extLst>
              <a:ext uri="{FF2B5EF4-FFF2-40B4-BE49-F238E27FC236}">
                <a16:creationId xmlns:a16="http://schemas.microsoft.com/office/drawing/2014/main" xmlns="" id="{810CB620-1263-F36A-F6A1-D6B970243870}"/>
              </a:ext>
            </a:extLst>
          </p:cNvPr>
          <p:cNvPicPr>
            <a:picLocks noChangeAspect="1"/>
          </p:cNvPicPr>
          <p:nvPr/>
        </p:nvPicPr>
        <p:blipFill>
          <a:blip r:embed="rId3"/>
          <a:stretch>
            <a:fillRect/>
          </a:stretch>
        </p:blipFill>
        <p:spPr>
          <a:xfrm>
            <a:off x="381000" y="1833013"/>
            <a:ext cx="5143500" cy="367382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448422" y="34453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000000"/>
                </a:solidFill>
              </a:rPr>
              <a:t>A</a:t>
            </a:r>
            <a:r>
              <a:rPr spc="-5" dirty="0">
                <a:solidFill>
                  <a:srgbClr val="000000"/>
                </a:solidFill>
              </a:rPr>
              <a:t>G</a:t>
            </a:r>
            <a:r>
              <a:rPr spc="-35" dirty="0">
                <a:solidFill>
                  <a:srgbClr val="000000"/>
                </a:solidFill>
              </a:rPr>
              <a:t>E</a:t>
            </a:r>
            <a:r>
              <a:rPr spc="15" dirty="0">
                <a:solidFill>
                  <a:srgbClr val="000000"/>
                </a:solidFill>
              </a:rPr>
              <a:t>N</a:t>
            </a:r>
            <a:r>
              <a:rPr dirty="0">
                <a:solidFill>
                  <a:srgbClr val="00000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xmlns="" id="{D3934DF2-996C-10AA-46CC-DD47EB1CEDC4}"/>
              </a:ext>
            </a:extLst>
          </p:cNvPr>
          <p:cNvSpPr txBox="1"/>
          <p:nvPr/>
        </p:nvSpPr>
        <p:spPr>
          <a:xfrm>
            <a:off x="445732" y="1218479"/>
            <a:ext cx="9073493" cy="2352952"/>
          </a:xfrm>
          <a:prstGeom prst="rect">
            <a:avLst/>
          </a:prstGeom>
          <a:noFill/>
        </p:spPr>
        <p:txBody>
          <a:bodyPr wrap="square" lIns="91440" tIns="45720" rIns="91440" bIns="45720" anchor="t">
            <a:spAutoFit/>
          </a:bodyPr>
          <a:lstStyle/>
          <a:p>
            <a:pPr algn="just">
              <a:lnSpc>
                <a:spcPct val="150000"/>
              </a:lnSpc>
            </a:pPr>
            <a:r>
              <a:rPr lang="en-US" sz="2000" dirty="0">
                <a:ea typeface="+mn-lt"/>
                <a:cs typeface="+mn-lt"/>
              </a:rPr>
              <a:t>The project aims to develop a Convolutional Neural Network (CNN)-based system for the automated detection of pneumonia in medical imaging, specifically focusing on chest X-ray images. By leveraging deep learning techniques, the system seeks to improve the efficiency and accuracy of pneumonia diagnosis, ultimately benefiting patients and healthcare providers.</a:t>
            </a:r>
          </a:p>
        </p:txBody>
      </p:sp>
      <p:sp>
        <p:nvSpPr>
          <p:cNvPr id="2" name="TextBox 1">
            <a:extLst>
              <a:ext uri="{FF2B5EF4-FFF2-40B4-BE49-F238E27FC236}">
                <a16:creationId xmlns:a16="http://schemas.microsoft.com/office/drawing/2014/main" xmlns="" id="{48AD7381-1650-9966-DB2D-187D9113B70B}"/>
              </a:ext>
            </a:extLst>
          </p:cNvPr>
          <p:cNvSpPr txBox="1"/>
          <p:nvPr/>
        </p:nvSpPr>
        <p:spPr>
          <a:xfrm>
            <a:off x="4300258" y="4179792"/>
            <a:ext cx="399825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solidFill>
                  <a:srgbClr val="202214"/>
                </a:solidFill>
              </a:rPr>
              <a:t>Data Preprocessing</a:t>
            </a:r>
          </a:p>
          <a:p>
            <a:pPr marL="342900" indent="-342900">
              <a:buFont typeface="Arial"/>
              <a:buChar char="•"/>
            </a:pPr>
            <a:r>
              <a:rPr lang="en-US" sz="2000" dirty="0">
                <a:solidFill>
                  <a:srgbClr val="202214"/>
                </a:solidFill>
              </a:rPr>
              <a:t>Building Model Structure</a:t>
            </a:r>
            <a:endParaRPr lang="en-US" sz="2000" dirty="0">
              <a:solidFill>
                <a:srgbClr val="202214"/>
              </a:solidFill>
              <a:cs typeface="Calibri"/>
            </a:endParaRPr>
          </a:p>
          <a:p>
            <a:pPr marL="342900" indent="-342900">
              <a:buFont typeface="Arial"/>
              <a:buChar char="•"/>
            </a:pPr>
            <a:r>
              <a:rPr lang="en-US" sz="2000" dirty="0">
                <a:solidFill>
                  <a:srgbClr val="202214"/>
                </a:solidFill>
              </a:rPr>
              <a:t>Training Data in Model</a:t>
            </a:r>
            <a:endParaRPr lang="en-US" sz="2000" dirty="0">
              <a:solidFill>
                <a:srgbClr val="202214"/>
              </a:solidFill>
              <a:cs typeface="Calibri"/>
            </a:endParaRPr>
          </a:p>
          <a:p>
            <a:pPr marL="342900" indent="-342900">
              <a:buFont typeface="Arial"/>
              <a:buChar char="•"/>
            </a:pPr>
            <a:r>
              <a:rPr lang="en-US" sz="2000">
                <a:solidFill>
                  <a:srgbClr val="202214"/>
                </a:solidFill>
                <a:cs typeface="Calibri"/>
              </a:rPr>
              <a:t>Model Performance </a:t>
            </a:r>
            <a:endParaRPr lang="en-US" sz="2000" dirty="0">
              <a:solidFill>
                <a:srgbClr val="202214"/>
              </a:solidFill>
              <a:cs typeface="Calibri"/>
            </a:endParaRPr>
          </a:p>
          <a:p>
            <a:pPr marL="342900" indent="-342900">
              <a:buFont typeface="Arial"/>
              <a:buChar char="•"/>
            </a:pPr>
            <a:r>
              <a:rPr lang="en-US" sz="2000" dirty="0">
                <a:solidFill>
                  <a:srgbClr val="202214"/>
                </a:solidFill>
                <a:cs typeface="Calibri"/>
              </a:rPr>
              <a:t>Model Evaluation</a:t>
            </a:r>
          </a:p>
          <a:p>
            <a:pPr marL="342900" indent="-342900">
              <a:buFont typeface="Arial"/>
              <a:buChar char="•"/>
            </a:pPr>
            <a:r>
              <a:rPr lang="en-US" sz="2000" dirty="0">
                <a:solidFill>
                  <a:srgbClr val="202214"/>
                </a:solidFill>
                <a:cs typeface="Calibri"/>
              </a:rPr>
              <a:t>Model Prediction</a:t>
            </a:r>
          </a:p>
          <a:p>
            <a:pPr marL="342900" indent="-342900">
              <a:buFont typeface="Arial"/>
              <a:buChar char="•"/>
            </a:pPr>
            <a:r>
              <a:rPr lang="en-US" sz="2000" dirty="0">
                <a:solidFill>
                  <a:srgbClr val="202214"/>
                </a:solidFill>
                <a:cs typeface="Calibri"/>
              </a:rPr>
              <a:t>Classification Report</a:t>
            </a:r>
          </a:p>
          <a:p>
            <a:pPr marL="342900" indent="-342900">
              <a:buFont typeface="Arial"/>
              <a:buChar char="•"/>
            </a:pPr>
            <a:endParaRPr lang="en-US" sz="2000" dirty="0">
              <a:solidFill>
                <a:srgbClr val="202214"/>
              </a:solidFill>
              <a:cs typeface="Calibri"/>
            </a:endParaRPr>
          </a:p>
          <a:p>
            <a:pPr marL="342900" indent="-342900">
              <a:buFont typeface="Arial"/>
              <a:buChar char="•"/>
            </a:pPr>
            <a:endParaRPr lang="en-US" sz="2000" dirty="0">
              <a:solidFill>
                <a:srgbClr val="202214"/>
              </a:solidFill>
              <a:cs typeface="Calibri"/>
            </a:endParaRPr>
          </a:p>
        </p:txBody>
      </p:sp>
      <p:pic>
        <p:nvPicPr>
          <p:cNvPr id="23" name="Picture 22" descr="A person pointing at a piece of paper&#10;&#10;Description automatically generated">
            <a:extLst>
              <a:ext uri="{FF2B5EF4-FFF2-40B4-BE49-F238E27FC236}">
                <a16:creationId xmlns:a16="http://schemas.microsoft.com/office/drawing/2014/main" xmlns="" id="{91AB3ED4-9527-0CD3-8E08-C3703EE6F025}"/>
              </a:ext>
            </a:extLst>
          </p:cNvPr>
          <p:cNvPicPr>
            <a:picLocks noChangeAspect="1"/>
          </p:cNvPicPr>
          <p:nvPr/>
        </p:nvPicPr>
        <p:blipFill rotWithShape="1">
          <a:blip r:embed="rId3"/>
          <a:srcRect l="6186" r="7216" b="10285"/>
          <a:stretch/>
        </p:blipFill>
        <p:spPr>
          <a:xfrm>
            <a:off x="448234" y="3940735"/>
            <a:ext cx="3765175" cy="2576659"/>
          </a:xfrm>
          <a:prstGeom prst="rect">
            <a:avLst/>
          </a:prstGeom>
          <a:effectLst>
            <a:outerShdw blurRad="63500" dist="63500" dir="2460000">
              <a:srgbClr val="000000">
                <a:alpha val="81000"/>
              </a:srgbClr>
            </a:outerShdw>
          </a:effec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2681"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2353" y="5964891"/>
            <a:ext cx="773766" cy="74967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64278" y="40696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F799D67F-5568-D176-429A-EBF07F3E4BE1}"/>
              </a:ext>
            </a:extLst>
          </p:cNvPr>
          <p:cNvSpPr txBox="1"/>
          <p:nvPr/>
        </p:nvSpPr>
        <p:spPr>
          <a:xfrm>
            <a:off x="464278" y="1447800"/>
            <a:ext cx="7059351" cy="2814617"/>
          </a:xfrm>
          <a:prstGeom prst="rect">
            <a:avLst/>
          </a:prstGeom>
          <a:noFill/>
        </p:spPr>
        <p:txBody>
          <a:bodyPr wrap="square" lIns="91440" tIns="45720" rIns="91440" bIns="45720" anchor="t">
            <a:spAutoFit/>
          </a:bodyPr>
          <a:lstStyle/>
          <a:p>
            <a:pPr algn="just">
              <a:lnSpc>
                <a:spcPct val="150000"/>
              </a:lnSpc>
            </a:pPr>
            <a:r>
              <a:rPr lang="en-IN" sz="2000" dirty="0">
                <a:ea typeface="+mn-lt"/>
                <a:cs typeface="+mn-lt"/>
              </a:rPr>
              <a:t>Pneumonia is a serious respiratory infection that can be life-threatening if not diagnosed and treated promptly. However, the traditional method of diagnosing pneumonia through manual interpretation of chest X-ray images by radiologists can be time-consuming and subjective, leading to potential delays and errors in diagnosis and treatment.</a:t>
            </a:r>
            <a:endParaRPr lang="en-US" sz="2000" dirty="0">
              <a:ea typeface="+mn-lt"/>
              <a:cs typeface="+mn-lt"/>
            </a:endParaRPr>
          </a:p>
        </p:txBody>
      </p:sp>
      <p:sp>
        <p:nvSpPr>
          <p:cNvPr id="11" name="object 6">
            <a:extLst>
              <a:ext uri="{FF2B5EF4-FFF2-40B4-BE49-F238E27FC236}">
                <a16:creationId xmlns:a16="http://schemas.microsoft.com/office/drawing/2014/main" xmlns="" id="{DF1A2B1C-1E71-F6DC-2B2A-F8C0E3C52A8C}"/>
              </a:ext>
            </a:extLst>
          </p:cNvPr>
          <p:cNvSpPr/>
          <p:nvPr/>
        </p:nvSpPr>
        <p:spPr>
          <a:xfrm>
            <a:off x="8751794" y="530038"/>
            <a:ext cx="493619" cy="4695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03049" y="2659156"/>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06428" y="9446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2746" y="2581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xmlns="" id="{3D1EF36B-ED50-F791-EDF7-B5D571D8BAF9}"/>
              </a:ext>
            </a:extLst>
          </p:cNvPr>
          <p:cNvSpPr txBox="1"/>
          <p:nvPr/>
        </p:nvSpPr>
        <p:spPr>
          <a:xfrm>
            <a:off x="305858" y="1414484"/>
            <a:ext cx="8710955" cy="4034053"/>
          </a:xfrm>
          <a:prstGeom prst="rect">
            <a:avLst/>
          </a:prstGeom>
          <a:noFill/>
        </p:spPr>
        <p:txBody>
          <a:bodyPr wrap="square" lIns="91440" tIns="45720" rIns="91440" bIns="45720" anchor="t">
            <a:spAutoFit/>
          </a:bodyPr>
          <a:lstStyle/>
          <a:p>
            <a:pPr algn="just"/>
            <a:r>
              <a:rPr lang="en-US" sz="2000" dirty="0">
                <a:ea typeface="+mn-lt"/>
                <a:cs typeface="+mn-lt"/>
              </a:rPr>
              <a:t>The project will involve collecting and preprocessing a large dataset of chest X-ray images to train and validate the CNN model. State-of-the-art deep learning techniques will be employed to ensure the model's accuracy and generalizability. The trained model will then be integrated into a user-friendly interface that allows healthcare professionals to upload chest X-ray images and receive automated pneumonia diagnosis results.</a:t>
            </a:r>
            <a:endParaRPr lang="en-US" sz="2000">
              <a:cs typeface="Calibri"/>
            </a:endParaRPr>
          </a:p>
          <a:p>
            <a:pPr algn="just"/>
            <a:r>
              <a:rPr lang="en-US" sz="2000" dirty="0">
                <a:ea typeface="+mn-lt"/>
                <a:cs typeface="+mn-lt"/>
              </a:rPr>
              <a:t>Additionally, the project will focus on ensuring the ethical and responsible use of AI in healthcare. Measures will be taken to address issues such as data privacy, bias mitigation, and model interpretability. The project will also aim to educate healthcare professionals about the capabilities and limitations of AI in medical diagnosis, fostering trust and collaboration between humans and AI systems in healthcare settings.</a:t>
            </a:r>
          </a:p>
          <a:p>
            <a:pPr algn="just">
              <a:lnSpc>
                <a:spcPct val="150000"/>
              </a:lnSpc>
            </a:pPr>
            <a:endParaRPr lang="en-US" sz="1200" dirty="0">
              <a:solidFill>
                <a:srgbClr val="ECECEC"/>
              </a:solidFill>
              <a:ea typeface="+mn-lt"/>
              <a:cs typeface="+mn-lt"/>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77668" y="537378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42570" y="57802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xmlns="" id="{30699579-571B-4699-74B2-283B4497A62B}"/>
              </a:ext>
            </a:extLst>
          </p:cNvPr>
          <p:cNvSpPr txBox="1"/>
          <p:nvPr/>
        </p:nvSpPr>
        <p:spPr>
          <a:xfrm>
            <a:off x="538057" y="1711066"/>
            <a:ext cx="9164183" cy="2352952"/>
          </a:xfrm>
          <a:prstGeom prst="rect">
            <a:avLst/>
          </a:prstGeom>
          <a:noFill/>
        </p:spPr>
        <p:txBody>
          <a:bodyPr wrap="square" lIns="91440" tIns="45720" rIns="91440" bIns="45720" anchor="t">
            <a:spAutoFit/>
          </a:bodyPr>
          <a:lstStyle/>
          <a:p>
            <a:pPr algn="just">
              <a:lnSpc>
                <a:spcPct val="150000"/>
              </a:lnSpc>
            </a:pPr>
            <a:r>
              <a:rPr lang="en-US" sz="2000" dirty="0">
                <a:ea typeface="+mn-lt"/>
                <a:cs typeface="+mn-lt"/>
              </a:rPr>
              <a:t>The end users of this system include healthcare professionals such as radiologists, pulmonologists, and general practitioners who are involved in the diagnosis and treatment of pneumonia. Additionally, the system can benefit patients by providing faster and more accurate diagnosis, leading to timely treatment and improved outcomes.</a:t>
            </a:r>
          </a:p>
        </p:txBody>
      </p:sp>
      <p:sp>
        <p:nvSpPr>
          <p:cNvPr id="14" name="Rectangle 4">
            <a:extLst>
              <a:ext uri="{FF2B5EF4-FFF2-40B4-BE49-F238E27FC236}">
                <a16:creationId xmlns:a16="http://schemas.microsoft.com/office/drawing/2014/main" xmlns=""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object 2">
            <a:extLst>
              <a:ext uri="{FF2B5EF4-FFF2-40B4-BE49-F238E27FC236}">
                <a16:creationId xmlns:a16="http://schemas.microsoft.com/office/drawing/2014/main" xmlns="" id="{E7214513-0AF2-75A7-6E92-EF8C54B38AE7}"/>
              </a:ext>
            </a:extLst>
          </p:cNvPr>
          <p:cNvSpPr/>
          <p:nvPr/>
        </p:nvSpPr>
        <p:spPr>
          <a:xfrm>
            <a:off x="9812991" y="165342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rot="420000">
            <a:off x="9846610" y="3547222"/>
            <a:ext cx="1331259" cy="1476934"/>
          </a:xfrm>
          <a:prstGeom prst="lightningBolt">
            <a:avLst/>
          </a:prstGeom>
          <a:solidFill>
            <a:srgbClr val="42AF51"/>
          </a:solidFill>
        </p:spPr>
        <p:txBody>
          <a:bodyPr wrap="square" lIns="0" tIns="0" rIns="0" bIns="0" rtlCol="0"/>
          <a:lstStyle/>
          <a:p>
            <a:endParaRPr/>
          </a:p>
        </p:txBody>
      </p:sp>
      <p:sp>
        <p:nvSpPr>
          <p:cNvPr id="4" name="object 4"/>
          <p:cNvSpPr/>
          <p:nvPr/>
        </p:nvSpPr>
        <p:spPr>
          <a:xfrm>
            <a:off x="7558928" y="933450"/>
            <a:ext cx="549648" cy="514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947462" y="5447740"/>
            <a:ext cx="561975" cy="561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a:p>
        </p:txBody>
      </p:sp>
      <p:sp>
        <p:nvSpPr>
          <p:cNvPr id="6" name="object 6"/>
          <p:cNvSpPr txBox="1">
            <a:spLocks noGrp="1"/>
          </p:cNvSpPr>
          <p:nvPr>
            <p:ph type="title"/>
          </p:nvPr>
        </p:nvSpPr>
        <p:spPr>
          <a:xfrm>
            <a:off x="468518" y="36482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xmlns="" id="{C6320647-75AD-2945-DD14-989E33BC3F44}"/>
              </a:ext>
            </a:extLst>
          </p:cNvPr>
          <p:cNvSpPr txBox="1"/>
          <p:nvPr/>
        </p:nvSpPr>
        <p:spPr>
          <a:xfrm>
            <a:off x="3854662" y="1771490"/>
            <a:ext cx="6100916" cy="3788858"/>
          </a:xfrm>
          <a:prstGeom prst="rect">
            <a:avLst/>
          </a:prstGeom>
          <a:noFill/>
        </p:spPr>
        <p:txBody>
          <a:bodyPr wrap="square" lIns="91440" tIns="45720" rIns="91440" bIns="45720" anchor="t">
            <a:spAutoFit/>
          </a:bodyPr>
          <a:lstStyle/>
          <a:p>
            <a:pPr algn="just">
              <a:lnSpc>
                <a:spcPct val="150000"/>
              </a:lnSpc>
            </a:pPr>
            <a:r>
              <a:rPr lang="en-IN" b="1" dirty="0">
                <a:latin typeface="Times New Roman"/>
                <a:cs typeface="Times New Roman"/>
              </a:rPr>
              <a:t>Solution</a:t>
            </a:r>
            <a:r>
              <a:rPr lang="en-IN" dirty="0">
                <a:latin typeface="Times New Roman"/>
                <a:cs typeface="Times New Roman"/>
              </a:rPr>
              <a:t>: </a:t>
            </a:r>
            <a:r>
              <a:rPr lang="en-IN" dirty="0">
                <a:ea typeface="+mn-lt"/>
                <a:cs typeface="+mn-lt"/>
              </a:rPr>
              <a:t>CNN-based Image Classification for Medical Diagnosis</a:t>
            </a:r>
            <a:endParaRPr lang="en-US" dirty="0">
              <a:latin typeface="Times New Roman"/>
              <a:cs typeface="Times New Roman"/>
            </a:endParaRPr>
          </a:p>
          <a:p>
            <a:pPr algn="just">
              <a:lnSpc>
                <a:spcPct val="150000"/>
              </a:lnSpc>
            </a:pPr>
            <a:r>
              <a:rPr lang="en-IN" b="1" dirty="0">
                <a:latin typeface="Times New Roman"/>
                <a:cs typeface="Times New Roman"/>
              </a:rPr>
              <a:t>Value</a:t>
            </a:r>
            <a:r>
              <a:rPr lang="en-IN" dirty="0">
                <a:latin typeface="Times New Roman"/>
                <a:cs typeface="Times New Roman"/>
              </a:rPr>
              <a:t> </a:t>
            </a:r>
            <a:r>
              <a:rPr lang="en-IN" b="1" dirty="0">
                <a:latin typeface="Times New Roman"/>
                <a:cs typeface="Times New Roman"/>
              </a:rPr>
              <a:t>Proposition</a:t>
            </a:r>
            <a:r>
              <a:rPr lang="en-IN" dirty="0">
                <a:latin typeface="Times New Roman"/>
                <a:cs typeface="Times New Roman"/>
              </a:rPr>
              <a:t>: </a:t>
            </a:r>
            <a:r>
              <a:rPr lang="en-IN" dirty="0">
                <a:ea typeface="+mn-lt"/>
                <a:cs typeface="+mn-lt"/>
              </a:rPr>
              <a:t>Our CNN-based system offers a faster and more accurate method of diagnosing pneumonia compared to traditional manual methods. By automating the diagnosis process using CNNs, our system can analyze chest X-ray images quickly and accurately, reducing the time and effort required by healthcare professionals to make a diagnosis. This can lead to earlier detection of pneumonia, timely treatment, and improved patient outcomes.</a:t>
            </a:r>
          </a:p>
        </p:txBody>
      </p:sp>
      <p:pic>
        <p:nvPicPr>
          <p:cNvPr id="10" name="Picture 9" descr="A person holding a puzzle piece&#10;&#10;Description automatically generated">
            <a:extLst>
              <a:ext uri="{FF2B5EF4-FFF2-40B4-BE49-F238E27FC236}">
                <a16:creationId xmlns:a16="http://schemas.microsoft.com/office/drawing/2014/main" xmlns="" id="{1EE15B8E-4D96-E0F9-477D-EE0325CED74C}"/>
              </a:ext>
            </a:extLst>
          </p:cNvPr>
          <p:cNvPicPr>
            <a:picLocks noChangeAspect="1"/>
          </p:cNvPicPr>
          <p:nvPr/>
        </p:nvPicPr>
        <p:blipFill rotWithShape="1">
          <a:blip r:embed="rId2"/>
          <a:srcRect l="3927" t="-594" r="-302" b="4834"/>
          <a:stretch/>
        </p:blipFill>
        <p:spPr>
          <a:xfrm>
            <a:off x="251011" y="1887455"/>
            <a:ext cx="3576843" cy="3554029"/>
          </a:xfrm>
          <a:prstGeom prst="rect">
            <a:avLst/>
          </a:prstGeom>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85345" y="4017870"/>
            <a:ext cx="905435" cy="883023"/>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5547" y="394438"/>
            <a:ext cx="639295" cy="69364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38815" y="5234829"/>
            <a:ext cx="405092" cy="393886"/>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24096" y="29458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xmlns="" id="{50F43B6B-D63D-8C11-3402-774E792281B9}"/>
              </a:ext>
            </a:extLst>
          </p:cNvPr>
          <p:cNvSpPr txBox="1"/>
          <p:nvPr/>
        </p:nvSpPr>
        <p:spPr>
          <a:xfrm>
            <a:off x="3624812" y="1956864"/>
            <a:ext cx="5884758" cy="3276282"/>
          </a:xfrm>
          <a:prstGeom prst="rect">
            <a:avLst/>
          </a:prstGeom>
          <a:noFill/>
        </p:spPr>
        <p:txBody>
          <a:bodyPr wrap="square" lIns="91440" tIns="45720" rIns="91440" bIns="45720" anchor="t">
            <a:spAutoFit/>
          </a:bodyPr>
          <a:lstStyle/>
          <a:p>
            <a:pPr algn="just">
              <a:lnSpc>
                <a:spcPct val="150000"/>
              </a:lnSpc>
            </a:pPr>
            <a:r>
              <a:rPr lang="en-IN" sz="2000" dirty="0">
                <a:ea typeface="+mn-lt"/>
                <a:cs typeface="+mn-lt"/>
              </a:rPr>
              <a:t>One of the key advantages of our solution is its ability to </a:t>
            </a:r>
            <a:r>
              <a:rPr lang="en-IN" sz="2000" err="1">
                <a:ea typeface="+mn-lt"/>
                <a:cs typeface="+mn-lt"/>
              </a:rPr>
              <a:t>analyze</a:t>
            </a:r>
            <a:r>
              <a:rPr lang="en-IN" sz="2000" dirty="0">
                <a:ea typeface="+mn-lt"/>
                <a:cs typeface="+mn-lt"/>
              </a:rPr>
              <a:t> chest X-ray images with a high level of accuracy, matching or even exceeding the performance of human radiologists. Additionally, our system can process images much faster than humans, making it ideal for use in busy healthcare settings where quick diagnoses are crucial.</a:t>
            </a:r>
            <a:endParaRPr lang="en-US" sz="2000" dirty="0">
              <a:ea typeface="+mn-lt"/>
              <a:cs typeface="+mn-lt"/>
            </a:endParaRPr>
          </a:p>
        </p:txBody>
      </p:sp>
      <p:pic>
        <p:nvPicPr>
          <p:cNvPr id="9" name="Picture 8" descr="A hand holding a light bulb&#10;&#10;Description automatically generated">
            <a:extLst>
              <a:ext uri="{FF2B5EF4-FFF2-40B4-BE49-F238E27FC236}">
                <a16:creationId xmlns:a16="http://schemas.microsoft.com/office/drawing/2014/main" xmlns="" id="{E89518BE-A3F9-2C6D-D441-2075C8DE012F}"/>
              </a:ext>
            </a:extLst>
          </p:cNvPr>
          <p:cNvPicPr>
            <a:picLocks noChangeAspect="1"/>
          </p:cNvPicPr>
          <p:nvPr/>
        </p:nvPicPr>
        <p:blipFill rotWithShape="1">
          <a:blip r:embed="rId2"/>
          <a:srcRect l="14208" t="2452" r="13694" b="3270"/>
          <a:stretch/>
        </p:blipFill>
        <p:spPr>
          <a:xfrm>
            <a:off x="228601" y="1483659"/>
            <a:ext cx="2966718" cy="3879379"/>
          </a:xfrm>
          <a:prstGeom prst="rect">
            <a:avLst/>
          </a:prstGeom>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81932" y="457816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779374" y="526844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280334" y="223912"/>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6" name="TextBox 15">
            <a:extLst>
              <a:ext uri="{FF2B5EF4-FFF2-40B4-BE49-F238E27FC236}">
                <a16:creationId xmlns:a16="http://schemas.microsoft.com/office/drawing/2014/main" xmlns="" id="{47BC5487-83B5-E4BF-D80A-4D5A2252E175}"/>
              </a:ext>
            </a:extLst>
          </p:cNvPr>
          <p:cNvSpPr txBox="1"/>
          <p:nvPr/>
        </p:nvSpPr>
        <p:spPr>
          <a:xfrm>
            <a:off x="275665" y="988236"/>
            <a:ext cx="10700026" cy="2862322"/>
          </a:xfrm>
          <a:prstGeom prst="rect">
            <a:avLst/>
          </a:prstGeom>
          <a:noFill/>
        </p:spPr>
        <p:txBody>
          <a:bodyPr wrap="square" lIns="91440" tIns="45720" rIns="91440" bIns="45720" anchor="t">
            <a:spAutoFit/>
          </a:bodyPr>
          <a:lstStyle/>
          <a:p>
            <a:pPr algn="just"/>
            <a:r>
              <a:rPr lang="en-US" dirty="0"/>
              <a:t/>
            </a:r>
            <a:br>
              <a:rPr lang="en-US" dirty="0"/>
            </a:br>
            <a:r>
              <a:rPr lang="en-IN" dirty="0">
                <a:ea typeface="+mn-lt"/>
                <a:cs typeface="+mn-lt"/>
              </a:rPr>
              <a:t>The modelling phase of the CNN-based Image Classification for Medical Diagnosis project involves several key steps to develop and train CNN model for classifying X-ray images. Here is an overview of the modelling phase:</a:t>
            </a:r>
            <a:endParaRPr lang="en-US">
              <a:cs typeface="Calibri"/>
            </a:endParaRPr>
          </a:p>
          <a:p>
            <a:pPr algn="just"/>
            <a:endParaRPr lang="en-IN" dirty="0">
              <a:ea typeface="+mn-lt"/>
              <a:cs typeface="+mn-lt"/>
            </a:endParaRPr>
          </a:p>
          <a:p>
            <a:pPr algn="just"/>
            <a:endParaRPr lang="en-IN" dirty="0">
              <a:ea typeface="+mn-lt"/>
              <a:cs typeface="+mn-lt"/>
            </a:endParaRPr>
          </a:p>
          <a:p>
            <a:pPr algn="just">
              <a:buFont typeface="Arial"/>
              <a:buChar char="•"/>
            </a:pPr>
            <a:r>
              <a:rPr lang="en-IN" dirty="0">
                <a:ea typeface="+mn-lt"/>
                <a:cs typeface="+mn-lt"/>
              </a:rPr>
              <a:t>The CNN model will be trained on a dataset of chest X-ray images labeled as either pneumonia-positive or pneumonia-negative. The model will consist of multiple convolutional layers followed by pooling layers and fully connected layers. We will use techniques such as data augmentation and transfer learning to improve the model's performance.</a:t>
            </a:r>
          </a:p>
          <a:p>
            <a:pPr algn="just"/>
            <a:endParaRPr lang="en-IN" dirty="0">
              <a:latin typeface="Times New Roman" panose="02020603050405020304" pitchFamily="18" charset="0"/>
              <a:cs typeface="Times New Roman" panose="02020603050405020304" pitchFamily="18" charset="0"/>
            </a:endParaRPr>
          </a:p>
        </p:txBody>
      </p:sp>
      <p:pic>
        <p:nvPicPr>
          <p:cNvPr id="2" name="Picture 1" descr="A screenshot of a computer code&#10;&#10;Description automatically generated">
            <a:extLst>
              <a:ext uri="{FF2B5EF4-FFF2-40B4-BE49-F238E27FC236}">
                <a16:creationId xmlns:a16="http://schemas.microsoft.com/office/drawing/2014/main" xmlns="" id="{9F284F24-87A4-6D1C-6809-F7B6BD751D7D}"/>
              </a:ext>
            </a:extLst>
          </p:cNvPr>
          <p:cNvPicPr>
            <a:picLocks noChangeAspect="1"/>
          </p:cNvPicPr>
          <p:nvPr/>
        </p:nvPicPr>
        <p:blipFill>
          <a:blip r:embed="rId3"/>
          <a:stretch>
            <a:fillRect/>
          </a:stretch>
        </p:blipFill>
        <p:spPr>
          <a:xfrm>
            <a:off x="395262" y="3948635"/>
            <a:ext cx="8931088" cy="1410307"/>
          </a:xfrm>
          <a:prstGeom prst="rect">
            <a:avLst/>
          </a:prstGeom>
        </p:spPr>
      </p:pic>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TotalTime>
  <Words>620</Words>
  <Application>Microsoft Office PowerPoint</Application>
  <PresentationFormat>Custom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DHAYANANDH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APPLICATIONS</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2021PITIT200</cp:lastModifiedBy>
  <cp:revision>373</cp:revision>
  <dcterms:created xsi:type="dcterms:W3CDTF">2024-03-29T14:48:44Z</dcterms:created>
  <dcterms:modified xsi:type="dcterms:W3CDTF">2024-04-02T04:26:54Z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