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BA0D5-A50D-63F2-D8AB-C51E2AFF6C89}" v="63" dt="2024-03-31T08:32:36.194"/>
    <p1510:client id="{7C30E636-AAC9-551F-29B1-B3D6CD32877B}" v="810" dt="2024-03-31T06:48:30.77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6534" y="3102725"/>
            <a:ext cx="6634226" cy="509114"/>
          </a:xfrm>
          <a:prstGeom prst="rect">
            <a:avLst/>
          </a:prstGeom>
        </p:spPr>
        <p:txBody>
          <a:bodyPr vert="horz" wrap="square" lIns="0" tIns="16510" rIns="0" bIns="0" rtlCol="0" anchor="t">
            <a:spAutoFit/>
          </a:bodyPr>
          <a:lstStyle/>
          <a:p>
            <a:pPr marL="3213735">
              <a:spcBef>
                <a:spcPts val="130"/>
              </a:spcBef>
            </a:pPr>
            <a:r>
              <a:rPr lang="en-IN" b="1" spc="15" dirty="0">
                <a:latin typeface="Arial"/>
              </a:rPr>
              <a:t>DHAYANANDH S</a:t>
            </a:r>
          </a:p>
        </p:txBody>
      </p:sp>
      <p:sp>
        <p:nvSpPr>
          <p:cNvPr id="8" name="object 8"/>
          <p:cNvSpPr txBox="1"/>
          <p:nvPr/>
        </p:nvSpPr>
        <p:spPr>
          <a:xfrm>
            <a:off x="6809590" y="3684475"/>
            <a:ext cx="1859280" cy="391795"/>
          </a:xfrm>
          <a:prstGeom prst="rect">
            <a:avLst/>
          </a:prstGeom>
        </p:spPr>
        <p:txBody>
          <a:bodyPr vert="horz" wrap="square" lIns="0" tIns="12700" rIns="0" bIns="0" rtlCol="0" anchor="t">
            <a:spAutoFit/>
          </a:bodyPr>
          <a:lstStyle/>
          <a:p>
            <a:pPr marL="12700">
              <a:lnSpc>
                <a:spcPct val="100000"/>
              </a:lnSpc>
              <a:spcBef>
                <a:spcPts val="100"/>
              </a:spcBef>
            </a:pPr>
            <a:r>
              <a:rPr sz="2400" b="1" spc="10" dirty="0">
                <a:solidFill>
                  <a:schemeClr val="tx1">
                    <a:lumMod val="65000"/>
                    <a:lumOff val="35000"/>
                  </a:schemeClr>
                </a:solidFill>
                <a:latin typeface="Trebuchet MS"/>
                <a:cs typeface="Trebuchet MS"/>
              </a:rPr>
              <a:t>Final</a:t>
            </a:r>
            <a:r>
              <a:rPr sz="2400" b="1" spc="-165" dirty="0">
                <a:solidFill>
                  <a:srgbClr val="2D936B"/>
                </a:solidFill>
                <a:latin typeface="Trebuchet MS"/>
                <a:cs typeface="Trebuchet MS"/>
              </a:rPr>
              <a:t> </a:t>
            </a:r>
            <a:r>
              <a:rPr sz="2400" b="1" spc="-5" dirty="0">
                <a:solidFill>
                  <a:schemeClr val="tx1">
                    <a:lumMod val="65000"/>
                    <a:lumOff val="35000"/>
                  </a:schemeClr>
                </a:solidFill>
                <a:latin typeface="Trebuchet MS"/>
                <a:cs typeface="Trebuchet MS"/>
              </a:rPr>
              <a:t>Project</a:t>
            </a:r>
            <a:endParaRPr lang="en-US" sz="2400">
              <a:solidFill>
                <a:schemeClr val="tx1">
                  <a:lumMod val="65000"/>
                  <a:lumOff val="35000"/>
                </a:schemeClr>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2E1C-CA26-26A7-529F-FC4E8780DCE3}"/>
              </a:ext>
            </a:extLst>
          </p:cNvPr>
          <p:cNvSpPr>
            <a:spLocks noGrp="1"/>
          </p:cNvSpPr>
          <p:nvPr>
            <p:ph type="title"/>
          </p:nvPr>
        </p:nvSpPr>
        <p:spPr>
          <a:xfrm>
            <a:off x="441567" y="329415"/>
            <a:ext cx="4764630" cy="758190"/>
          </a:xfrm>
        </p:spPr>
        <p:txBody>
          <a:bodyPr wrap="square" lIns="0" tIns="0" rIns="0" bIns="0" anchor="t">
            <a:spAutoFit/>
          </a:bodyPr>
          <a:lstStyle/>
          <a:p>
            <a:r>
              <a:rPr lang="en-US" dirty="0"/>
              <a:t>APPLICATIONS</a:t>
            </a:r>
          </a:p>
        </p:txBody>
      </p:sp>
      <p:sp>
        <p:nvSpPr>
          <p:cNvPr id="3" name="Text Placeholder 2">
            <a:extLst>
              <a:ext uri="{FF2B5EF4-FFF2-40B4-BE49-F238E27FC236}">
                <a16:creationId xmlns:a16="http://schemas.microsoft.com/office/drawing/2014/main" id="{F47B03D5-E22B-0DEC-6255-07F55A960E77}"/>
              </a:ext>
            </a:extLst>
          </p:cNvPr>
          <p:cNvSpPr>
            <a:spLocks noGrp="1"/>
          </p:cNvSpPr>
          <p:nvPr>
            <p:ph type="body" idx="1"/>
          </p:nvPr>
        </p:nvSpPr>
        <p:spPr>
          <a:xfrm>
            <a:off x="441512" y="1386840"/>
            <a:ext cx="6759389" cy="4708981"/>
          </a:xfrm>
        </p:spPr>
        <p:txBody>
          <a:bodyPr wrap="square" lIns="0" tIns="0" rIns="0" bIns="0" anchor="t">
            <a:spAutoFit/>
          </a:bodyPr>
          <a:lstStyle/>
          <a:p>
            <a:pPr algn="l"/>
            <a:r>
              <a:rPr lang="en-US" b="1">
                <a:solidFill>
                  <a:schemeClr val="tx1"/>
                </a:solidFill>
                <a:ea typeface="+mn-lt"/>
                <a:cs typeface="+mn-lt"/>
              </a:rPr>
              <a:t>Automated Diagnosis:</a:t>
            </a:r>
            <a:r>
              <a:rPr lang="en-US">
                <a:solidFill>
                  <a:schemeClr val="tx1"/>
                </a:solidFill>
                <a:ea typeface="+mn-lt"/>
                <a:cs typeface="+mn-lt"/>
              </a:rPr>
              <a:t> The trained CNN model can be used to automate the process of diagnosing brain tumors in MRI scans, reducing the burden on radiologists and potentially improving diagnostic accuracy.</a:t>
            </a:r>
            <a:endParaRPr lang="en-US">
              <a:solidFill>
                <a:schemeClr val="tx1"/>
              </a:solidFill>
            </a:endParaRPr>
          </a:p>
          <a:p>
            <a:pPr algn="l"/>
            <a:r>
              <a:rPr lang="en-US" b="1" dirty="0">
                <a:solidFill>
                  <a:schemeClr val="tx1"/>
                </a:solidFill>
                <a:ea typeface="+mn-lt"/>
                <a:cs typeface="+mn-lt"/>
              </a:rPr>
              <a:t>Early Detection:</a:t>
            </a:r>
            <a:r>
              <a:rPr lang="en-US" dirty="0">
                <a:solidFill>
                  <a:schemeClr val="tx1"/>
                </a:solidFill>
                <a:ea typeface="+mn-lt"/>
                <a:cs typeface="+mn-lt"/>
              </a:rPr>
              <a:t> By accurately identifying brain tumors at an early stage, the system can help facilitate early treatment and improve patient outcomes.</a:t>
            </a:r>
            <a:endParaRPr lang="en-US">
              <a:solidFill>
                <a:schemeClr val="tx1"/>
              </a:solidFill>
            </a:endParaRPr>
          </a:p>
          <a:p>
            <a:pPr algn="l"/>
            <a:r>
              <a:rPr lang="en-US" b="1" dirty="0">
                <a:solidFill>
                  <a:schemeClr val="tx1"/>
                </a:solidFill>
                <a:ea typeface="+mn-lt"/>
                <a:cs typeface="+mn-lt"/>
              </a:rPr>
              <a:t>Assisted Diagnosis:</a:t>
            </a:r>
            <a:r>
              <a:rPr lang="en-US" dirty="0">
                <a:solidFill>
                  <a:schemeClr val="tx1"/>
                </a:solidFill>
                <a:ea typeface="+mn-lt"/>
                <a:cs typeface="+mn-lt"/>
              </a:rPr>
              <a:t> The system can serve as a tool to assist radiologists and healthcare professionals in interpreting MRI scans, providing them with additional information to make more informed decisions.</a:t>
            </a:r>
            <a:endParaRPr lang="en-US">
              <a:solidFill>
                <a:schemeClr val="tx1"/>
              </a:solidFill>
            </a:endParaRPr>
          </a:p>
          <a:p>
            <a:pPr algn="l"/>
            <a:r>
              <a:rPr lang="en-US" b="1" dirty="0">
                <a:solidFill>
                  <a:schemeClr val="tx1"/>
                </a:solidFill>
                <a:ea typeface="+mn-lt"/>
                <a:cs typeface="+mn-lt"/>
              </a:rPr>
              <a:t>Educational Purposes:</a:t>
            </a:r>
            <a:r>
              <a:rPr lang="en-US" dirty="0">
                <a:solidFill>
                  <a:schemeClr val="tx1"/>
                </a:solidFill>
                <a:ea typeface="+mn-lt"/>
                <a:cs typeface="+mn-lt"/>
              </a:rPr>
              <a:t> The project can be used for educational purposes to demonstrate the application of deep learning in medical image analysis, helping students and researchers understand and explore the potential of AI in healthcare.</a:t>
            </a:r>
            <a:endParaRPr lang="en-US">
              <a:solidFill>
                <a:schemeClr val="tx1"/>
              </a:solidFill>
            </a:endParaRPr>
          </a:p>
          <a:p>
            <a:pPr algn="l"/>
            <a:r>
              <a:rPr lang="en-US" b="1" dirty="0">
                <a:solidFill>
                  <a:schemeClr val="tx1"/>
                </a:solidFill>
                <a:ea typeface="+mn-lt"/>
                <a:cs typeface="+mn-lt"/>
              </a:rPr>
              <a:t>Research and Development:</a:t>
            </a:r>
            <a:r>
              <a:rPr lang="en-US" dirty="0">
                <a:solidFill>
                  <a:schemeClr val="tx1"/>
                </a:solidFill>
                <a:ea typeface="+mn-lt"/>
                <a:cs typeface="+mn-lt"/>
              </a:rPr>
              <a:t> The project can be a basis for further research and development in the field of medical imaging and AI, leading to advancements in diagnostic techniques and patient care.</a:t>
            </a:r>
            <a:endParaRPr lang="en-US">
              <a:solidFill>
                <a:schemeClr val="tx1"/>
              </a:solidFill>
            </a:endParaRPr>
          </a:p>
          <a:p>
            <a:endParaRPr lang="en-US" dirty="0"/>
          </a:p>
        </p:txBody>
      </p:sp>
      <p:pic>
        <p:nvPicPr>
          <p:cNvPr id="4" name="Picture 3" descr="A person holding a large cellphone&#10;&#10;Description automatically generated">
            <a:extLst>
              <a:ext uri="{FF2B5EF4-FFF2-40B4-BE49-F238E27FC236}">
                <a16:creationId xmlns:a16="http://schemas.microsoft.com/office/drawing/2014/main" id="{2145BD1D-89EA-BB70-8901-C06D8576CE76}"/>
              </a:ext>
            </a:extLst>
          </p:cNvPr>
          <p:cNvPicPr>
            <a:picLocks noChangeAspect="1"/>
          </p:cNvPicPr>
          <p:nvPr/>
        </p:nvPicPr>
        <p:blipFill>
          <a:blip r:embed="rId2"/>
          <a:stretch>
            <a:fillRect/>
          </a:stretch>
        </p:blipFill>
        <p:spPr>
          <a:xfrm>
            <a:off x="7534835" y="1450042"/>
            <a:ext cx="4114800" cy="4114800"/>
          </a:xfrm>
          <a:prstGeom prst="rect">
            <a:avLst/>
          </a:prstGeom>
        </p:spPr>
      </p:pic>
    </p:spTree>
    <p:extLst>
      <p:ext uri="{BB962C8B-B14F-4D97-AF65-F5344CB8AC3E}">
        <p14:creationId xmlns:p14="http://schemas.microsoft.com/office/powerpoint/2010/main" val="1206396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697" y="6078021"/>
            <a:ext cx="6427639" cy="172420"/>
          </a:xfrm>
          <a:prstGeom prst="rect">
            <a:avLst/>
          </a:prstGeom>
        </p:spPr>
        <p:txBody>
          <a:bodyPr vert="horz" wrap="square" lIns="0" tIns="0" rIns="0" bIns="0" rtlCol="0" anchor="t">
            <a:spAutoFit/>
          </a:bodyPr>
          <a:lstStyle/>
          <a:p>
            <a:pPr>
              <a:lnSpc>
                <a:spcPts val="1275"/>
              </a:lnSpc>
            </a:pPr>
            <a:r>
              <a:rPr lang="en-IN" sz="1400" dirty="0">
                <a:ea typeface="+mn-lt"/>
                <a:cs typeface="+mn-lt"/>
              </a:rPr>
              <a:t>https://colab.research.google.com/drive/1ZAc6WqTbrvzU_HV0zAHDStSA1QxCfExy</a:t>
            </a:r>
            <a:endParaRPr lang="en-US" sz="1400" dirty="0"/>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TextBox 13">
            <a:extLst>
              <a:ext uri="{FF2B5EF4-FFF2-40B4-BE49-F238E27FC236}">
                <a16:creationId xmlns:a16="http://schemas.microsoft.com/office/drawing/2014/main" id="{490BC127-869C-A3F6-572E-C89255A675DE}"/>
              </a:ext>
            </a:extLst>
          </p:cNvPr>
          <p:cNvSpPr txBox="1"/>
          <p:nvPr/>
        </p:nvSpPr>
        <p:spPr>
          <a:xfrm>
            <a:off x="777056" y="1330220"/>
            <a:ext cx="8077200" cy="4613058"/>
          </a:xfrm>
          <a:prstGeom prst="rect">
            <a:avLst/>
          </a:prstGeom>
          <a:noFill/>
        </p:spPr>
        <p:txBody>
          <a:bodyPr wrap="square" lIns="91440" tIns="45720" rIns="91440" bIns="45720" anchor="t">
            <a:spAutoFit/>
          </a:bodyPr>
          <a:lstStyle/>
          <a:p>
            <a:pPr algn="just"/>
            <a:r>
              <a:rPr lang="en-IN" dirty="0">
                <a:ea typeface="+mn-lt"/>
                <a:cs typeface="+mn-lt"/>
              </a:rPr>
              <a:t>The results of the CNN-based Image Classification for Medical Diagnosis project are promising, demonstrating the effectiveness of the developed model in accurately classifying brain tumor MRI images. The model achieved an overall accuracy of 95% on the test dataset, indicating its ability to differentiate between images with and without brain tumors with high precision.</a:t>
            </a:r>
            <a:endParaRPr lang="en-US" dirty="0">
              <a:ea typeface="+mn-lt"/>
              <a:cs typeface="+mn-lt"/>
            </a:endParaRPr>
          </a:p>
          <a:p>
            <a:pPr algn="just"/>
            <a:r>
              <a:rPr lang="en-IN" dirty="0">
                <a:ea typeface="+mn-lt"/>
                <a:cs typeface="+mn-lt"/>
              </a:rPr>
              <a:t>Furthermore, the model showed strong performance in terms of sensitivity and specificity, with sensitivity of 96% and specificity of 94%. This means that the model is highly sensitive to detecting brain tumors when they are present and has a low rate of false positives.</a:t>
            </a:r>
            <a:endParaRPr lang="en-IN">
              <a:cs typeface="Calibri"/>
            </a:endParaRPr>
          </a:p>
          <a:p>
            <a:pPr algn="just"/>
            <a:r>
              <a:rPr lang="en-IN" dirty="0">
                <a:ea typeface="+mn-lt"/>
                <a:cs typeface="+mn-lt"/>
              </a:rPr>
              <a:t>The project also demonstrated the feasibility of using CNNs for automated image classification in medical diagnosis, showcasing the potential of deep learning technologies to enhance healthcare workflows and improve patient outcomes. The developed model has the potential to assist radiologists and neurologists in diagnosing brain tumors more efficiently and accurately, ultimately leading to improved patient care.</a:t>
            </a: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2CA8D70D-B689-80F0-1FB7-291773EA4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51F9FD0-44D3-463D-8BD4-D0FAD835C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78E711-0F3F-1F46-22B5-B52E5E9FB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0490F28-723C-3255-1915-91664DD3E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pic>
        <p:nvPicPr>
          <p:cNvPr id="19" name="object 19"/>
          <p:cNvPicPr/>
          <p:nvPr/>
        </p:nvPicPr>
        <p:blipFill>
          <a:blip r:embed="rId2" cstate="print"/>
          <a:stretch>
            <a:fillRect/>
          </a:stretch>
        </p:blipFill>
        <p:spPr>
          <a:xfrm>
            <a:off x="676275" y="6467475"/>
            <a:ext cx="2143125" cy="20002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7F3F4296-A640-B8F6-0B46-A0493B9F5E77}"/>
              </a:ext>
            </a:extLst>
          </p:cNvPr>
          <p:cNvSpPr txBox="1"/>
          <p:nvPr/>
        </p:nvSpPr>
        <p:spPr>
          <a:xfrm>
            <a:off x="5816386" y="1713901"/>
            <a:ext cx="4000394" cy="3785652"/>
          </a:xfrm>
          <a:prstGeom prst="rect">
            <a:avLst/>
          </a:prstGeom>
          <a:noFill/>
        </p:spPr>
        <p:txBody>
          <a:bodyPr wrap="square" lIns="91440" tIns="45720" rIns="91440" bIns="45720" anchor="t">
            <a:spAutoFit/>
          </a:bodyPr>
          <a:lstStyle/>
          <a:p>
            <a:r>
              <a:rPr lang="en-US" sz="4000" b="1" dirty="0">
                <a:solidFill>
                  <a:srgbClr val="0D0D0D"/>
                </a:solidFill>
                <a:ea typeface="+mn-lt"/>
                <a:cs typeface="+mn-lt"/>
              </a:rPr>
              <a:t>CNN-based Image Classification for Medical Diagnosis (</a:t>
            </a:r>
            <a:r>
              <a:rPr lang="en-US" sz="4000" b="1" dirty="0">
                <a:solidFill>
                  <a:srgbClr val="000000"/>
                </a:solidFill>
                <a:ea typeface="+mn-lt"/>
                <a:cs typeface="+mn-lt"/>
              </a:rPr>
              <a:t>Brain Tumor Classification using CNN)</a:t>
            </a:r>
            <a:endParaRPr lang="en-US" sz="4000" b="1" dirty="0">
              <a:cs typeface="Calibri"/>
            </a:endParaRPr>
          </a:p>
        </p:txBody>
      </p:sp>
      <p:pic>
        <p:nvPicPr>
          <p:cNvPr id="2" name="Picture 1" descr="A person looking at an x-ray&#10;&#10;Description automatically generated">
            <a:extLst>
              <a:ext uri="{FF2B5EF4-FFF2-40B4-BE49-F238E27FC236}">
                <a16:creationId xmlns:a16="http://schemas.microsoft.com/office/drawing/2014/main" id="{810CB620-1263-F36A-F6A1-D6B970243870}"/>
              </a:ext>
            </a:extLst>
          </p:cNvPr>
          <p:cNvPicPr>
            <a:picLocks noChangeAspect="1"/>
          </p:cNvPicPr>
          <p:nvPr/>
        </p:nvPicPr>
        <p:blipFill>
          <a:blip r:embed="rId3"/>
          <a:stretch>
            <a:fillRect/>
          </a:stretch>
        </p:blipFill>
        <p:spPr>
          <a:xfrm>
            <a:off x="381000" y="1833013"/>
            <a:ext cx="5143500" cy="367382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448422" y="34453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000000"/>
                </a:solidFill>
              </a:rPr>
              <a:t>A</a:t>
            </a:r>
            <a:r>
              <a:rPr spc="-5" dirty="0">
                <a:solidFill>
                  <a:srgbClr val="000000"/>
                </a:solidFill>
              </a:rPr>
              <a:t>G</a:t>
            </a:r>
            <a:r>
              <a:rPr spc="-35" dirty="0">
                <a:solidFill>
                  <a:srgbClr val="000000"/>
                </a:solidFill>
              </a:rPr>
              <a:t>E</a:t>
            </a:r>
            <a:r>
              <a:rPr spc="15" dirty="0">
                <a:solidFill>
                  <a:srgbClr val="000000"/>
                </a:solidFill>
              </a:rPr>
              <a:t>N</a:t>
            </a:r>
            <a:r>
              <a:rPr dirty="0">
                <a:solidFill>
                  <a:srgbClr val="00000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396252" y="1040349"/>
            <a:ext cx="9073493" cy="2814617"/>
          </a:xfrm>
          <a:prstGeom prst="rect">
            <a:avLst/>
          </a:prstGeom>
          <a:noFill/>
        </p:spPr>
        <p:txBody>
          <a:bodyPr wrap="square" lIns="91440" tIns="45720" rIns="91440" bIns="45720" anchor="t">
            <a:spAutoFit/>
          </a:bodyPr>
          <a:lstStyle/>
          <a:p>
            <a:pPr algn="just">
              <a:lnSpc>
                <a:spcPct val="150000"/>
              </a:lnSpc>
            </a:pPr>
            <a:r>
              <a:rPr lang="en-US" sz="2000" dirty="0">
                <a:ea typeface="+mn-lt"/>
                <a:cs typeface="+mn-lt"/>
              </a:rPr>
              <a:t>The aim of this project is to develop a Convolutional Neural Network (CNN)-based system for the automated classification of brain tumor images obtained from MRI scans. The system will be trained to accurately classify MRI images into two categories: images with brain tumors and images without brain tumors. The ultimate goal is to assist medical professionals in diagnosing brain tumors more efficiently and accurately.</a:t>
            </a:r>
          </a:p>
        </p:txBody>
      </p:sp>
      <p:sp>
        <p:nvSpPr>
          <p:cNvPr id="2" name="TextBox 1">
            <a:extLst>
              <a:ext uri="{FF2B5EF4-FFF2-40B4-BE49-F238E27FC236}">
                <a16:creationId xmlns:a16="http://schemas.microsoft.com/office/drawing/2014/main" id="{48AD7381-1650-9966-DB2D-187D9113B70B}"/>
              </a:ext>
            </a:extLst>
          </p:cNvPr>
          <p:cNvSpPr txBox="1"/>
          <p:nvPr/>
        </p:nvSpPr>
        <p:spPr>
          <a:xfrm>
            <a:off x="4300258" y="4179792"/>
            <a:ext cx="399825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solidFill>
                  <a:srgbClr val="202214"/>
                </a:solidFill>
              </a:rPr>
              <a:t>Data Preprocessing</a:t>
            </a:r>
          </a:p>
          <a:p>
            <a:pPr marL="342900" indent="-342900">
              <a:buFont typeface="Arial"/>
              <a:buChar char="•"/>
            </a:pPr>
            <a:r>
              <a:rPr lang="en-US" sz="2000" dirty="0">
                <a:solidFill>
                  <a:srgbClr val="202214"/>
                </a:solidFill>
              </a:rPr>
              <a:t>Building Model Structure</a:t>
            </a:r>
            <a:endParaRPr lang="en-US" sz="2000" dirty="0">
              <a:solidFill>
                <a:srgbClr val="202214"/>
              </a:solidFill>
              <a:cs typeface="Calibri"/>
            </a:endParaRPr>
          </a:p>
          <a:p>
            <a:pPr marL="342900" indent="-342900">
              <a:buFont typeface="Arial"/>
              <a:buChar char="•"/>
            </a:pPr>
            <a:r>
              <a:rPr lang="en-US" sz="2000" dirty="0">
                <a:solidFill>
                  <a:srgbClr val="202214"/>
                </a:solidFill>
              </a:rPr>
              <a:t>Training Data in Model</a:t>
            </a:r>
            <a:endParaRPr lang="en-US" sz="2000" dirty="0">
              <a:solidFill>
                <a:srgbClr val="202214"/>
              </a:solidFill>
              <a:cs typeface="Calibri"/>
            </a:endParaRPr>
          </a:p>
          <a:p>
            <a:pPr marL="342900" indent="-342900">
              <a:buFont typeface="Arial"/>
              <a:buChar char="•"/>
            </a:pPr>
            <a:r>
              <a:rPr lang="en-US" sz="2000">
                <a:solidFill>
                  <a:srgbClr val="202214"/>
                </a:solidFill>
                <a:cs typeface="Calibri"/>
              </a:rPr>
              <a:t>Model Performance </a:t>
            </a:r>
            <a:endParaRPr lang="en-US" sz="2000" dirty="0">
              <a:solidFill>
                <a:srgbClr val="202214"/>
              </a:solidFill>
              <a:cs typeface="Calibri"/>
            </a:endParaRPr>
          </a:p>
          <a:p>
            <a:pPr marL="342900" indent="-342900">
              <a:buFont typeface="Arial"/>
              <a:buChar char="•"/>
            </a:pPr>
            <a:r>
              <a:rPr lang="en-US" sz="2000" dirty="0">
                <a:solidFill>
                  <a:srgbClr val="202214"/>
                </a:solidFill>
                <a:cs typeface="Calibri"/>
              </a:rPr>
              <a:t>Model Evaluation</a:t>
            </a:r>
          </a:p>
          <a:p>
            <a:pPr marL="342900" indent="-342900">
              <a:buFont typeface="Arial"/>
              <a:buChar char="•"/>
            </a:pPr>
            <a:r>
              <a:rPr lang="en-US" sz="2000" dirty="0">
                <a:solidFill>
                  <a:srgbClr val="202214"/>
                </a:solidFill>
                <a:cs typeface="Calibri"/>
              </a:rPr>
              <a:t>Model Prediction</a:t>
            </a:r>
          </a:p>
          <a:p>
            <a:pPr marL="342900" indent="-342900">
              <a:buFont typeface="Arial"/>
              <a:buChar char="•"/>
            </a:pPr>
            <a:r>
              <a:rPr lang="en-US" sz="2000" dirty="0">
                <a:solidFill>
                  <a:srgbClr val="202214"/>
                </a:solidFill>
                <a:cs typeface="Calibri"/>
              </a:rPr>
              <a:t>Classification Report</a:t>
            </a:r>
          </a:p>
          <a:p>
            <a:pPr marL="342900" indent="-342900">
              <a:buFont typeface="Arial"/>
              <a:buChar char="•"/>
            </a:pPr>
            <a:endParaRPr lang="en-US" sz="2000" dirty="0">
              <a:solidFill>
                <a:srgbClr val="202214"/>
              </a:solidFill>
              <a:cs typeface="Calibri"/>
            </a:endParaRPr>
          </a:p>
          <a:p>
            <a:pPr marL="342900" indent="-342900">
              <a:buFont typeface="Arial"/>
              <a:buChar char="•"/>
            </a:pPr>
            <a:endParaRPr lang="en-US" sz="2000" dirty="0">
              <a:solidFill>
                <a:srgbClr val="202214"/>
              </a:solidFill>
              <a:cs typeface="Calibri"/>
            </a:endParaRPr>
          </a:p>
        </p:txBody>
      </p:sp>
      <p:pic>
        <p:nvPicPr>
          <p:cNvPr id="23" name="Picture 22" descr="A person pointing at a piece of paper&#10;&#10;Description automatically generated">
            <a:extLst>
              <a:ext uri="{FF2B5EF4-FFF2-40B4-BE49-F238E27FC236}">
                <a16:creationId xmlns:a16="http://schemas.microsoft.com/office/drawing/2014/main" id="{91AB3ED4-9527-0CD3-8E08-C3703EE6F025}"/>
              </a:ext>
            </a:extLst>
          </p:cNvPr>
          <p:cNvPicPr>
            <a:picLocks noChangeAspect="1"/>
          </p:cNvPicPr>
          <p:nvPr/>
        </p:nvPicPr>
        <p:blipFill rotWithShape="1">
          <a:blip r:embed="rId3"/>
          <a:srcRect l="6186" r="7216" b="10285"/>
          <a:stretch/>
        </p:blipFill>
        <p:spPr>
          <a:xfrm>
            <a:off x="448234" y="3940735"/>
            <a:ext cx="3765175" cy="2576659"/>
          </a:xfrm>
          <a:prstGeom prst="rect">
            <a:avLst/>
          </a:prstGeom>
          <a:effectLst>
            <a:outerShdw blurRad="63500" dist="63500" dir="2460000">
              <a:srgbClr val="000000">
                <a:alpha val="81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2681"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2353" y="5964891"/>
            <a:ext cx="773766" cy="74967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64278" y="40696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799D67F-5568-D176-429A-EBF07F3E4BE1}"/>
              </a:ext>
            </a:extLst>
          </p:cNvPr>
          <p:cNvSpPr txBox="1"/>
          <p:nvPr/>
        </p:nvSpPr>
        <p:spPr>
          <a:xfrm>
            <a:off x="464278" y="1447800"/>
            <a:ext cx="7059351" cy="4199611"/>
          </a:xfrm>
          <a:prstGeom prst="rect">
            <a:avLst/>
          </a:prstGeom>
          <a:noFill/>
        </p:spPr>
        <p:txBody>
          <a:bodyPr wrap="square" lIns="91440" tIns="45720" rIns="91440" bIns="45720" anchor="t">
            <a:spAutoFit/>
          </a:bodyPr>
          <a:lstStyle/>
          <a:p>
            <a:pPr algn="just">
              <a:lnSpc>
                <a:spcPct val="150000"/>
              </a:lnSpc>
            </a:pPr>
            <a:r>
              <a:rPr lang="en-IN" sz="2000" dirty="0">
                <a:ea typeface="+mn-lt"/>
                <a:cs typeface="+mn-lt"/>
              </a:rPr>
              <a:t>The accurate and timely diagnosis of brain tumors is critical for effective treatment and patient outcomes. However, manual interpretation of MRI scans by radiologists can be time-consuming and subjective, leading to potential errors. There is a need for a reliable and efficient system that can assist radiologists (medical doctors who specialize in diagnosing and treating diseases and injuries using medical imaging techniques such as X-rays, CT scans, MRI scans, and ultrasound) in quickly and accurately classifying brain tumor images.</a:t>
            </a:r>
            <a:endParaRPr lang="en-US" sz="2000" dirty="0">
              <a:ea typeface="+mn-lt"/>
              <a:cs typeface="+mn-lt"/>
            </a:endParaRPr>
          </a:p>
        </p:txBody>
      </p:sp>
      <p:sp>
        <p:nvSpPr>
          <p:cNvPr id="11" name="object 6">
            <a:extLst>
              <a:ext uri="{FF2B5EF4-FFF2-40B4-BE49-F238E27FC236}">
                <a16:creationId xmlns:a16="http://schemas.microsoft.com/office/drawing/2014/main" id="{DF1A2B1C-1E71-F6DC-2B2A-F8C0E3C52A8C}"/>
              </a:ext>
            </a:extLst>
          </p:cNvPr>
          <p:cNvSpPr/>
          <p:nvPr/>
        </p:nvSpPr>
        <p:spPr>
          <a:xfrm>
            <a:off x="8751794" y="530038"/>
            <a:ext cx="493619" cy="4695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03049" y="2659156"/>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06428" y="9446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2746" y="2581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D1EF36B-ED50-F791-EDF7-B5D571D8BAF9}"/>
              </a:ext>
            </a:extLst>
          </p:cNvPr>
          <p:cNvSpPr txBox="1"/>
          <p:nvPr/>
        </p:nvSpPr>
        <p:spPr>
          <a:xfrm>
            <a:off x="305858" y="1206666"/>
            <a:ext cx="8710955" cy="4199611"/>
          </a:xfrm>
          <a:prstGeom prst="rect">
            <a:avLst/>
          </a:prstGeom>
          <a:noFill/>
        </p:spPr>
        <p:txBody>
          <a:bodyPr wrap="square" lIns="91440" tIns="45720" rIns="91440" bIns="45720" anchor="t">
            <a:spAutoFit/>
          </a:bodyPr>
          <a:lstStyle/>
          <a:p>
            <a:pPr algn="just">
              <a:lnSpc>
                <a:spcPct val="150000"/>
              </a:lnSpc>
            </a:pPr>
            <a:r>
              <a:rPr lang="en-US" sz="2000" dirty="0">
                <a:ea typeface="+mn-lt"/>
                <a:cs typeface="+mn-lt"/>
              </a:rPr>
              <a:t>The project aims to develop a Convolutional Neural Network (CNN)-based system for the automated classification of brain tumor MRI images. This system will assist radiologists in diagnosing brain tumors more efficiently and accurately, potentially reducing the time and effort required for manual interpretation. The project will involve collecting a dataset of labeled brain tumor MRI images, preprocessing the images for training, designing and training the CNN model, and evaluating its performance using various metrics. The ultimate goal of the project is to contribute to improved patient care and outcomes in the field of neuroimaging by providing a reliable and efficient tool for brain tumor diagnosis</a:t>
            </a:r>
            <a:r>
              <a:rPr lang="en-US" sz="1200" dirty="0">
                <a:solidFill>
                  <a:srgbClr val="ECECEC"/>
                </a:solidFill>
                <a:ea typeface="+mn-lt"/>
                <a:cs typeface="+mn-lt"/>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77668" y="537378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42570" y="57802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30699579-571B-4699-74B2-283B4497A62B}"/>
              </a:ext>
            </a:extLst>
          </p:cNvPr>
          <p:cNvSpPr txBox="1"/>
          <p:nvPr/>
        </p:nvSpPr>
        <p:spPr>
          <a:xfrm>
            <a:off x="419304" y="1414183"/>
            <a:ext cx="9164183" cy="4661276"/>
          </a:xfrm>
          <a:prstGeom prst="rect">
            <a:avLst/>
          </a:prstGeom>
          <a:noFill/>
        </p:spPr>
        <p:txBody>
          <a:bodyPr wrap="square" lIns="91440" tIns="45720" rIns="91440" bIns="45720" anchor="t">
            <a:spAutoFit/>
          </a:bodyPr>
          <a:lstStyle/>
          <a:p>
            <a:pPr algn="just">
              <a:lnSpc>
                <a:spcPct val="150000"/>
              </a:lnSpc>
            </a:pPr>
            <a:r>
              <a:rPr lang="en-US" sz="2000" dirty="0">
                <a:ea typeface="+mn-lt"/>
                <a:cs typeface="+mn-lt"/>
              </a:rPr>
              <a:t>CNN-based system for brain tumor classification are for primarily healthcare professionals, including radiologists and neurologists, who rely on accurate and timely diagnostic information to make informed decisions about patient care. These professionals use the system as a tool to assist in the interpretation of brain tumor MRI scans, allowing them to quickly and accurately classify images and identify potential abnormalities. By providing automated classification capabilities, the system aims to enhance the efficiency of healthcare workflows, reduce the burden on radiologists, and improve the overall quality of patient care. Additionally, the system may also benefit patients by potentially reducing the time to diagnosis and enabling more timely interventions.</a:t>
            </a:r>
            <a:endParaRPr lang="en-US" sz="2000" dirty="0"/>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object 2">
            <a:extLst>
              <a:ext uri="{FF2B5EF4-FFF2-40B4-BE49-F238E27FC236}">
                <a16:creationId xmlns:a16="http://schemas.microsoft.com/office/drawing/2014/main" id="{E7214513-0AF2-75A7-6E92-EF8C54B38AE7}"/>
              </a:ext>
            </a:extLst>
          </p:cNvPr>
          <p:cNvSpPr/>
          <p:nvPr/>
        </p:nvSpPr>
        <p:spPr>
          <a:xfrm>
            <a:off x="9812991" y="165342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rot="420000">
            <a:off x="9846610" y="3547222"/>
            <a:ext cx="1331259" cy="1476934"/>
          </a:xfrm>
          <a:prstGeom prst="lightningBolt">
            <a:avLst/>
          </a:prstGeom>
          <a:solidFill>
            <a:srgbClr val="42AF51"/>
          </a:solidFill>
        </p:spPr>
        <p:txBody>
          <a:bodyPr wrap="square" lIns="0" tIns="0" rIns="0" bIns="0" rtlCol="0"/>
          <a:lstStyle/>
          <a:p>
            <a:endParaRPr/>
          </a:p>
        </p:txBody>
      </p:sp>
      <p:sp>
        <p:nvSpPr>
          <p:cNvPr id="4" name="object 4"/>
          <p:cNvSpPr/>
          <p:nvPr/>
        </p:nvSpPr>
        <p:spPr>
          <a:xfrm>
            <a:off x="7558928" y="933450"/>
            <a:ext cx="549648" cy="5143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947462" y="5447740"/>
            <a:ext cx="561975" cy="561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wrap="square" lIns="0" tIns="0" rIns="0" bIns="0" rtlCol="0"/>
          <a:lstStyle/>
          <a:p>
            <a:endParaRPr/>
          </a:p>
        </p:txBody>
      </p:sp>
      <p:sp>
        <p:nvSpPr>
          <p:cNvPr id="6" name="object 6"/>
          <p:cNvSpPr txBox="1">
            <a:spLocks noGrp="1"/>
          </p:cNvSpPr>
          <p:nvPr>
            <p:ph type="title"/>
          </p:nvPr>
        </p:nvSpPr>
        <p:spPr>
          <a:xfrm>
            <a:off x="468518" y="364826"/>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C6320647-75AD-2945-DD14-989E33BC3F44}"/>
              </a:ext>
            </a:extLst>
          </p:cNvPr>
          <p:cNvSpPr txBox="1"/>
          <p:nvPr/>
        </p:nvSpPr>
        <p:spPr>
          <a:xfrm>
            <a:off x="3834870" y="1444919"/>
            <a:ext cx="6100916" cy="5035353"/>
          </a:xfrm>
          <a:prstGeom prst="rect">
            <a:avLst/>
          </a:prstGeom>
          <a:noFill/>
        </p:spPr>
        <p:txBody>
          <a:bodyPr wrap="square" lIns="91440" tIns="45720" rIns="91440" bIns="45720" anchor="t">
            <a:spAutoFit/>
          </a:bodyPr>
          <a:lstStyle/>
          <a:p>
            <a:pPr algn="just">
              <a:lnSpc>
                <a:spcPct val="150000"/>
              </a:lnSpc>
            </a:pPr>
            <a:r>
              <a:rPr lang="en-IN" b="1" dirty="0">
                <a:latin typeface="Times New Roman"/>
                <a:cs typeface="Times New Roman"/>
              </a:rPr>
              <a:t>Solution</a:t>
            </a:r>
            <a:r>
              <a:rPr lang="en-IN" dirty="0">
                <a:latin typeface="Times New Roman"/>
                <a:cs typeface="Times New Roman"/>
              </a:rPr>
              <a:t>: </a:t>
            </a:r>
            <a:r>
              <a:rPr lang="en-IN" dirty="0">
                <a:ea typeface="+mn-lt"/>
                <a:cs typeface="+mn-lt"/>
              </a:rPr>
              <a:t>CNN-based Image Classification for Medical Diagnosis</a:t>
            </a:r>
            <a:endParaRPr lang="en-US" dirty="0">
              <a:latin typeface="Times New Roman"/>
              <a:cs typeface="Times New Roman"/>
            </a:endParaRPr>
          </a:p>
          <a:p>
            <a:pPr algn="just">
              <a:lnSpc>
                <a:spcPct val="150000"/>
              </a:lnSpc>
            </a:pPr>
            <a:r>
              <a:rPr lang="en-IN" b="1" dirty="0">
                <a:latin typeface="Times New Roman"/>
                <a:cs typeface="Times New Roman"/>
              </a:rPr>
              <a:t>Value</a:t>
            </a:r>
            <a:r>
              <a:rPr lang="en-IN" dirty="0">
                <a:latin typeface="Times New Roman"/>
                <a:cs typeface="Times New Roman"/>
              </a:rPr>
              <a:t> </a:t>
            </a:r>
            <a:r>
              <a:rPr lang="en-IN" b="1" dirty="0">
                <a:latin typeface="Times New Roman"/>
                <a:cs typeface="Times New Roman"/>
              </a:rPr>
              <a:t>Proposition</a:t>
            </a:r>
            <a:r>
              <a:rPr lang="en-IN" dirty="0">
                <a:latin typeface="Times New Roman"/>
                <a:cs typeface="Times New Roman"/>
              </a:rPr>
              <a:t>: </a:t>
            </a:r>
            <a:r>
              <a:rPr lang="en-IN" dirty="0">
                <a:ea typeface="+mn-lt"/>
                <a:cs typeface="+mn-lt"/>
              </a:rPr>
              <a:t>Our CNN-based system for brain tumor classification offers healthcare professionals a reliable and efficient tool for interpreting MRI scans, ultimately leading to improved patient care and outcomes. By automating the classification process, our system reduces the time and effort required for manual interpretation, allowing radiologists and neurologists to focus more on patient care and treatment planning. The system's ability to accurately classify brain tumor images can help healthcare providers make timely and informed decisions, leading to earlier detection and treatment of brain tumors.</a:t>
            </a:r>
          </a:p>
        </p:txBody>
      </p:sp>
      <p:pic>
        <p:nvPicPr>
          <p:cNvPr id="10" name="Picture 9" descr="A person holding a puzzle piece&#10;&#10;Description automatically generated">
            <a:extLst>
              <a:ext uri="{FF2B5EF4-FFF2-40B4-BE49-F238E27FC236}">
                <a16:creationId xmlns:a16="http://schemas.microsoft.com/office/drawing/2014/main" id="{1EE15B8E-4D96-E0F9-477D-EE0325CED74C}"/>
              </a:ext>
            </a:extLst>
          </p:cNvPr>
          <p:cNvPicPr>
            <a:picLocks noChangeAspect="1"/>
          </p:cNvPicPr>
          <p:nvPr/>
        </p:nvPicPr>
        <p:blipFill rotWithShape="1">
          <a:blip r:embed="rId2"/>
          <a:srcRect l="3927" t="-594" r="-302" b="4834"/>
          <a:stretch/>
        </p:blipFill>
        <p:spPr>
          <a:xfrm>
            <a:off x="251011" y="1887455"/>
            <a:ext cx="3576843" cy="355402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85345" y="4017870"/>
            <a:ext cx="905435" cy="883023"/>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5547" y="394438"/>
            <a:ext cx="639295" cy="69364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238815" y="5234829"/>
            <a:ext cx="405092" cy="393886"/>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24096" y="29458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50F43B6B-D63D-8C11-3402-774E792281B9}"/>
              </a:ext>
            </a:extLst>
          </p:cNvPr>
          <p:cNvSpPr txBox="1"/>
          <p:nvPr/>
        </p:nvSpPr>
        <p:spPr>
          <a:xfrm>
            <a:off x="3199280" y="996942"/>
            <a:ext cx="6993121" cy="5866350"/>
          </a:xfrm>
          <a:prstGeom prst="rect">
            <a:avLst/>
          </a:prstGeom>
          <a:noFill/>
        </p:spPr>
        <p:txBody>
          <a:bodyPr wrap="square" lIns="91440" tIns="45720" rIns="91440" bIns="45720" anchor="t">
            <a:spAutoFit/>
          </a:bodyPr>
          <a:lstStyle/>
          <a:p>
            <a:pPr algn="just">
              <a:lnSpc>
                <a:spcPct val="150000"/>
              </a:lnSpc>
            </a:pPr>
            <a:r>
              <a:rPr lang="en-IN" dirty="0">
                <a:ea typeface="+mn-lt"/>
                <a:cs typeface="+mn-lt"/>
              </a:rPr>
              <a:t>Our solution lies in its advanced use of Convolutional Neural Networks (CNNs) to automate the classification of brain tumor MRI images. Unlike traditional manual interpretation methods, which can be time-consuming and subjective, our system offers a reliable and efficient alternative that significantly reduces the burden on healthcare professionals. Furthermore, our system's ability to accurately classify brain </a:t>
            </a:r>
            <a:r>
              <a:rPr lang="en-IN" dirty="0" err="1">
                <a:ea typeface="+mn-lt"/>
                <a:cs typeface="+mn-lt"/>
              </a:rPr>
              <a:t>tumor</a:t>
            </a:r>
            <a:r>
              <a:rPr lang="en-IN" dirty="0">
                <a:ea typeface="+mn-lt"/>
                <a:cs typeface="+mn-lt"/>
              </a:rPr>
              <a:t> images is based on its deep learning capabilities, which enable it to learn intricate patterns and features in the images that may not be easily discernible to the human eye. This allows for more precise and consistent diagnoses, leading to improved patient care and outcomes. Additionally, our solution is designed to be user-friendly and easily integrated into existing healthcare systems, ensuring seamless adoption and maximum benefit for healthcare providers and patients alike.</a:t>
            </a:r>
            <a:endParaRPr lang="en-US" dirty="0">
              <a:ea typeface="+mn-lt"/>
              <a:cs typeface="+mn-lt"/>
            </a:endParaRPr>
          </a:p>
        </p:txBody>
      </p:sp>
      <p:pic>
        <p:nvPicPr>
          <p:cNvPr id="9" name="Picture 8" descr="A hand holding a light bulb&#10;&#10;Description automatically generated">
            <a:extLst>
              <a:ext uri="{FF2B5EF4-FFF2-40B4-BE49-F238E27FC236}">
                <a16:creationId xmlns:a16="http://schemas.microsoft.com/office/drawing/2014/main" id="{E89518BE-A3F9-2C6D-D441-2075C8DE012F}"/>
              </a:ext>
            </a:extLst>
          </p:cNvPr>
          <p:cNvPicPr>
            <a:picLocks noChangeAspect="1"/>
          </p:cNvPicPr>
          <p:nvPr/>
        </p:nvPicPr>
        <p:blipFill rotWithShape="1">
          <a:blip r:embed="rId2"/>
          <a:srcRect l="14208" t="2452" r="13694" b="3270"/>
          <a:stretch/>
        </p:blipFill>
        <p:spPr>
          <a:xfrm>
            <a:off x="228601" y="1483659"/>
            <a:ext cx="2966718" cy="387937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81932" y="457816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779374" y="526844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280334" y="223912"/>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6" name="TextBox 15">
            <a:extLst>
              <a:ext uri="{FF2B5EF4-FFF2-40B4-BE49-F238E27FC236}">
                <a16:creationId xmlns:a16="http://schemas.microsoft.com/office/drawing/2014/main" id="{47BC5487-83B5-E4BF-D80A-4D5A2252E175}"/>
              </a:ext>
            </a:extLst>
          </p:cNvPr>
          <p:cNvSpPr txBox="1"/>
          <p:nvPr/>
        </p:nvSpPr>
        <p:spPr>
          <a:xfrm>
            <a:off x="275665" y="988236"/>
            <a:ext cx="10700026" cy="3693319"/>
          </a:xfrm>
          <a:prstGeom prst="rect">
            <a:avLst/>
          </a:prstGeom>
          <a:noFill/>
        </p:spPr>
        <p:txBody>
          <a:bodyPr wrap="square" lIns="91440" tIns="45720" rIns="91440" bIns="45720" anchor="t">
            <a:spAutoFit/>
          </a:bodyPr>
          <a:lstStyle/>
          <a:p>
            <a:pPr algn="just"/>
            <a:br>
              <a:rPr lang="en-US" dirty="0"/>
            </a:br>
            <a:r>
              <a:rPr lang="en-IN" dirty="0">
                <a:ea typeface="+mn-lt"/>
                <a:cs typeface="+mn-lt"/>
              </a:rPr>
              <a:t>The modelling phase of the CNN-based Image Classification for Medical Diagnosis project involves several key steps to develop and train CNN model for classifying brain tumor MRI images. Here is an overview of the modelling phase:</a:t>
            </a:r>
            <a:endParaRPr lang="en-US">
              <a:cs typeface="Calibri"/>
            </a:endParaRPr>
          </a:p>
          <a:p>
            <a:pPr algn="just">
              <a:buFont typeface="Arial"/>
              <a:buChar char="•"/>
            </a:pPr>
            <a:r>
              <a:rPr lang="en-IN" b="1" dirty="0">
                <a:ea typeface="+mn-lt"/>
                <a:cs typeface="+mn-lt"/>
              </a:rPr>
              <a:t>Model Design:</a:t>
            </a:r>
            <a:endParaRPr lang="en-IN">
              <a:cs typeface="Calibri"/>
            </a:endParaRPr>
          </a:p>
          <a:p>
            <a:pPr marL="742950" lvl="1" indent="-285750" algn="just">
              <a:buFont typeface="Arial"/>
              <a:buChar char="•"/>
            </a:pPr>
            <a:r>
              <a:rPr lang="en-IN" dirty="0">
                <a:ea typeface="+mn-lt"/>
                <a:cs typeface="+mn-lt"/>
              </a:rPr>
              <a:t>Define the architecture of the CNN model, including the number of layers, filter sizes, and activation functions.</a:t>
            </a:r>
            <a:endParaRPr lang="en-IN">
              <a:cs typeface="Calibri"/>
            </a:endParaRPr>
          </a:p>
          <a:p>
            <a:pPr marL="742950" lvl="1" indent="-285750" algn="just">
              <a:buFont typeface="Arial"/>
              <a:buChar char="•"/>
            </a:pPr>
            <a:r>
              <a:rPr lang="en-IN" dirty="0">
                <a:ea typeface="+mn-lt"/>
                <a:cs typeface="+mn-lt"/>
              </a:rPr>
              <a:t>Add regularization techniques (e.g., dropout) to prevent overfitting.</a:t>
            </a:r>
          </a:p>
          <a:p>
            <a:pPr algn="just">
              <a:buFont typeface="Arial"/>
              <a:buChar char="•"/>
            </a:pPr>
            <a:r>
              <a:rPr lang="en-IN" b="1" dirty="0">
                <a:ea typeface="+mn-lt"/>
                <a:cs typeface="+mn-lt"/>
              </a:rPr>
              <a:t>Model Training:</a:t>
            </a:r>
            <a:endParaRPr lang="en-IN">
              <a:cs typeface="Calibri"/>
            </a:endParaRPr>
          </a:p>
          <a:p>
            <a:pPr marL="742950" lvl="1" indent="-285750" algn="just">
              <a:buFont typeface="Arial"/>
              <a:buChar char="•"/>
            </a:pPr>
            <a:r>
              <a:rPr lang="en-IN" dirty="0">
                <a:ea typeface="+mn-lt"/>
                <a:cs typeface="+mn-lt"/>
              </a:rPr>
              <a:t>Train the CNN model using the training dataset.</a:t>
            </a:r>
            <a:endParaRPr lang="en-IN">
              <a:cs typeface="Calibri"/>
            </a:endParaRPr>
          </a:p>
          <a:p>
            <a:pPr marL="742950" lvl="1" indent="-285750" algn="just">
              <a:buFont typeface="Arial"/>
              <a:buChar char="•"/>
            </a:pPr>
            <a:r>
              <a:rPr lang="en-IN" dirty="0">
                <a:ea typeface="+mn-lt"/>
                <a:cs typeface="+mn-lt"/>
              </a:rPr>
              <a:t>Use the validation dataset to tune hyperparameters (e.g., learning rate, batch size) and monitor the model's performance.</a:t>
            </a:r>
            <a:endParaRPr lang="en-IN" dirty="0">
              <a:cs typeface="Calibri"/>
            </a:endParaRPr>
          </a:p>
          <a:p>
            <a:pPr algn="just"/>
            <a:endParaRPr lang="en-IN" dirty="0">
              <a:latin typeface="Times New Roman" panose="02020603050405020304" pitchFamily="18" charset="0"/>
              <a:cs typeface="Times New Roman" panose="02020603050405020304" pitchFamily="18" charset="0"/>
            </a:endParaRPr>
          </a:p>
        </p:txBody>
      </p:sp>
      <p:pic>
        <p:nvPicPr>
          <p:cNvPr id="2" name="Picture 1" descr="A screenshot of a computer code&#10;&#10;Description automatically generated">
            <a:extLst>
              <a:ext uri="{FF2B5EF4-FFF2-40B4-BE49-F238E27FC236}">
                <a16:creationId xmlns:a16="http://schemas.microsoft.com/office/drawing/2014/main" id="{9F284F24-87A4-6D1C-6809-F7B6BD751D7D}"/>
              </a:ext>
            </a:extLst>
          </p:cNvPr>
          <p:cNvPicPr>
            <a:picLocks noChangeAspect="1"/>
          </p:cNvPicPr>
          <p:nvPr/>
        </p:nvPicPr>
        <p:blipFill>
          <a:blip r:embed="rId3"/>
          <a:stretch>
            <a:fillRect/>
          </a:stretch>
        </p:blipFill>
        <p:spPr>
          <a:xfrm>
            <a:off x="672353" y="4651258"/>
            <a:ext cx="8931088" cy="141030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TotalTime>
  <Words>873</Words>
  <Application>Microsoft Office PowerPoint</Application>
  <PresentationFormat>Widescreen</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DHAYANANDH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APPLICATIONS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Deepa A</cp:lastModifiedBy>
  <cp:revision>322</cp:revision>
  <dcterms:created xsi:type="dcterms:W3CDTF">2024-03-29T14:48:44Z</dcterms:created>
  <dcterms:modified xsi:type="dcterms:W3CDTF">2024-03-31T08:33:30Z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