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146847056" r:id="rId8"/>
    <p:sldId id="2146847057" r:id="rId9"/>
    <p:sldId id="2146847058" r:id="rId10"/>
    <p:sldId id="265" r:id="rId11"/>
    <p:sldId id="266" r:id="rId12"/>
    <p:sldId id="2146847059" r:id="rId13"/>
    <p:sldId id="2146847060" r:id="rId14"/>
    <p:sldId id="267" r:id="rId15"/>
    <p:sldId id="2146847061" r:id="rId16"/>
    <p:sldId id="2146847062" r:id="rId17"/>
    <p:sldId id="2146847063" r:id="rId18"/>
    <p:sldId id="2146847064" r:id="rId19"/>
    <p:sldId id="268"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457E1B-9401-4AB9-A77D-E1EA7F94D795}" v="41" dt="2024-03-25T08:01:13.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ecuritybydefault.com/2017/01/utilizando-la-esteganografia-para-salir.html"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rp.org/Journal/PaperInformation.aspx?PaperID=68592"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solution.pro/de/t/python/python-gui-programming/python-gui-programmierung-tkinter"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www.pngall.com/python-programming-language-png/download/50248"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IN" b="1" dirty="0">
                <a:solidFill>
                  <a:schemeClr val="accent1"/>
                </a:solidFill>
                <a:latin typeface="Arial" panose="020B0604020202020204" pitchFamily="34" charset="0"/>
                <a:cs typeface="Arial" panose="020B0604020202020204" pitchFamily="34" charset="0"/>
              </a:rPr>
              <a:t>steganography application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385757" y="4216858"/>
            <a:ext cx="4739444" cy="1384995"/>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1. Dhayanithi K - </a:t>
            </a:r>
            <a:r>
              <a:rPr lang="en-US" sz="2000" b="1" dirty="0" err="1">
                <a:solidFill>
                  <a:schemeClr val="accent1">
                    <a:lumMod val="75000"/>
                  </a:schemeClr>
                </a:solidFill>
                <a:latin typeface="Arial"/>
                <a:cs typeface="Arial"/>
              </a:rPr>
              <a:t>Madha</a:t>
            </a:r>
            <a:r>
              <a:rPr lang="en-US" sz="2000" b="1" dirty="0">
                <a:solidFill>
                  <a:schemeClr val="accent1">
                    <a:lumMod val="75000"/>
                  </a:schemeClr>
                </a:solidFill>
                <a:latin typeface="Arial"/>
                <a:cs typeface="Arial"/>
              </a:rPr>
              <a:t> Engineering College – B.E Computer Science and Engineering</a:t>
            </a:r>
          </a:p>
        </p:txBody>
      </p:sp>
      <p:pic>
        <p:nvPicPr>
          <p:cNvPr id="6" name="Picture 5">
            <a:extLst>
              <a:ext uri="{FF2B5EF4-FFF2-40B4-BE49-F238E27FC236}">
                <a16:creationId xmlns:a16="http://schemas.microsoft.com/office/drawing/2014/main" id="{51DA7F0C-9727-359C-0B8E-4C6067F75C3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9371" y="3450266"/>
            <a:ext cx="5531057" cy="2592683"/>
          </a:xfrm>
          <a:prstGeom prst="rect">
            <a:avLst/>
          </a:prstGeom>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pic>
        <p:nvPicPr>
          <p:cNvPr id="7" name="Picture 6">
            <a:extLst>
              <a:ext uri="{FF2B5EF4-FFF2-40B4-BE49-F238E27FC236}">
                <a16:creationId xmlns:a16="http://schemas.microsoft.com/office/drawing/2014/main" id="{57FB9279-894E-3C27-678A-D3CF986701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41453" y="1355119"/>
            <a:ext cx="7997971" cy="4921175"/>
          </a:xfrm>
          <a:prstGeom prst="rect">
            <a:avLst/>
          </a:prstGeom>
        </p:spPr>
      </p:pic>
    </p:spTree>
    <p:extLst>
      <p:ext uri="{BB962C8B-B14F-4D97-AF65-F5344CB8AC3E}">
        <p14:creationId xmlns:p14="http://schemas.microsoft.com/office/powerpoint/2010/main" val="166397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281651EC-630E-5A92-D8C2-050D69EF8E0C}"/>
              </a:ext>
            </a:extLst>
          </p:cNvPr>
          <p:cNvSpPr>
            <a:spLocks noGrp="1"/>
          </p:cNvSpPr>
          <p:nvPr>
            <p:ph idx="1"/>
          </p:nvPr>
        </p:nvSpPr>
        <p:spPr>
          <a:xfrm>
            <a:off x="581193" y="-128109"/>
            <a:ext cx="11029615" cy="4673324"/>
          </a:xfrm>
        </p:spPr>
        <p:txBody>
          <a:bodyPr>
            <a:normAutofit/>
          </a:bodyPr>
          <a:lstStyle/>
          <a:p>
            <a:r>
              <a:rPr lang="en-IN" sz="2000" b="1" dirty="0">
                <a:latin typeface="system-ui"/>
              </a:rPr>
              <a:t>Encoding:</a:t>
            </a:r>
          </a:p>
          <a:p>
            <a:pPr marL="0" indent="0">
              <a:buNone/>
            </a:pPr>
            <a:r>
              <a:rPr lang="en-IN" sz="2000" b="1" dirty="0">
                <a:latin typeface="system-ui"/>
              </a:rPr>
              <a:t>	Step1 : Enter the secret message </a:t>
            </a:r>
          </a:p>
          <a:p>
            <a:endParaRPr lang="en-IN" sz="2000" b="1" dirty="0">
              <a:latin typeface="system-ui"/>
            </a:endParaRPr>
          </a:p>
        </p:txBody>
      </p:sp>
      <p:pic>
        <p:nvPicPr>
          <p:cNvPr id="9" name="Picture 8">
            <a:extLst>
              <a:ext uri="{FF2B5EF4-FFF2-40B4-BE49-F238E27FC236}">
                <a16:creationId xmlns:a16="http://schemas.microsoft.com/office/drawing/2014/main" id="{2C2D6533-DA78-C8D4-E668-C179822B2B0C}"/>
              </a:ext>
            </a:extLst>
          </p:cNvPr>
          <p:cNvPicPr>
            <a:picLocks noChangeAspect="1"/>
          </p:cNvPicPr>
          <p:nvPr/>
        </p:nvPicPr>
        <p:blipFill rotWithShape="1">
          <a:blip r:embed="rId2"/>
          <a:srcRect l="3339" t="5822" r="2711" b="5693"/>
          <a:stretch/>
        </p:blipFill>
        <p:spPr>
          <a:xfrm>
            <a:off x="3437860" y="2708800"/>
            <a:ext cx="5316279" cy="2806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94BFDA2-596E-0E9B-1AF0-B3F268940530}"/>
              </a:ext>
            </a:extLst>
          </p:cNvPr>
          <p:cNvPicPr>
            <a:picLocks noChangeAspect="1"/>
          </p:cNvPicPr>
          <p:nvPr/>
        </p:nvPicPr>
        <p:blipFill rotWithShape="1">
          <a:blip r:embed="rId3"/>
          <a:srcRect l="39942" t="1396" r="40261" b="83876"/>
          <a:stretch/>
        </p:blipFill>
        <p:spPr>
          <a:xfrm>
            <a:off x="3437860" y="3072808"/>
            <a:ext cx="5259082" cy="220094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281651EC-630E-5A92-D8C2-050D69EF8E0C}"/>
              </a:ext>
            </a:extLst>
          </p:cNvPr>
          <p:cNvSpPr>
            <a:spLocks noGrp="1"/>
          </p:cNvSpPr>
          <p:nvPr>
            <p:ph idx="1"/>
          </p:nvPr>
        </p:nvSpPr>
        <p:spPr>
          <a:xfrm>
            <a:off x="581193" y="-128109"/>
            <a:ext cx="11029615" cy="4673324"/>
          </a:xfrm>
        </p:spPr>
        <p:txBody>
          <a:bodyPr>
            <a:normAutofit/>
          </a:bodyPr>
          <a:lstStyle/>
          <a:p>
            <a:r>
              <a:rPr lang="en-IN" sz="2000" b="1" dirty="0">
                <a:latin typeface="system-ui"/>
              </a:rPr>
              <a:t>Encoding:</a:t>
            </a:r>
          </a:p>
          <a:p>
            <a:pPr marL="0" indent="0">
              <a:buNone/>
            </a:pPr>
            <a:r>
              <a:rPr lang="en-IN" sz="2000" b="1" dirty="0">
                <a:latin typeface="system-ui"/>
              </a:rPr>
              <a:t>	Step2 : Input the image in which message to be encoded </a:t>
            </a:r>
          </a:p>
          <a:p>
            <a:endParaRPr lang="en-IN" sz="2000" b="1" dirty="0">
              <a:latin typeface="system-ui"/>
            </a:endParaRPr>
          </a:p>
        </p:txBody>
      </p:sp>
      <p:pic>
        <p:nvPicPr>
          <p:cNvPr id="6" name="Picture 5">
            <a:extLst>
              <a:ext uri="{FF2B5EF4-FFF2-40B4-BE49-F238E27FC236}">
                <a16:creationId xmlns:a16="http://schemas.microsoft.com/office/drawing/2014/main" id="{DB9D45C1-A6CB-258F-0B5C-3A3D9AB3EC15}"/>
              </a:ext>
            </a:extLst>
          </p:cNvPr>
          <p:cNvPicPr>
            <a:picLocks noChangeAspect="1"/>
          </p:cNvPicPr>
          <p:nvPr/>
        </p:nvPicPr>
        <p:blipFill rotWithShape="1">
          <a:blip r:embed="rId2"/>
          <a:srcRect l="3837" t="11292" r="44564" b="34561"/>
          <a:stretch/>
        </p:blipFill>
        <p:spPr>
          <a:xfrm>
            <a:off x="2950535" y="2688537"/>
            <a:ext cx="6290930" cy="3713356"/>
          </a:xfrm>
          <a:prstGeom prst="rect">
            <a:avLst/>
          </a:prstGeom>
        </p:spPr>
      </p:pic>
    </p:spTree>
    <p:extLst>
      <p:ext uri="{BB962C8B-B14F-4D97-AF65-F5344CB8AC3E}">
        <p14:creationId xmlns:p14="http://schemas.microsoft.com/office/powerpoint/2010/main" val="43012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281651EC-630E-5A92-D8C2-050D69EF8E0C}"/>
              </a:ext>
            </a:extLst>
          </p:cNvPr>
          <p:cNvSpPr>
            <a:spLocks noGrp="1"/>
          </p:cNvSpPr>
          <p:nvPr>
            <p:ph idx="1"/>
          </p:nvPr>
        </p:nvSpPr>
        <p:spPr>
          <a:xfrm>
            <a:off x="581193" y="-128109"/>
            <a:ext cx="11029615" cy="4673324"/>
          </a:xfrm>
        </p:spPr>
        <p:txBody>
          <a:bodyPr>
            <a:normAutofit/>
          </a:bodyPr>
          <a:lstStyle/>
          <a:p>
            <a:r>
              <a:rPr lang="en-IN" sz="2000" b="1" dirty="0">
                <a:latin typeface="system-ui"/>
              </a:rPr>
              <a:t>Encoding:</a:t>
            </a:r>
          </a:p>
          <a:p>
            <a:pPr marL="0" indent="0">
              <a:buNone/>
            </a:pPr>
            <a:r>
              <a:rPr lang="en-IN" sz="2000" b="1" dirty="0">
                <a:latin typeface="system-ui"/>
              </a:rPr>
              <a:t>	Step3 : Save the resultant image</a:t>
            </a:r>
          </a:p>
          <a:p>
            <a:endParaRPr lang="en-IN" sz="2000" b="1" dirty="0">
              <a:latin typeface="system-ui"/>
            </a:endParaRPr>
          </a:p>
        </p:txBody>
      </p:sp>
      <p:pic>
        <p:nvPicPr>
          <p:cNvPr id="3" name="Picture 2">
            <a:extLst>
              <a:ext uri="{FF2B5EF4-FFF2-40B4-BE49-F238E27FC236}">
                <a16:creationId xmlns:a16="http://schemas.microsoft.com/office/drawing/2014/main" id="{FD5E4175-C21A-7234-0532-4F185B7F89D3}"/>
              </a:ext>
            </a:extLst>
          </p:cNvPr>
          <p:cNvPicPr>
            <a:picLocks noChangeAspect="1"/>
          </p:cNvPicPr>
          <p:nvPr/>
        </p:nvPicPr>
        <p:blipFill rotWithShape="1">
          <a:blip r:embed="rId2"/>
          <a:srcRect l="4274" t="11430" r="38779" b="34306"/>
          <a:stretch/>
        </p:blipFill>
        <p:spPr>
          <a:xfrm>
            <a:off x="2624469" y="2684517"/>
            <a:ext cx="6943061" cy="3721395"/>
          </a:xfrm>
          <a:prstGeom prst="rect">
            <a:avLst/>
          </a:prstGeom>
        </p:spPr>
      </p:pic>
    </p:spTree>
    <p:extLst>
      <p:ext uri="{BB962C8B-B14F-4D97-AF65-F5344CB8AC3E}">
        <p14:creationId xmlns:p14="http://schemas.microsoft.com/office/powerpoint/2010/main" val="14601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281651EC-630E-5A92-D8C2-050D69EF8E0C}"/>
              </a:ext>
            </a:extLst>
          </p:cNvPr>
          <p:cNvSpPr>
            <a:spLocks noGrp="1"/>
          </p:cNvSpPr>
          <p:nvPr>
            <p:ph idx="1"/>
          </p:nvPr>
        </p:nvSpPr>
        <p:spPr>
          <a:xfrm>
            <a:off x="581193" y="-128109"/>
            <a:ext cx="11029615" cy="4673324"/>
          </a:xfrm>
        </p:spPr>
        <p:txBody>
          <a:bodyPr>
            <a:normAutofit/>
          </a:bodyPr>
          <a:lstStyle/>
          <a:p>
            <a:r>
              <a:rPr lang="en-IN" sz="2000" b="1" dirty="0">
                <a:latin typeface="system-ui"/>
              </a:rPr>
              <a:t>Encoding:</a:t>
            </a:r>
          </a:p>
          <a:p>
            <a:pPr marL="0" indent="0">
              <a:buNone/>
            </a:pPr>
            <a:r>
              <a:rPr lang="en-IN" sz="2000" b="1" dirty="0">
                <a:latin typeface="system-ui"/>
              </a:rPr>
              <a:t>	Step4 : Success Message display</a:t>
            </a:r>
          </a:p>
          <a:p>
            <a:endParaRPr lang="en-IN" sz="2000" b="1" dirty="0">
              <a:latin typeface="system-ui"/>
            </a:endParaRPr>
          </a:p>
        </p:txBody>
      </p:sp>
      <p:pic>
        <p:nvPicPr>
          <p:cNvPr id="8" name="Picture 7">
            <a:extLst>
              <a:ext uri="{FF2B5EF4-FFF2-40B4-BE49-F238E27FC236}">
                <a16:creationId xmlns:a16="http://schemas.microsoft.com/office/drawing/2014/main" id="{0F4D95AD-B5B0-220A-95B9-FE70BA7FE375}"/>
              </a:ext>
            </a:extLst>
          </p:cNvPr>
          <p:cNvPicPr>
            <a:picLocks noChangeAspect="1"/>
          </p:cNvPicPr>
          <p:nvPr/>
        </p:nvPicPr>
        <p:blipFill rotWithShape="1">
          <a:blip r:embed="rId2"/>
          <a:srcRect l="38284" r="39390" b="80620"/>
          <a:stretch/>
        </p:blipFill>
        <p:spPr>
          <a:xfrm>
            <a:off x="2462951" y="2503357"/>
            <a:ext cx="7266098" cy="3547900"/>
          </a:xfrm>
          <a:prstGeom prst="rect">
            <a:avLst/>
          </a:prstGeom>
        </p:spPr>
      </p:pic>
    </p:spTree>
    <p:extLst>
      <p:ext uri="{BB962C8B-B14F-4D97-AF65-F5344CB8AC3E}">
        <p14:creationId xmlns:p14="http://schemas.microsoft.com/office/powerpoint/2010/main" val="314850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281651EC-630E-5A92-D8C2-050D69EF8E0C}"/>
              </a:ext>
            </a:extLst>
          </p:cNvPr>
          <p:cNvSpPr>
            <a:spLocks noGrp="1"/>
          </p:cNvSpPr>
          <p:nvPr>
            <p:ph idx="1"/>
          </p:nvPr>
        </p:nvSpPr>
        <p:spPr>
          <a:xfrm>
            <a:off x="581193" y="-128109"/>
            <a:ext cx="11029615" cy="4673324"/>
          </a:xfrm>
        </p:spPr>
        <p:txBody>
          <a:bodyPr>
            <a:normAutofit/>
          </a:bodyPr>
          <a:lstStyle/>
          <a:p>
            <a:r>
              <a:rPr lang="en-IN" sz="2000" b="1" dirty="0">
                <a:latin typeface="system-ui"/>
              </a:rPr>
              <a:t>Decoding:</a:t>
            </a:r>
          </a:p>
          <a:p>
            <a:pPr marL="0" indent="0">
              <a:buNone/>
            </a:pPr>
            <a:r>
              <a:rPr lang="en-IN" sz="2000" b="1" dirty="0">
                <a:latin typeface="system-ui"/>
              </a:rPr>
              <a:t>	</a:t>
            </a:r>
          </a:p>
          <a:p>
            <a:endParaRPr lang="en-IN" sz="2000" b="1" dirty="0">
              <a:latin typeface="system-ui"/>
            </a:endParaRPr>
          </a:p>
        </p:txBody>
      </p:sp>
      <p:pic>
        <p:nvPicPr>
          <p:cNvPr id="3" name="Picture 2">
            <a:extLst>
              <a:ext uri="{FF2B5EF4-FFF2-40B4-BE49-F238E27FC236}">
                <a16:creationId xmlns:a16="http://schemas.microsoft.com/office/drawing/2014/main" id="{9C77FD2C-5F83-F593-0E10-871A823886FE}"/>
              </a:ext>
            </a:extLst>
          </p:cNvPr>
          <p:cNvPicPr>
            <a:picLocks noChangeAspect="1"/>
          </p:cNvPicPr>
          <p:nvPr/>
        </p:nvPicPr>
        <p:blipFill rotWithShape="1">
          <a:blip r:embed="rId2"/>
          <a:srcRect l="24296" r="23680" b="37054"/>
          <a:stretch/>
        </p:blipFill>
        <p:spPr>
          <a:xfrm>
            <a:off x="1906772" y="1884777"/>
            <a:ext cx="8378456" cy="4316819"/>
          </a:xfrm>
          <a:prstGeom prst="rect">
            <a:avLst/>
          </a:prstGeom>
        </p:spPr>
      </p:pic>
    </p:spTree>
    <p:extLst>
      <p:ext uri="{BB962C8B-B14F-4D97-AF65-F5344CB8AC3E}">
        <p14:creationId xmlns:p14="http://schemas.microsoft.com/office/powerpoint/2010/main" val="258577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151937"/>
          </a:xfrm>
        </p:spPr>
        <p:txBody>
          <a:bodyPr>
            <a:normAutofit fontScale="70000" lnSpcReduction="20000"/>
          </a:bodyPr>
          <a:lstStyle/>
          <a:p>
            <a:pPr marL="305435" indent="-305435">
              <a:lnSpc>
                <a:spcPct val="130000"/>
              </a:lnSpc>
            </a:pPr>
            <a:r>
              <a:rPr lang="en-IN" sz="2600" b="1" dirty="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p>
          <a:p>
            <a:pPr marL="305435" indent="-305435">
              <a:lnSpc>
                <a:spcPct val="130000"/>
              </a:lnSpc>
            </a:pPr>
            <a:r>
              <a:rPr lang="en-US" sz="2600" b="1" dirty="0">
                <a:ea typeface="+mn-lt"/>
                <a:cs typeface="+mn-lt"/>
              </a:rPr>
              <a:t>The provided code demonstrates a </a:t>
            </a:r>
            <a:r>
              <a:rPr lang="en-US" sz="2600" b="1" dirty="0" err="1">
                <a:ea typeface="+mn-lt"/>
                <a:cs typeface="+mn-lt"/>
              </a:rPr>
              <a:t>Tkinter</a:t>
            </a:r>
            <a:r>
              <a:rPr lang="en-US" sz="2600" b="1" dirty="0">
                <a:ea typeface="+mn-lt"/>
                <a:cs typeface="+mn-lt"/>
              </a:rPr>
              <a:t> GUI application for steganography, which allows users to encode and decode secret messages within image files. The application implements the Least Significant Bit (LSB) technique, a popular method for steganography that modifies the least significant bits of the pixel values in an image to embed the secret message.</a:t>
            </a:r>
          </a:p>
          <a:p>
            <a:pPr marL="305435" indent="-305435">
              <a:lnSpc>
                <a:spcPct val="130000"/>
              </a:lnSpc>
            </a:pPr>
            <a:r>
              <a:rPr lang="en-US" sz="2600" b="1" dirty="0">
                <a:ea typeface="+mn-lt"/>
                <a:cs typeface="+mn-lt"/>
              </a:rPr>
              <a:t>While the LSB technique is a simple and effective method for steganography, it has limitations in terms of the amount of data that can be embedded without causing noticeable visual distortions. Additionally, the encoded data is not encrypted, making it vulnerable to detection and decoding if the steganography technique is known.</a:t>
            </a:r>
          </a:p>
          <a:p>
            <a:pPr marL="305435" indent="-305435">
              <a:lnSpc>
                <a:spcPct val="130000"/>
              </a:lnSpc>
            </a:pPr>
            <a:r>
              <a:rPr lang="en-US" sz="2600" b="1" dirty="0">
                <a:ea typeface="+mn-lt"/>
                <a:cs typeface="+mn-lt"/>
              </a:rPr>
              <a:t>To enhance the security and robustness of the application, several improvements can be considered, such as implementing encryption techniques, exploring alternative steganography methods (e.g., transform domains, adaptive techniques), and incorporating additional security measures like key-based encryption or obfuscation techniques.</a:t>
            </a:r>
          </a:p>
          <a:p>
            <a:pPr marL="0" indent="0">
              <a:buNone/>
            </a:pPr>
            <a:endParaRPr lang="en-IN" sz="1800" b="1" dirty="0">
              <a:latin typeface="+mj-lt"/>
            </a:endParaRPr>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305435" indent="-305435"/>
            <a:r>
              <a:rPr lang="en-IN" sz="2400" b="1" dirty="0" err="1"/>
              <a:t>Tkinter</a:t>
            </a:r>
            <a:r>
              <a:rPr lang="en-IN" sz="2400" b="1" dirty="0"/>
              <a:t> Documentation: https://docs.python.org/3/library/tkinter.html</a:t>
            </a:r>
          </a:p>
          <a:p>
            <a:pPr marL="305435" indent="-305435"/>
            <a:r>
              <a:rPr lang="en-IN" sz="2400" b="1" dirty="0"/>
              <a:t>Pillow (PIL) Documentation: https://pillow.readthedocs.io/en/stable/</a:t>
            </a:r>
          </a:p>
          <a:p>
            <a:pPr marL="305435" indent="-305435"/>
            <a:r>
              <a:rPr lang="en-IN" sz="2400" b="1" dirty="0"/>
              <a:t>"Steganography Using Least Significant Bit Algorithm" by Monika Agrawal and Priyanka Mishra: https://www.ijser.org/researchpaper/Steganography-Using-Least-Significant-Bit-Algorithm.pdf</a:t>
            </a:r>
          </a:p>
          <a:p>
            <a:pPr marL="305435" indent="-305435"/>
            <a:r>
              <a:rPr lang="en-IN" sz="2400" b="1" dirty="0"/>
              <a:t>"A Survey on Steganography Techniques" by Shashikala </a:t>
            </a:r>
            <a:r>
              <a:rPr lang="en-IN" sz="2400" b="1" dirty="0" err="1"/>
              <a:t>Channalli</a:t>
            </a:r>
            <a:r>
              <a:rPr lang="en-IN" sz="2400" b="1" dirty="0"/>
              <a:t> and Ajay Jadhav: https://arxiv.org/abs/1708.03577</a:t>
            </a:r>
          </a:p>
          <a:p>
            <a:pPr marL="305435" indent="-305435"/>
            <a:r>
              <a:rPr lang="en-IN" sz="2400" b="1" dirty="0"/>
              <a:t>"An Overview of Steganography Techniques" by Mehdi Kharrazi, </a:t>
            </a:r>
            <a:r>
              <a:rPr lang="en-IN" sz="2400" b="1" dirty="0" err="1"/>
              <a:t>Husrev</a:t>
            </a:r>
            <a:r>
              <a:rPr lang="en-IN" sz="2400" b="1" dirty="0"/>
              <a:t> T. </a:t>
            </a:r>
            <a:r>
              <a:rPr lang="en-IN" sz="2400" b="1" dirty="0" err="1"/>
              <a:t>Sencar</a:t>
            </a:r>
            <a:r>
              <a:rPr lang="en-IN" sz="2400" b="1" dirty="0"/>
              <a:t>, and Nasir Memon: https://www.cs.gmu.edu/~mkhahrah/publications/Kharrazi_SPMag2005.pdf</a:t>
            </a: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208677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913993"/>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371060"/>
            <a:ext cx="11029615" cy="3539895"/>
          </a:xfrm>
        </p:spPr>
        <p:txBody>
          <a:bodyPr/>
          <a:lstStyle/>
          <a:p>
            <a:pPr marL="0" indent="0">
              <a:buNone/>
            </a:pPr>
            <a:r>
              <a:rPr lang="en-US" sz="3200" b="0" i="0" dirty="0">
                <a:solidFill>
                  <a:srgbClr val="29261B"/>
                </a:solidFill>
                <a:effectLst/>
                <a:latin typeface="system-ui"/>
              </a:rPr>
              <a:t>Design and develop a user-friendly </a:t>
            </a:r>
            <a:r>
              <a:rPr lang="en-US" sz="3200" b="0" i="0" dirty="0" err="1">
                <a:solidFill>
                  <a:srgbClr val="29261B"/>
                </a:solidFill>
                <a:effectLst/>
                <a:latin typeface="system-ui"/>
              </a:rPr>
              <a:t>Tkinter</a:t>
            </a:r>
            <a:r>
              <a:rPr lang="en-US" sz="3200" b="0" i="0" dirty="0">
                <a:solidFill>
                  <a:srgbClr val="29261B"/>
                </a:solidFill>
                <a:effectLst/>
                <a:latin typeface="system-ui"/>
              </a:rPr>
              <a:t> GUI application that implements steganography, allowing users to encode and decode secret messages within image files. The application should provide a simple and intuitive interface for users to perform steganography technique.</a:t>
            </a:r>
            <a:endParaRPr lang="en-IN" dirty="0"/>
          </a:p>
        </p:txBody>
      </p:sp>
      <p:pic>
        <p:nvPicPr>
          <p:cNvPr id="8" name="Picture 7">
            <a:extLst>
              <a:ext uri="{FF2B5EF4-FFF2-40B4-BE49-F238E27FC236}">
                <a16:creationId xmlns:a16="http://schemas.microsoft.com/office/drawing/2014/main" id="{25910889-4F75-09A7-3A3D-22854F8BF78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114413" y="702156"/>
            <a:ext cx="1731335" cy="1947752"/>
          </a:xfrm>
          <a:prstGeom prst="rect">
            <a:avLst/>
          </a:prstGeom>
        </p:spPr>
      </p:pic>
      <p:pic>
        <p:nvPicPr>
          <p:cNvPr id="4" name="Picture 3">
            <a:extLst>
              <a:ext uri="{FF2B5EF4-FFF2-40B4-BE49-F238E27FC236}">
                <a16:creationId xmlns:a16="http://schemas.microsoft.com/office/drawing/2014/main" id="{9185D739-78C5-7987-FF4D-E464425C091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284201" y="1126006"/>
            <a:ext cx="1391758" cy="1386343"/>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10523" y="1924492"/>
            <a:ext cx="11193906" cy="5444277"/>
          </a:xfrm>
        </p:spPr>
        <p:txBody>
          <a:bodyPr vert="horz" lIns="91440" tIns="45720" rIns="91440" bIns="45720" rtlCol="0" anchor="ctr">
            <a:noAutofit/>
          </a:bodyPr>
          <a:lstStyle/>
          <a:p>
            <a:pPr marL="305435" indent="-305435"/>
            <a:r>
              <a:rPr lang="en-US" sz="1600" b="1" i="0" dirty="0">
                <a:solidFill>
                  <a:srgbClr val="29261B"/>
                </a:solidFill>
                <a:effectLst/>
                <a:latin typeface="system-ui"/>
              </a:rPr>
              <a:t>The proposed </a:t>
            </a:r>
            <a:r>
              <a:rPr lang="en-US" sz="1600" b="1" i="0" dirty="0" err="1">
                <a:solidFill>
                  <a:srgbClr val="29261B"/>
                </a:solidFill>
                <a:effectLst/>
                <a:latin typeface="system-ui"/>
              </a:rPr>
              <a:t>Tkinter</a:t>
            </a:r>
            <a:r>
              <a:rPr lang="en-US" sz="1600" b="1" i="0" dirty="0">
                <a:solidFill>
                  <a:srgbClr val="29261B"/>
                </a:solidFill>
                <a:effectLst/>
                <a:latin typeface="system-ui"/>
              </a:rPr>
              <a:t> GUI application aims to provide a user-friendly solution for steganography, enabling users to encode and decode secret messages within image files. The application will leverage data analytics and image processing techniques to conceal and extract hidden information accurately. The solution will consist of the following components:</a:t>
            </a:r>
          </a:p>
          <a:p>
            <a:pPr marL="305435" indent="-305435"/>
            <a:r>
              <a:rPr lang="en-IN" sz="1600" b="1" i="0" dirty="0">
                <a:solidFill>
                  <a:srgbClr val="29261B"/>
                </a:solidFill>
                <a:effectLst/>
                <a:latin typeface="system-ui"/>
              </a:rPr>
              <a:t>User Interface:</a:t>
            </a:r>
            <a:endParaRPr lang="en-US" sz="1600" b="1" dirty="0">
              <a:solidFill>
                <a:srgbClr val="29261B"/>
              </a:solidFill>
              <a:latin typeface="system-ui"/>
            </a:endParaRPr>
          </a:p>
          <a:p>
            <a:pPr marL="324000" lvl="1" indent="0">
              <a:buNone/>
            </a:pPr>
            <a:r>
              <a:rPr lang="en-US" sz="1600" b="1" i="0" dirty="0">
                <a:solidFill>
                  <a:srgbClr val="29261B"/>
                </a:solidFill>
                <a:effectLst/>
                <a:latin typeface="system-ui"/>
              </a:rPr>
              <a:t>Develop a clean and intuitive graphical user interface (GUI) using the </a:t>
            </a:r>
            <a:r>
              <a:rPr lang="en-US" sz="1600" b="1" i="0" dirty="0" err="1">
                <a:solidFill>
                  <a:srgbClr val="29261B"/>
                </a:solidFill>
                <a:effectLst/>
                <a:latin typeface="system-ui"/>
              </a:rPr>
              <a:t>Tkinter</a:t>
            </a:r>
            <a:r>
              <a:rPr lang="en-US" sz="1600" b="1" i="0" dirty="0">
                <a:solidFill>
                  <a:srgbClr val="29261B"/>
                </a:solidFill>
                <a:effectLst/>
                <a:latin typeface="system-ui"/>
              </a:rPr>
              <a:t> library.</a:t>
            </a:r>
            <a:r>
              <a:rPr lang="en-US" sz="1600" b="0" i="0" dirty="0">
                <a:solidFill>
                  <a:srgbClr val="29261B"/>
                </a:solidFill>
                <a:effectLst/>
                <a:latin typeface="system-ui"/>
              </a:rPr>
              <a:t> </a:t>
            </a:r>
            <a:endParaRPr lang="en-US" sz="1600" dirty="0">
              <a:solidFill>
                <a:srgbClr val="29261B"/>
              </a:solidFill>
              <a:latin typeface="system-ui"/>
            </a:endParaRPr>
          </a:p>
          <a:p>
            <a:pPr marL="324000" lvl="1" indent="0">
              <a:buNone/>
            </a:pPr>
            <a:r>
              <a:rPr lang="en-US" sz="1600" b="1" i="0" dirty="0">
                <a:solidFill>
                  <a:srgbClr val="29261B"/>
                </a:solidFill>
                <a:effectLst/>
                <a:latin typeface="system-ui"/>
              </a:rPr>
              <a:t>Implement necessary UI elements such as buttons, text boxes, and file dialogs for user interactions.</a:t>
            </a:r>
          </a:p>
          <a:p>
            <a:pPr marL="305435" indent="-305435"/>
            <a:r>
              <a:rPr lang="en-IN" sz="1600" b="1" i="0" dirty="0">
                <a:solidFill>
                  <a:srgbClr val="29261B"/>
                </a:solidFill>
                <a:effectLst/>
                <a:latin typeface="system-ui"/>
              </a:rPr>
              <a:t>Image Selection:</a:t>
            </a:r>
            <a:endParaRPr lang="en-US" sz="1600" b="1" dirty="0">
              <a:solidFill>
                <a:srgbClr val="29261B"/>
              </a:solidFill>
              <a:latin typeface="system-ui"/>
            </a:endParaRPr>
          </a:p>
          <a:p>
            <a:pPr marL="324000" lvl="1" indent="0">
              <a:buNone/>
            </a:pPr>
            <a:r>
              <a:rPr lang="en-US" sz="1600" b="1" dirty="0">
                <a:solidFill>
                  <a:srgbClr val="29261B"/>
                </a:solidFill>
                <a:latin typeface="system-ui"/>
              </a:rPr>
              <a:t>Allow users to select an image file from their file system for encoding or decoding.</a:t>
            </a:r>
          </a:p>
          <a:p>
            <a:pPr marL="324000" lvl="1" indent="0">
              <a:buNone/>
            </a:pPr>
            <a:r>
              <a:rPr lang="en-US" sz="1600" b="1" i="0" dirty="0">
                <a:solidFill>
                  <a:srgbClr val="29261B"/>
                </a:solidFill>
                <a:effectLst/>
                <a:latin typeface="system-ui"/>
              </a:rPr>
              <a:t>Validate the selected file to ensure it is an image in a supported format (e.g., PNG, JPEG).</a:t>
            </a:r>
          </a:p>
          <a:p>
            <a:pPr marL="305435" indent="-305435"/>
            <a:r>
              <a:rPr lang="en-IN" sz="1600" b="1" i="0" dirty="0">
                <a:solidFill>
                  <a:srgbClr val="29261B"/>
                </a:solidFill>
                <a:effectLst/>
                <a:latin typeface="system-ui"/>
              </a:rPr>
              <a:t>Message Handling:</a:t>
            </a:r>
            <a:endParaRPr lang="en-US" sz="1600" b="1" dirty="0">
              <a:solidFill>
                <a:srgbClr val="29261B"/>
              </a:solidFill>
              <a:latin typeface="system-ui"/>
            </a:endParaRPr>
          </a:p>
          <a:p>
            <a:pPr marL="324000" lvl="1" indent="0">
              <a:buNone/>
            </a:pPr>
            <a:r>
              <a:rPr lang="en-US" sz="1600" b="1" dirty="0">
                <a:solidFill>
                  <a:srgbClr val="29261B"/>
                </a:solidFill>
                <a:latin typeface="system-ui"/>
              </a:rPr>
              <a:t>Provide a text box or text area for users to enter the secret message they want to encode or decode.</a:t>
            </a:r>
          </a:p>
          <a:p>
            <a:pPr marL="324000" lvl="1" indent="0">
              <a:buNone/>
            </a:pPr>
            <a:r>
              <a:rPr lang="en-US" sz="1600" b="1" i="0" dirty="0">
                <a:solidFill>
                  <a:srgbClr val="29261B"/>
                </a:solidFill>
                <a:effectLst/>
                <a:latin typeface="system-ui"/>
              </a:rPr>
              <a:t>Implement character limit restrictions or guidelines if necessary.</a:t>
            </a:r>
          </a:p>
          <a:p>
            <a:pPr algn="l"/>
            <a:r>
              <a:rPr lang="en-US" sz="1600" b="1" i="0" dirty="0">
                <a:solidFill>
                  <a:srgbClr val="29261B"/>
                </a:solidFill>
                <a:effectLst/>
                <a:latin typeface="system-ui"/>
              </a:rPr>
              <a:t>Steganography Implementation:</a:t>
            </a:r>
            <a:endParaRPr lang="en-US" sz="1600" b="0" i="0" dirty="0">
              <a:solidFill>
                <a:srgbClr val="29261B"/>
              </a:solidFill>
              <a:effectLst/>
              <a:latin typeface="system-ui"/>
            </a:endParaRPr>
          </a:p>
          <a:p>
            <a:pPr marL="0" indent="0" algn="l">
              <a:buNone/>
            </a:pPr>
            <a:r>
              <a:rPr lang="en-US" sz="1600" dirty="0">
                <a:solidFill>
                  <a:srgbClr val="29261B"/>
                </a:solidFill>
                <a:latin typeface="system-ui"/>
              </a:rPr>
              <a:t>	</a:t>
            </a:r>
            <a:r>
              <a:rPr lang="en-US" sz="1600" b="1" i="0" dirty="0">
                <a:solidFill>
                  <a:srgbClr val="29261B"/>
                </a:solidFill>
                <a:effectLst/>
                <a:latin typeface="system-ui"/>
              </a:rPr>
              <a:t>Develop functions to encode and decode secret messages using steganography techniques.</a:t>
            </a:r>
            <a:r>
              <a:rPr lang="en-US" sz="1600" b="0" i="0" dirty="0">
                <a:solidFill>
                  <a:srgbClr val="29261B"/>
                </a:solidFill>
                <a:effectLst/>
                <a:latin typeface="system-ui"/>
              </a:rPr>
              <a:t> ¡</a:t>
            </a:r>
            <a:r>
              <a:rPr lang="en-US" sz="1600" b="1" i="0" dirty="0">
                <a:solidFill>
                  <a:srgbClr val="29261B"/>
                </a:solidFill>
                <a:effectLst/>
                <a:latin typeface="system-ui"/>
              </a:rPr>
              <a:t>Implement the Least Significant 	Bit (LSB) technique, where the least significant bits of image pixels store encoded data.</a:t>
            </a:r>
            <a:r>
              <a:rPr lang="en-US" sz="1600" b="0" i="0" dirty="0">
                <a:solidFill>
                  <a:srgbClr val="29261B"/>
                </a:solidFill>
                <a:effectLst/>
                <a:latin typeface="system-ui"/>
              </a:rPr>
              <a:t> ¡</a:t>
            </a:r>
            <a:r>
              <a:rPr lang="en-US" sz="1600" b="1" i="0" dirty="0">
                <a:solidFill>
                  <a:srgbClr val="29261B"/>
                </a:solidFill>
                <a:effectLst/>
                <a:latin typeface="system-ui"/>
              </a:rPr>
              <a:t>Ensure the visual integrity of the 	original image is maintained as much as possible after encoding.</a:t>
            </a:r>
          </a:p>
          <a:p>
            <a:pPr marL="324000" lvl="1" indent="0">
              <a:buNone/>
            </a:pPr>
            <a:endParaRPr lang="en-US" sz="1600" b="1" i="0" dirty="0">
              <a:solidFill>
                <a:srgbClr val="29261B"/>
              </a:solidFill>
              <a:effectLst/>
              <a:latin typeface="system-ui"/>
            </a:endParaRPr>
          </a:p>
          <a:p>
            <a:pPr marL="324000" lvl="1" indent="0">
              <a:buNone/>
            </a:pPr>
            <a:r>
              <a:rPr lang="en-US" sz="1600" b="1" dirty="0">
                <a:solidFill>
                  <a:srgbClr val="29261B"/>
                </a:solidFill>
                <a:latin typeface="system-ui"/>
              </a:rPr>
              <a:t>	</a:t>
            </a:r>
            <a:endParaRPr lang="en-US" sz="1600" b="1" i="0" dirty="0">
              <a:solidFill>
                <a:srgbClr val="29261B"/>
              </a:solidFill>
              <a:effectLst/>
              <a:latin typeface="system-ui"/>
            </a:endParaRPr>
          </a:p>
          <a:p>
            <a:pPr marL="0" indent="0">
              <a:buNone/>
            </a:pPr>
            <a:endParaRPr lang="en-US" sz="1600" b="1" i="0" dirty="0">
              <a:solidFill>
                <a:srgbClr val="29261B"/>
              </a:solidFill>
              <a:effectLst/>
              <a:latin typeface="system-ui"/>
            </a:endParaRPr>
          </a:p>
          <a:p>
            <a:pPr marL="0" indent="0">
              <a:buNone/>
            </a:pPr>
            <a:endParaRPr lang="en-IN" sz="2000" dirty="0"/>
          </a:p>
        </p:txBody>
      </p:sp>
    </p:spTree>
    <p:extLst>
      <p:ext uri="{BB962C8B-B14F-4D97-AF65-F5344CB8AC3E}">
        <p14:creationId xmlns:p14="http://schemas.microsoft.com/office/powerpoint/2010/main" val="138061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1232451"/>
            <a:ext cx="11193906" cy="4923393"/>
          </a:xfrm>
        </p:spPr>
        <p:txBody>
          <a:bodyPr vert="horz" lIns="91440" tIns="45720" rIns="91440" bIns="45720" rtlCol="0" anchor="ctr">
            <a:noAutofit/>
          </a:bodyPr>
          <a:lstStyle/>
          <a:p>
            <a:pPr algn="l"/>
            <a:endParaRPr lang="en-US" sz="1600" b="0" i="0" dirty="0">
              <a:solidFill>
                <a:srgbClr val="29261B"/>
              </a:solidFill>
              <a:effectLst/>
              <a:latin typeface="system-ui"/>
            </a:endParaRPr>
          </a:p>
          <a:p>
            <a:pPr algn="l"/>
            <a:r>
              <a:rPr lang="en-US" sz="1600" b="1" i="0" dirty="0">
                <a:solidFill>
                  <a:srgbClr val="29261B"/>
                </a:solidFill>
                <a:effectLst/>
                <a:latin typeface="system-ui"/>
              </a:rPr>
              <a:t>Encoding Process:</a:t>
            </a:r>
            <a:endParaRPr lang="en-US" sz="1600" b="0" i="0" dirty="0">
              <a:solidFill>
                <a:srgbClr val="29261B"/>
              </a:solidFill>
              <a:effectLst/>
              <a:latin typeface="system-ui"/>
            </a:endParaRPr>
          </a:p>
          <a:p>
            <a:pPr marL="0" indent="0" algn="l">
              <a:buNone/>
            </a:pPr>
            <a:r>
              <a:rPr lang="en-US" sz="1600" b="1" i="0" dirty="0">
                <a:solidFill>
                  <a:srgbClr val="29261B"/>
                </a:solidFill>
                <a:effectLst/>
                <a:latin typeface="system-ui"/>
              </a:rPr>
              <a:t>	Implement a function to handle the encoding process.</a:t>
            </a:r>
            <a:r>
              <a:rPr lang="en-US" sz="1600" b="0" i="0" dirty="0">
                <a:solidFill>
                  <a:srgbClr val="29261B"/>
                </a:solidFill>
                <a:effectLst/>
                <a:latin typeface="system-ui"/>
              </a:rPr>
              <a:t> ¡</a:t>
            </a:r>
            <a:r>
              <a:rPr lang="en-US" sz="1600" b="1" i="0" dirty="0">
                <a:solidFill>
                  <a:srgbClr val="29261B"/>
                </a:solidFill>
                <a:effectLst/>
                <a:latin typeface="system-ui"/>
              </a:rPr>
              <a:t>Call the steganography encoding function with the selected image 	and user-provided secret message.</a:t>
            </a:r>
            <a:r>
              <a:rPr lang="en-US" sz="1600" b="0" i="0" dirty="0">
                <a:solidFill>
                  <a:srgbClr val="29261B"/>
                </a:solidFill>
                <a:effectLst/>
                <a:latin typeface="system-ui"/>
              </a:rPr>
              <a:t> </a:t>
            </a:r>
          </a:p>
          <a:p>
            <a:pPr marL="0" indent="0" algn="l">
              <a:buNone/>
            </a:pPr>
            <a:r>
              <a:rPr lang="en-US" sz="1600" dirty="0">
                <a:solidFill>
                  <a:srgbClr val="29261B"/>
                </a:solidFill>
                <a:latin typeface="system-ui"/>
              </a:rPr>
              <a:t>	</a:t>
            </a:r>
            <a:r>
              <a:rPr lang="en-US" sz="1600" b="1" i="0" dirty="0">
                <a:solidFill>
                  <a:srgbClr val="29261B"/>
                </a:solidFill>
                <a:effectLst/>
                <a:latin typeface="system-ui"/>
              </a:rPr>
              <a:t>Prompt the user to save the encoded image file with a new name or location.</a:t>
            </a:r>
            <a:r>
              <a:rPr lang="en-US" sz="1600" b="0" i="0" dirty="0">
                <a:solidFill>
                  <a:srgbClr val="29261B"/>
                </a:solidFill>
                <a:effectLst/>
                <a:latin typeface="system-ui"/>
              </a:rPr>
              <a:t> </a:t>
            </a:r>
          </a:p>
          <a:p>
            <a:pPr marL="0" indent="0" algn="l">
              <a:buNone/>
            </a:pPr>
            <a:r>
              <a:rPr lang="en-US" sz="1600" dirty="0">
                <a:solidFill>
                  <a:srgbClr val="29261B"/>
                </a:solidFill>
                <a:latin typeface="system-ui"/>
              </a:rPr>
              <a:t>	</a:t>
            </a:r>
            <a:r>
              <a:rPr lang="en-US" sz="1600" b="1" i="0" dirty="0">
                <a:solidFill>
                  <a:srgbClr val="29261B"/>
                </a:solidFill>
                <a:effectLst/>
                <a:latin typeface="system-ui"/>
              </a:rPr>
              <a:t>Display appropriate success or error messages to the user.</a:t>
            </a:r>
            <a:endParaRPr lang="en-US" sz="1600" b="0" i="0" dirty="0">
              <a:solidFill>
                <a:srgbClr val="29261B"/>
              </a:solidFill>
              <a:effectLst/>
              <a:latin typeface="system-ui"/>
            </a:endParaRPr>
          </a:p>
          <a:p>
            <a:pPr algn="l"/>
            <a:r>
              <a:rPr lang="en-US" sz="1600" b="1" i="0" dirty="0">
                <a:solidFill>
                  <a:srgbClr val="29261B"/>
                </a:solidFill>
                <a:effectLst/>
                <a:latin typeface="system-ui"/>
              </a:rPr>
              <a:t>Decoding Process:</a:t>
            </a:r>
            <a:endParaRPr lang="en-US" sz="1600" b="0" i="0" dirty="0">
              <a:solidFill>
                <a:srgbClr val="29261B"/>
              </a:solidFill>
              <a:effectLst/>
              <a:latin typeface="system-ui"/>
            </a:endParaRPr>
          </a:p>
          <a:p>
            <a:pPr marL="0" indent="0" algn="l">
              <a:buNone/>
            </a:pPr>
            <a:r>
              <a:rPr lang="en-US" sz="1600" b="1" i="0" dirty="0">
                <a:solidFill>
                  <a:srgbClr val="29261B"/>
                </a:solidFill>
                <a:effectLst/>
                <a:latin typeface="system-ui"/>
              </a:rPr>
              <a:t>	Implement a function to handle the decoding process.</a:t>
            </a:r>
            <a:r>
              <a:rPr lang="en-US" sz="1600" b="0" i="0" dirty="0">
                <a:solidFill>
                  <a:srgbClr val="29261B"/>
                </a:solidFill>
                <a:effectLst/>
                <a:latin typeface="system-ui"/>
              </a:rPr>
              <a:t> </a:t>
            </a:r>
          </a:p>
          <a:p>
            <a:pPr marL="0" indent="0" algn="l">
              <a:buNone/>
            </a:pPr>
            <a:r>
              <a:rPr lang="en-US" sz="1600" b="1" i="0" dirty="0">
                <a:solidFill>
                  <a:srgbClr val="29261B"/>
                </a:solidFill>
                <a:effectLst/>
                <a:latin typeface="system-ui"/>
              </a:rPr>
              <a:t>	Call the steganography decoding function with the selected encoded image file.</a:t>
            </a:r>
            <a:r>
              <a:rPr lang="en-US" sz="1600" b="0" i="0" dirty="0">
                <a:solidFill>
                  <a:srgbClr val="29261B"/>
                </a:solidFill>
                <a:effectLst/>
                <a:latin typeface="system-ui"/>
              </a:rPr>
              <a:t> </a:t>
            </a:r>
          </a:p>
          <a:p>
            <a:pPr marL="0" indent="0" algn="l">
              <a:buNone/>
            </a:pPr>
            <a:r>
              <a:rPr lang="en-US" sz="1600" b="1" i="0" dirty="0">
                <a:solidFill>
                  <a:srgbClr val="29261B"/>
                </a:solidFill>
                <a:effectLst/>
                <a:latin typeface="system-ui"/>
              </a:rPr>
              <a:t>	Display the decoded secret message to the user in a new window or text box.</a:t>
            </a:r>
            <a:r>
              <a:rPr lang="en-US" sz="1600" b="0" i="0" dirty="0">
                <a:solidFill>
                  <a:srgbClr val="29261B"/>
                </a:solidFill>
                <a:effectLst/>
                <a:latin typeface="system-ui"/>
              </a:rPr>
              <a:t> </a:t>
            </a:r>
            <a:r>
              <a:rPr lang="en-US" sz="1600" b="1" i="0" dirty="0">
                <a:solidFill>
                  <a:srgbClr val="29261B"/>
                </a:solidFill>
                <a:effectLst/>
                <a:latin typeface="system-ui"/>
              </a:rPr>
              <a:t>Display appropriate success or error messages 	to the user.</a:t>
            </a:r>
            <a:endParaRPr lang="en-US" sz="1600" b="0" i="0" dirty="0">
              <a:solidFill>
                <a:srgbClr val="29261B"/>
              </a:solidFill>
              <a:effectLst/>
              <a:latin typeface="system-ui"/>
            </a:endParaRPr>
          </a:p>
          <a:p>
            <a:pPr algn="l"/>
            <a:r>
              <a:rPr lang="en-US" sz="1600" b="1" i="0" dirty="0">
                <a:solidFill>
                  <a:srgbClr val="29261B"/>
                </a:solidFill>
                <a:effectLst/>
                <a:latin typeface="system-ui"/>
              </a:rPr>
              <a:t>Deployment:</a:t>
            </a:r>
            <a:endParaRPr lang="en-US" sz="1600" b="0" i="0" dirty="0">
              <a:solidFill>
                <a:srgbClr val="29261B"/>
              </a:solidFill>
              <a:effectLst/>
              <a:latin typeface="system-ui"/>
            </a:endParaRPr>
          </a:p>
          <a:p>
            <a:pPr marL="0" indent="0" algn="l">
              <a:buNone/>
            </a:pPr>
            <a:r>
              <a:rPr lang="en-US" sz="1600" dirty="0">
                <a:solidFill>
                  <a:srgbClr val="29261B"/>
                </a:solidFill>
                <a:latin typeface="system-ui"/>
              </a:rPr>
              <a:t>	</a:t>
            </a:r>
            <a:r>
              <a:rPr lang="en-US" sz="1600" b="1" i="0" dirty="0">
                <a:solidFill>
                  <a:srgbClr val="29261B"/>
                </a:solidFill>
                <a:effectLst/>
                <a:latin typeface="system-ui"/>
              </a:rPr>
              <a:t>Deploy the application as a standalone executable or distribute it as a Python package.</a:t>
            </a:r>
            <a:r>
              <a:rPr lang="en-US" sz="1600" b="0" i="0" dirty="0">
                <a:solidFill>
                  <a:srgbClr val="29261B"/>
                </a:solidFill>
                <a:effectLst/>
                <a:latin typeface="system-ui"/>
              </a:rPr>
              <a:t> ¡</a:t>
            </a:r>
            <a:r>
              <a:rPr lang="en-US" sz="1600" b="1" i="0" dirty="0">
                <a:solidFill>
                  <a:srgbClr val="29261B"/>
                </a:solidFill>
                <a:effectLst/>
                <a:latin typeface="system-ui"/>
              </a:rPr>
              <a:t>Ensure the application is compatible 	with different operating systems and configurations.</a:t>
            </a:r>
            <a:endParaRPr lang="en-US" sz="1600" b="0" i="0" dirty="0">
              <a:solidFill>
                <a:srgbClr val="29261B"/>
              </a:solidFill>
              <a:effectLst/>
              <a:latin typeface="system-ui"/>
            </a:endParaRPr>
          </a:p>
          <a:p>
            <a:pPr algn="l"/>
            <a:r>
              <a:rPr lang="en-US" sz="1600" b="1" i="0" dirty="0">
                <a:solidFill>
                  <a:srgbClr val="29261B"/>
                </a:solidFill>
                <a:effectLst/>
                <a:latin typeface="system-ui"/>
              </a:rPr>
              <a:t>Evaluation:</a:t>
            </a:r>
            <a:endParaRPr lang="en-US" sz="1600" b="0" i="0" dirty="0">
              <a:solidFill>
                <a:srgbClr val="29261B"/>
              </a:solidFill>
              <a:effectLst/>
              <a:latin typeface="system-ui"/>
            </a:endParaRPr>
          </a:p>
          <a:p>
            <a:pPr marL="0" indent="0" algn="l">
              <a:buNone/>
            </a:pPr>
            <a:r>
              <a:rPr lang="en-US" sz="1600" dirty="0">
                <a:solidFill>
                  <a:srgbClr val="29261B"/>
                </a:solidFill>
                <a:latin typeface="system-ui"/>
              </a:rPr>
              <a:t>	</a:t>
            </a:r>
            <a:r>
              <a:rPr lang="en-US" sz="1600" b="1" i="0" dirty="0">
                <a:solidFill>
                  <a:srgbClr val="29261B"/>
                </a:solidFill>
                <a:effectLst/>
                <a:latin typeface="system-ui"/>
              </a:rPr>
              <a:t>Assess the application's performance using appropriate metrics, such as encoding/decoding time and accuracy.</a:t>
            </a:r>
            <a:r>
              <a:rPr lang="en-US" sz="1600" b="0" i="0" dirty="0">
                <a:solidFill>
                  <a:srgbClr val="29261B"/>
                </a:solidFill>
                <a:effectLst/>
                <a:latin typeface="system-ui"/>
              </a:rPr>
              <a:t> ¡</a:t>
            </a:r>
            <a:r>
              <a:rPr lang="en-US" sz="1600" b="1" i="0" dirty="0">
                <a:solidFill>
                  <a:srgbClr val="29261B"/>
                </a:solidFill>
                <a:effectLst/>
                <a:latin typeface="system-ui"/>
              </a:rPr>
              <a:t>Gather user 	feedback and continuously improve the application's usability and functionality.</a:t>
            </a:r>
            <a:endParaRPr lang="en-US" sz="1600" b="0" i="0" dirty="0">
              <a:solidFill>
                <a:srgbClr val="29261B"/>
              </a:solidFill>
              <a:effectLst/>
              <a:latin typeface="system-ui"/>
            </a:endParaRPr>
          </a:p>
        </p:txBody>
      </p:sp>
    </p:spTree>
    <p:extLst>
      <p:ext uri="{BB962C8B-B14F-4D97-AF65-F5344CB8AC3E}">
        <p14:creationId xmlns:p14="http://schemas.microsoft.com/office/powerpoint/2010/main" val="159808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38770"/>
            <a:ext cx="11029615" cy="4673324"/>
          </a:xfrm>
        </p:spPr>
        <p:txBody>
          <a:bodyPr/>
          <a:lstStyle/>
          <a:p>
            <a:pPr marL="305435" indent="-305435"/>
            <a:r>
              <a:rPr lang="en-IN" sz="2000" b="1" dirty="0">
                <a:solidFill>
                  <a:srgbClr val="29261B"/>
                </a:solidFill>
                <a:latin typeface="system-ui"/>
              </a:rPr>
              <a:t>System requirements:</a:t>
            </a:r>
          </a:p>
          <a:p>
            <a:pPr marL="305435" indent="-305435"/>
            <a:r>
              <a:rPr lang="en-US" sz="2000" b="1" i="0" dirty="0">
                <a:solidFill>
                  <a:srgbClr val="29261B"/>
                </a:solidFill>
                <a:effectLst/>
                <a:latin typeface="system-ui"/>
              </a:rPr>
              <a:t>Python: The application is developed using Python, a popular and versatile programming language. Users need to have Python installed on their systems to run the application. </a:t>
            </a:r>
            <a:r>
              <a:rPr lang="en-US" sz="2000" b="1" i="0" dirty="0">
                <a:solidFill>
                  <a:srgbClr val="29261B"/>
                </a:solidFill>
                <a:effectLst/>
                <a:latin typeface="system-ui"/>
                <a:hlinkClick r:id="rId2"/>
              </a:rPr>
              <a:t>https://www.python.org/downloads/</a:t>
            </a:r>
            <a:endParaRPr lang="en-US" sz="2000" b="1" i="0" dirty="0">
              <a:solidFill>
                <a:srgbClr val="29261B"/>
              </a:solidFill>
              <a:effectLst/>
              <a:latin typeface="system-ui"/>
            </a:endParaRPr>
          </a:p>
          <a:p>
            <a:pPr marL="305435" indent="-305435"/>
            <a:endParaRPr lang="en-IN" sz="1800" b="1" dirty="0">
              <a:solidFill>
                <a:srgbClr val="0F0F0F"/>
              </a:solidFill>
            </a:endParaRPr>
          </a:p>
          <a:p>
            <a:pPr marL="0" indent="0">
              <a:buNone/>
            </a:pPr>
            <a:endParaRPr lang="en-IN" sz="2000" b="1" dirty="0">
              <a:solidFill>
                <a:srgbClr val="29261B"/>
              </a:solidFill>
              <a:latin typeface="system-ui"/>
            </a:endParaRPr>
          </a:p>
        </p:txBody>
      </p:sp>
      <p:pic>
        <p:nvPicPr>
          <p:cNvPr id="4" name="Picture 3">
            <a:extLst>
              <a:ext uri="{FF2B5EF4-FFF2-40B4-BE49-F238E27FC236}">
                <a16:creationId xmlns:a16="http://schemas.microsoft.com/office/drawing/2014/main" id="{E02974FB-739B-9656-9977-2F1D4967BFFC}"/>
              </a:ext>
            </a:extLst>
          </p:cNvPr>
          <p:cNvPicPr>
            <a:picLocks noChangeAspect="1"/>
          </p:cNvPicPr>
          <p:nvPr/>
        </p:nvPicPr>
        <p:blipFill rotWithShape="1">
          <a:blip r:embed="rId3"/>
          <a:srcRect t="17035" r="9752" b="13127"/>
          <a:stretch/>
        </p:blipFill>
        <p:spPr>
          <a:xfrm>
            <a:off x="1003179" y="2881423"/>
            <a:ext cx="8218761" cy="3642159"/>
          </a:xfrm>
          <a:prstGeom prst="rect">
            <a:avLst/>
          </a:prstGeom>
        </p:spPr>
      </p:pic>
    </p:spTree>
    <p:extLst>
      <p:ext uri="{BB962C8B-B14F-4D97-AF65-F5344CB8AC3E}">
        <p14:creationId xmlns:p14="http://schemas.microsoft.com/office/powerpoint/2010/main" val="239093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70121"/>
            <a:ext cx="11029615" cy="5805229"/>
          </a:xfrm>
        </p:spPr>
        <p:txBody>
          <a:bodyPr/>
          <a:lstStyle/>
          <a:p>
            <a:pPr marL="305435" indent="-305435"/>
            <a:r>
              <a:rPr lang="en-IN" sz="2000" b="1" dirty="0">
                <a:solidFill>
                  <a:srgbClr val="29261B"/>
                </a:solidFill>
                <a:latin typeface="system-ui"/>
              </a:rPr>
              <a:t>Library requirements to built this Steganography app:</a:t>
            </a:r>
          </a:p>
          <a:p>
            <a:pPr marL="305435" indent="-305435"/>
            <a:r>
              <a:rPr lang="en-US" sz="2000" b="1" i="0" dirty="0" err="1">
                <a:solidFill>
                  <a:srgbClr val="29261B"/>
                </a:solidFill>
                <a:effectLst/>
                <a:latin typeface="system-ui"/>
              </a:rPr>
              <a:t>Tkinter</a:t>
            </a:r>
            <a:r>
              <a:rPr lang="en-US" sz="2000" b="1" i="0" dirty="0">
                <a:solidFill>
                  <a:srgbClr val="29261B"/>
                </a:solidFill>
                <a:effectLst/>
                <a:latin typeface="system-ui"/>
              </a:rPr>
              <a:t>: This is a standard Python library for building graphical user interfaces (GUIs). It provides a comprehensive set of widgets and tools for creating cross-platform desktop applications.</a:t>
            </a:r>
          </a:p>
          <a:p>
            <a:pPr marL="305435" indent="-305435"/>
            <a:r>
              <a:rPr lang="en-US" sz="2000" b="1" i="0" dirty="0">
                <a:solidFill>
                  <a:srgbClr val="29261B"/>
                </a:solidFill>
                <a:effectLst/>
                <a:latin typeface="system-ui"/>
              </a:rPr>
              <a:t>pip install </a:t>
            </a:r>
            <a:r>
              <a:rPr lang="en-US" sz="2000" b="1" i="0" dirty="0" err="1">
                <a:solidFill>
                  <a:srgbClr val="29261B"/>
                </a:solidFill>
                <a:effectLst/>
                <a:latin typeface="system-ui"/>
              </a:rPr>
              <a:t>tk</a:t>
            </a:r>
            <a:r>
              <a:rPr lang="en-US" sz="2000" b="1" i="0" dirty="0">
                <a:solidFill>
                  <a:srgbClr val="29261B"/>
                </a:solidFill>
                <a:effectLst/>
                <a:latin typeface="system-ui"/>
              </a:rPr>
              <a:t> </a:t>
            </a:r>
          </a:p>
          <a:p>
            <a:pPr marL="305435" indent="-305435"/>
            <a:r>
              <a:rPr lang="en-US" sz="2000" b="1" dirty="0">
                <a:solidFill>
                  <a:srgbClr val="29261B"/>
                </a:solidFill>
                <a:latin typeface="system-ui"/>
              </a:rPr>
              <a:t>Pillow (PIL): The Python Imaging Library (PIL), also known as Pillow, is a library for image processing. It supports various image formats and provides functionality for opening, manipulating, and saving images, which is essential for the steganography application.</a:t>
            </a:r>
          </a:p>
          <a:p>
            <a:pPr marL="305435" indent="-305435"/>
            <a:r>
              <a:rPr lang="en-IN" sz="2000" b="1" dirty="0">
                <a:solidFill>
                  <a:srgbClr val="29261B"/>
                </a:solidFill>
                <a:latin typeface="system-ui"/>
              </a:rPr>
              <a:t>pip install pillow</a:t>
            </a:r>
          </a:p>
        </p:txBody>
      </p:sp>
      <p:pic>
        <p:nvPicPr>
          <p:cNvPr id="1027" name="Picture 3" descr="PIP Install PIL/Pillow – A Helpful Illustrated Guide – Be on the Right Side  of Change">
            <a:extLst>
              <a:ext uri="{FF2B5EF4-FFF2-40B4-BE49-F238E27FC236}">
                <a16:creationId xmlns:a16="http://schemas.microsoft.com/office/drawing/2014/main" id="{86A9F824-1658-6002-DDD5-D7557995E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270" y="4239219"/>
            <a:ext cx="4601460" cy="2228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21003"/>
            <a:ext cx="11029615" cy="4673324"/>
          </a:xfrm>
        </p:spPr>
        <p:txBody>
          <a:bodyPr>
            <a:noAutofit/>
          </a:bodyPr>
          <a:lstStyle/>
          <a:p>
            <a:pPr marL="324485" lvl="1" indent="0">
              <a:buNone/>
            </a:pPr>
            <a:r>
              <a:rPr lang="en-US" sz="2000" b="1" dirty="0">
                <a:latin typeface="system-ui"/>
              </a:rPr>
              <a:t>The provided code implements the steganography technique known as Least Significant Bit (LSB) encoding and decoding. The algorithm works as follows:</a:t>
            </a:r>
          </a:p>
          <a:p>
            <a:pPr marL="610235" lvl="1" indent="-285750"/>
            <a:r>
              <a:rPr lang="en-US" sz="2000" b="1" dirty="0">
                <a:latin typeface="system-ui"/>
              </a:rPr>
              <a:t>Encoding Algorithm:</a:t>
            </a:r>
          </a:p>
          <a:p>
            <a:pPr marL="667385" lvl="1" indent="-342900">
              <a:buFont typeface="+mj-lt"/>
              <a:buAutoNum type="arabicPeriod"/>
            </a:pPr>
            <a:r>
              <a:rPr lang="en-US" sz="2000" b="1" dirty="0">
                <a:latin typeface="system-ui"/>
              </a:rPr>
              <a:t>The `</a:t>
            </a:r>
            <a:r>
              <a:rPr lang="en-US" sz="2000" b="1" dirty="0" err="1">
                <a:latin typeface="system-ui"/>
              </a:rPr>
              <a:t>encode_text</a:t>
            </a:r>
            <a:r>
              <a:rPr lang="en-US" sz="2000" b="1" dirty="0">
                <a:latin typeface="system-ui"/>
              </a:rPr>
              <a:t>` function takes an image object and a text message as input.</a:t>
            </a:r>
          </a:p>
          <a:p>
            <a:pPr marL="667385" lvl="1" indent="-342900">
              <a:buFont typeface="+mj-lt"/>
              <a:buAutoNum type="arabicPeriod"/>
            </a:pPr>
            <a:r>
              <a:rPr lang="en-US" sz="2000" b="1" dirty="0">
                <a:latin typeface="system-ui"/>
              </a:rPr>
              <a:t>The text message is converted into a binary string using the ASCII values of each character.</a:t>
            </a:r>
          </a:p>
          <a:p>
            <a:pPr marL="667385" lvl="1" indent="-342900">
              <a:buFont typeface="+mj-lt"/>
              <a:buAutoNum type="arabicPeriod"/>
            </a:pPr>
            <a:r>
              <a:rPr lang="en-US" sz="2000" b="1" dirty="0">
                <a:latin typeface="system-ui"/>
              </a:rPr>
              <a:t>The binary string is then encoded into the least significant bits (LSBs) of the RGB pixel values of the image.</a:t>
            </a:r>
          </a:p>
          <a:p>
            <a:pPr marL="667385" lvl="1" indent="-342900">
              <a:buFont typeface="+mj-lt"/>
              <a:buAutoNum type="arabicPeriod"/>
            </a:pPr>
            <a:r>
              <a:rPr lang="en-US" sz="2000" b="1" dirty="0">
                <a:latin typeface="system-ui"/>
              </a:rPr>
              <a:t>The function iterates over each pixel of the image and encodes the binary data into the LSBs of the red, green, and blue channels.</a:t>
            </a:r>
          </a:p>
          <a:p>
            <a:pPr marL="667385" lvl="1" indent="-342900">
              <a:buFont typeface="+mj-lt"/>
              <a:buAutoNum type="arabicPeriod"/>
            </a:pPr>
            <a:r>
              <a:rPr lang="en-US" sz="2000" b="1" dirty="0">
                <a:latin typeface="system-ui"/>
              </a:rPr>
              <a:t>A new image object is created with the encoded message embedded within the pixel data.</a:t>
            </a:r>
          </a:p>
          <a:p>
            <a:pPr marL="667385" lvl="1" indent="-342900">
              <a:buFont typeface="+mj-lt"/>
              <a:buAutoNum type="arabicPeriod"/>
            </a:pPr>
            <a:r>
              <a:rPr lang="en-US" sz="2000" b="1" dirty="0">
                <a:latin typeface="system-ui"/>
              </a:rPr>
              <a:t>The function returns the encoded image object.</a:t>
            </a:r>
          </a:p>
          <a:p>
            <a:pPr marL="324485" lvl="1" indent="0">
              <a:buNone/>
            </a:pPr>
            <a:endParaRPr lang="en-US" sz="1600" b="1" dirty="0">
              <a:latin typeface="system-ui"/>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Autofit/>
          </a:bodyPr>
          <a:lstStyle/>
          <a:p>
            <a:pPr marL="610235" lvl="1" indent="-285750"/>
            <a:r>
              <a:rPr lang="en-US" sz="2000" b="1" dirty="0">
                <a:latin typeface="system-ui"/>
              </a:rPr>
              <a:t>Decoding Algorithm:</a:t>
            </a:r>
          </a:p>
          <a:p>
            <a:pPr marL="667385" lvl="1" indent="-342900">
              <a:buFont typeface="+mj-lt"/>
              <a:buAutoNum type="arabicPeriod"/>
            </a:pPr>
            <a:r>
              <a:rPr lang="en-US" sz="2000" b="1" dirty="0">
                <a:latin typeface="system-ui"/>
              </a:rPr>
              <a:t>The </a:t>
            </a:r>
            <a:r>
              <a:rPr lang="en-US" sz="2000" b="1" dirty="0" err="1">
                <a:latin typeface="system-ui"/>
              </a:rPr>
              <a:t>decode_text</a:t>
            </a:r>
            <a:r>
              <a:rPr lang="en-US" sz="2000" b="1" dirty="0">
                <a:latin typeface="system-ui"/>
              </a:rPr>
              <a:t> function takes an encoded image object as input.</a:t>
            </a:r>
          </a:p>
          <a:p>
            <a:pPr marL="667385" lvl="1" indent="-342900">
              <a:buFont typeface="+mj-lt"/>
              <a:buAutoNum type="arabicPeriod"/>
            </a:pPr>
            <a:r>
              <a:rPr lang="en-US" sz="2000" b="1" dirty="0">
                <a:latin typeface="system-ui"/>
              </a:rPr>
              <a:t>The function iterates over each pixel of the image and extracts the LSBs from the red, green, and blue channels, reconstructing the binary data.</a:t>
            </a:r>
          </a:p>
          <a:p>
            <a:pPr marL="667385" lvl="1" indent="-342900">
              <a:buFont typeface="+mj-lt"/>
              <a:buAutoNum type="arabicPeriod"/>
            </a:pPr>
            <a:r>
              <a:rPr lang="en-US" sz="2000" b="1" dirty="0">
                <a:latin typeface="system-ui"/>
              </a:rPr>
              <a:t>The binary data is then converted back into a text string using ASCII values.</a:t>
            </a:r>
          </a:p>
          <a:p>
            <a:pPr marL="667385" lvl="1" indent="-342900">
              <a:buFont typeface="+mj-lt"/>
              <a:buAutoNum type="arabicPeriod"/>
            </a:pPr>
            <a:r>
              <a:rPr lang="en-US" sz="2000" b="1" dirty="0">
                <a:latin typeface="system-ui"/>
              </a:rPr>
              <a:t>The function returns the decoded text message.</a:t>
            </a:r>
          </a:p>
          <a:p>
            <a:pPr marL="667385" lvl="1" indent="-342900">
              <a:buFont typeface="+mj-lt"/>
              <a:buAutoNum type="arabicPeriod"/>
            </a:pPr>
            <a:r>
              <a:rPr lang="en-US" sz="2000" b="1" dirty="0">
                <a:latin typeface="system-ui"/>
              </a:rPr>
              <a:t>The algorithm leverages the fact that the human eye is less sensitive to changes in the least significant bits of pixel values. By modifying the LSBs, the algorithm can embed secret data within the image without significantly altering its visual appearance.</a:t>
            </a:r>
          </a:p>
          <a:p>
            <a:pPr marL="667385" lvl="1" indent="-342900"/>
            <a:r>
              <a:rPr lang="en-US" sz="2000" b="1" dirty="0">
                <a:latin typeface="system-ui"/>
              </a:rPr>
              <a:t>It's important to note that the LSB encoding technique has limitations in terms of the amount of data that can be embedded within an image before visual distortions become noticeable. Additionally, the encoded data is not encrypted, which means that anyone with knowledge of the steganography technique can potentially decode the hidden message.</a:t>
            </a:r>
          </a:p>
        </p:txBody>
      </p:sp>
    </p:spTree>
    <p:extLst>
      <p:ext uri="{BB962C8B-B14F-4D97-AF65-F5344CB8AC3E}">
        <p14:creationId xmlns:p14="http://schemas.microsoft.com/office/powerpoint/2010/main" val="34254371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1342</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system-ui</vt:lpstr>
      <vt:lpstr>Wingdings 2</vt:lpstr>
      <vt:lpstr>DividendVTI</vt:lpstr>
      <vt:lpstr>steganography application</vt:lpstr>
      <vt:lpstr>OUTLINE</vt:lpstr>
      <vt:lpstr>Problem Statement</vt:lpstr>
      <vt:lpstr>Proposed Solution</vt:lpstr>
      <vt:lpstr>Proposed Solution</vt:lpstr>
      <vt:lpstr>System  Approach</vt:lpstr>
      <vt:lpstr>System  Approach</vt:lpstr>
      <vt:lpstr>Algorithm &amp; Deployment</vt:lpstr>
      <vt:lpstr>Algorithm &amp; Deployment</vt:lpstr>
      <vt:lpstr>Algorithm &amp; Deployment</vt:lpstr>
      <vt:lpstr>Result</vt:lpstr>
      <vt:lpstr>Result</vt:lpstr>
      <vt:lpstr>Result</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Dhayanithi K</cp:lastModifiedBy>
  <cp:revision>23</cp:revision>
  <dcterms:created xsi:type="dcterms:W3CDTF">2021-05-26T16:50:10Z</dcterms:created>
  <dcterms:modified xsi:type="dcterms:W3CDTF">2024-03-25T08:07:04Z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