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0" r:id="rId6"/>
    <p:sldId id="271" r:id="rId7"/>
    <p:sldId id="260" r:id="rId8"/>
    <p:sldId id="265" r:id="rId9"/>
    <p:sldId id="259" r:id="rId10"/>
    <p:sldId id="267" r:id="rId11"/>
    <p:sldId id="268" r:id="rId12"/>
    <p:sldId id="264" r:id="rId13"/>
    <p:sldId id="266"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CA1E6-64F5-6375-7D0F-0E436E6632C8}" v="2872" dt="2025-07-01T16:55:18.259"/>
    <p1510:client id="{C4D0F811-6D0E-8CDD-10DB-8E2C3B3EA539}" v="570" dt="2025-07-03T14:58:51.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115" d="100"/>
          <a:sy n="115" d="100"/>
        </p:scale>
        <p:origin x="-186"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7/4/2025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7/4/2025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pPr/>
              <a:t>7/4/2025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pPr/>
              <a:t>‹N›</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Slide Background Fill">
            <a:extLst>
              <a:ext uri="{FF2B5EF4-FFF2-40B4-BE49-F238E27FC236}">
                <a16:creationId xmlns:a16="http://schemas.microsoft.com/office/drawing/2014/main" xmlns="" id="{C7D023E4-8DE1-436E-9847-ED6A4B4B04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Cover">
            <a:extLst>
              <a:ext uri="{FF2B5EF4-FFF2-40B4-BE49-F238E27FC236}">
                <a16:creationId xmlns:a16="http://schemas.microsoft.com/office/drawing/2014/main" xmlns="" id="{63C1F321-BB96-4700-B3CE-1A6156067F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3FA1AD64-F15F-417D-956C-B2C211FC90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51" y="0"/>
            <a:ext cx="6064235" cy="6858000"/>
            <a:chOff x="651279" y="598259"/>
            <a:chExt cx="10889442" cy="5680742"/>
          </a:xfrm>
        </p:grpSpPr>
        <p:sp>
          <p:nvSpPr>
            <p:cNvPr id="41" name="Color">
              <a:extLst>
                <a:ext uri="{FF2B5EF4-FFF2-40B4-BE49-F238E27FC236}">
                  <a16:creationId xmlns:a16="http://schemas.microsoft.com/office/drawing/2014/main" xmlns="" id="{5F3C79B0-E0DE-407E-B550-3FDEB67B00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lor">
              <a:extLst>
                <a:ext uri="{FF2B5EF4-FFF2-40B4-BE49-F238E27FC236}">
                  <a16:creationId xmlns:a16="http://schemas.microsoft.com/office/drawing/2014/main" xmlns="" id="{A1A2DFA8-F321-4204-9B31-A3713BC652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xmlns="" id="{43F5E015-E085-4624-B431-B4241444868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xmlns="" id="{4DDB60AE-8B9C-4BA0-93DC-F8C9EBF6D8B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xmlns="" id="{9F247760-BE07-41A2-969E-570081E65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xmlns="" id="{57A70BD2-76FC-4BDD-9E64-3B93D5EF36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xmlns="" id="{AADD9643-5489-42CB-9762-FBAC2AAE9F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xmlns="" id="{09A2C16E-2745-4E3D-BECC-D66755221E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xmlns="" id="{52E5A063-571D-4461-9869-B3E93F6E69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xmlns="" id="{366019AD-E33B-4DBF-BAD3-AE36116031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ctrTitle"/>
          </p:nvPr>
        </p:nvSpPr>
        <p:spPr>
          <a:xfrm>
            <a:off x="789708" y="841664"/>
            <a:ext cx="4874661" cy="5156800"/>
          </a:xfrm>
        </p:spPr>
        <p:txBody>
          <a:bodyPr anchor="ctr">
            <a:normAutofit/>
          </a:bodyPr>
          <a:lstStyle/>
          <a:p>
            <a:pPr algn="l"/>
            <a:r>
              <a:rPr lang="en-US" sz="4800" dirty="0">
                <a:solidFill>
                  <a:schemeClr val="bg1"/>
                </a:solidFill>
              </a:rPr>
              <a:t>GAME DEVELOPMENT PROJECT REPORT</a:t>
            </a:r>
            <a:endParaRPr lang="en-US" sz="4800" dirty="0">
              <a:solidFill>
                <a:schemeClr val="bg1"/>
              </a:solidFill>
              <a:latin typeface="Aptos"/>
            </a:endParaRPr>
          </a:p>
        </p:txBody>
      </p:sp>
      <p:sp>
        <p:nvSpPr>
          <p:cNvPr id="3" name="Subtitle 2"/>
          <p:cNvSpPr>
            <a:spLocks noGrp="1"/>
          </p:cNvSpPr>
          <p:nvPr>
            <p:ph type="subTitle" idx="1"/>
          </p:nvPr>
        </p:nvSpPr>
        <p:spPr>
          <a:xfrm>
            <a:off x="6534687" y="841664"/>
            <a:ext cx="4867605" cy="5156800"/>
          </a:xfrm>
        </p:spPr>
        <p:txBody>
          <a:bodyPr vert="horz" lIns="91440" tIns="45720" rIns="91440" bIns="45720" rtlCol="0" anchor="ctr">
            <a:normAutofit/>
          </a:bodyPr>
          <a:lstStyle/>
          <a:p>
            <a:r>
              <a:rPr lang="en-US" i="1" dirty="0">
                <a:solidFill>
                  <a:schemeClr val="tx2"/>
                </a:solidFill>
              </a:rPr>
              <a:t>The course project was developed by Antonio </a:t>
            </a:r>
            <a:r>
              <a:rPr lang="en-US" i="1" dirty="0" err="1">
                <a:solidFill>
                  <a:schemeClr val="tx2"/>
                </a:solidFill>
              </a:rPr>
              <a:t>Mascani</a:t>
            </a:r>
            <a:r>
              <a:rPr lang="en-US" i="1" dirty="0">
                <a:solidFill>
                  <a:schemeClr val="tx2"/>
                </a:solidFill>
              </a:rPr>
              <a:t>, Corrado </a:t>
            </a:r>
            <a:r>
              <a:rPr lang="en-US" i="1" dirty="0" err="1">
                <a:solidFill>
                  <a:schemeClr val="tx2"/>
                </a:solidFill>
              </a:rPr>
              <a:t>Pennica</a:t>
            </a:r>
            <a:r>
              <a:rPr lang="en-US" i="1" dirty="0">
                <a:solidFill>
                  <a:schemeClr val="tx2"/>
                </a:solidFill>
              </a:rPr>
              <a:t> and Niccolò Mei Innocenti, who are also the authors of this report.</a:t>
            </a:r>
          </a:p>
          <a:p>
            <a:r>
              <a:rPr lang="en-US" i="1" dirty="0">
                <a:solidFill>
                  <a:schemeClr val="tx2"/>
                </a:solidFill>
              </a:rPr>
              <a:t>A.A. 2024/25 --- 27/06/2025</a:t>
            </a: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191A4C1-6E6E-EC9A-A1FF-23C60E9FD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6542AB3-1C7F-C461-EBDF-AB59ACABDE7B}"/>
              </a:ext>
            </a:extLst>
          </p:cNvPr>
          <p:cNvSpPr>
            <a:spLocks noGrp="1"/>
          </p:cNvSpPr>
          <p:nvPr>
            <p:ph type="title"/>
          </p:nvPr>
        </p:nvSpPr>
        <p:spPr>
          <a:xfrm>
            <a:off x="838200" y="238125"/>
            <a:ext cx="10515600" cy="776475"/>
          </a:xfrm>
        </p:spPr>
        <p:txBody>
          <a:bodyPr>
            <a:normAutofit/>
          </a:bodyPr>
          <a:lstStyle/>
          <a:p>
            <a:pPr algn="ctr"/>
            <a:r>
              <a:rPr lang="en-US" sz="3200" i="1" dirty="0"/>
              <a:t>TURRETS PREFAB REFERENCES</a:t>
            </a:r>
          </a:p>
        </p:txBody>
      </p:sp>
      <p:sp>
        <p:nvSpPr>
          <p:cNvPr id="3" name="Content Placeholder 2">
            <a:extLst>
              <a:ext uri="{FF2B5EF4-FFF2-40B4-BE49-F238E27FC236}">
                <a16:creationId xmlns:a16="http://schemas.microsoft.com/office/drawing/2014/main" xmlns="" id="{8963AA57-6E80-FFEB-0205-0A5EEB9B5143}"/>
              </a:ext>
            </a:extLst>
          </p:cNvPr>
          <p:cNvSpPr>
            <a:spLocks noGrp="1"/>
          </p:cNvSpPr>
          <p:nvPr>
            <p:ph idx="1"/>
          </p:nvPr>
        </p:nvSpPr>
        <p:spPr>
          <a:xfrm>
            <a:off x="838200" y="1025651"/>
            <a:ext cx="10515600" cy="5183062"/>
          </a:xfrm>
        </p:spPr>
        <p:txBody>
          <a:bodyPr vert="horz" lIns="91440" tIns="45720" rIns="91440" bIns="45720" rtlCol="0" anchor="t">
            <a:normAutofit/>
          </a:bodyPr>
          <a:lstStyle/>
          <a:p>
            <a:pPr indent="0" algn="just">
              <a:buNone/>
            </a:pPr>
            <a:r>
              <a:rPr lang="en-US" sz="2000" dirty="0">
                <a:ea typeface="+mn-lt"/>
                <a:cs typeface="+mn-lt"/>
              </a:rPr>
              <a:t>Turret entities, as detailed in the </a:t>
            </a:r>
            <a:r>
              <a:rPr lang="en-US" sz="2000" dirty="0" err="1">
                <a:ea typeface="+mn-lt"/>
                <a:cs typeface="+mn-lt"/>
              </a:rPr>
              <a:t>TurretScript</a:t>
            </a:r>
            <a:r>
              <a:rPr lang="en-US" sz="2000" dirty="0">
                <a:ea typeface="+mn-lt"/>
                <a:cs typeface="+mn-lt"/>
              </a:rPr>
              <a:t> section, store several object and transform references in their internal fields, together with a set of attributes:</a:t>
            </a:r>
            <a:endParaRPr lang="en-US" dirty="0">
              <a:ea typeface="+mn-lt"/>
              <a:cs typeface="+mn-lt"/>
            </a:endParaRPr>
          </a:p>
          <a:p>
            <a:pPr marL="571500" indent="-342900" algn="just"/>
            <a:r>
              <a:rPr lang="en-US" sz="2000" i="1" err="1">
                <a:ea typeface="+mn-lt"/>
                <a:cs typeface="+mn-lt"/>
              </a:rPr>
              <a:t>TurretRotationPoint</a:t>
            </a:r>
            <a:r>
              <a:rPr lang="en-US" sz="2000" dirty="0">
                <a:ea typeface="+mn-lt"/>
                <a:cs typeface="+mn-lt"/>
              </a:rPr>
              <a:t>: reference to the pivot, placed roughly at the </a:t>
            </a:r>
            <a:r>
              <a:rPr lang="en-US" sz="2000" err="1">
                <a:ea typeface="+mn-lt"/>
                <a:cs typeface="+mn-lt"/>
              </a:rPr>
              <a:t>centre</a:t>
            </a:r>
            <a:r>
              <a:rPr lang="en-US" sz="2000" dirty="0">
                <a:ea typeface="+mn-lt"/>
                <a:cs typeface="+mn-lt"/>
              </a:rPr>
              <a:t> of the turret sprite, around which the turret rotates to track moving enemies.</a:t>
            </a:r>
            <a:endParaRPr lang="en-US" dirty="0">
              <a:ea typeface="+mn-lt"/>
              <a:cs typeface="+mn-lt"/>
            </a:endParaRPr>
          </a:p>
          <a:p>
            <a:pPr marL="571500" indent="-342900" algn="just"/>
            <a:r>
              <a:rPr lang="en-US" sz="2000" i="1" dirty="0" err="1">
                <a:ea typeface="+mn-lt"/>
                <a:cs typeface="+mn-lt"/>
              </a:rPr>
              <a:t>BulletPrefab</a:t>
            </a:r>
            <a:r>
              <a:rPr lang="en-US" sz="2000" dirty="0">
                <a:ea typeface="+mn-lt"/>
                <a:cs typeface="+mn-lt"/>
              </a:rPr>
              <a:t>: reference to the specific bullet prefab fired by the turret.</a:t>
            </a:r>
            <a:endParaRPr lang="en-US" dirty="0">
              <a:ea typeface="+mn-lt"/>
              <a:cs typeface="+mn-lt"/>
            </a:endParaRPr>
          </a:p>
          <a:p>
            <a:pPr marL="571500" indent="-342900" algn="just"/>
            <a:r>
              <a:rPr lang="en-US" sz="2000" i="1" dirty="0" err="1">
                <a:ea typeface="+mn-lt"/>
                <a:cs typeface="+mn-lt"/>
              </a:rPr>
              <a:t>FiringPoint</a:t>
            </a:r>
            <a:r>
              <a:rPr lang="en-US" sz="2000" dirty="0">
                <a:ea typeface="+mn-lt"/>
                <a:cs typeface="+mn-lt"/>
              </a:rPr>
              <a:t>: transform marking the spawn position of bullets; it should sit at the end of the turret’s gun barrel.</a:t>
            </a:r>
            <a:endParaRPr lang="en-US" dirty="0">
              <a:ea typeface="+mn-lt"/>
              <a:cs typeface="+mn-lt"/>
            </a:endParaRPr>
          </a:p>
          <a:p>
            <a:pPr marL="571500" indent="-342900" algn="just"/>
            <a:r>
              <a:rPr lang="en-US" sz="2000" i="1" dirty="0">
                <a:ea typeface="+mn-lt"/>
                <a:cs typeface="+mn-lt"/>
              </a:rPr>
              <a:t>Upgrade Group (</a:t>
            </a:r>
            <a:r>
              <a:rPr lang="en-US" sz="2000" i="1" dirty="0" err="1">
                <a:ea typeface="+mn-lt"/>
                <a:cs typeface="+mn-lt"/>
              </a:rPr>
              <a:t>UpgradeUI</a:t>
            </a:r>
            <a:r>
              <a:rPr lang="en-US" sz="2000" i="1" dirty="0">
                <a:ea typeface="+mn-lt"/>
                <a:cs typeface="+mn-lt"/>
              </a:rPr>
              <a:t>, </a:t>
            </a:r>
            <a:r>
              <a:rPr lang="en-US" sz="2000" i="1" dirty="0" err="1">
                <a:ea typeface="+mn-lt"/>
                <a:cs typeface="+mn-lt"/>
              </a:rPr>
              <a:t>UpgradeBtn</a:t>
            </a:r>
            <a:r>
              <a:rPr lang="en-US" sz="2000" i="1" dirty="0">
                <a:ea typeface="+mn-lt"/>
                <a:cs typeface="+mn-lt"/>
              </a:rPr>
              <a:t>, </a:t>
            </a:r>
            <a:r>
              <a:rPr lang="en-US" sz="2000" i="1" dirty="0" err="1">
                <a:ea typeface="+mn-lt"/>
                <a:cs typeface="+mn-lt"/>
              </a:rPr>
              <a:t>UpgradeCost</a:t>
            </a:r>
            <a:r>
              <a:rPr lang="en-US" sz="2000" i="1" dirty="0">
                <a:ea typeface="+mn-lt"/>
                <a:cs typeface="+mn-lt"/>
              </a:rPr>
              <a:t>)</a:t>
            </a:r>
            <a:r>
              <a:rPr lang="en-US" sz="2000" dirty="0">
                <a:ea typeface="+mn-lt"/>
                <a:cs typeface="+mn-lt"/>
              </a:rPr>
              <a:t>: the objects that make up the turret’s upgrade panel and forward the upgrade request to the listener function attached to the upgrade button in the Start method of </a:t>
            </a:r>
            <a:r>
              <a:rPr lang="en-US" sz="2000" dirty="0" err="1">
                <a:ea typeface="+mn-lt"/>
                <a:cs typeface="+mn-lt"/>
              </a:rPr>
              <a:t>TurretScript</a:t>
            </a:r>
            <a:r>
              <a:rPr lang="en-US" sz="2000" dirty="0">
                <a:ea typeface="+mn-lt"/>
                <a:cs typeface="+mn-lt"/>
              </a:rPr>
              <a:t>.</a:t>
            </a:r>
            <a:endParaRPr lang="en-US" dirty="0">
              <a:ea typeface="+mn-lt"/>
              <a:cs typeface="+mn-lt"/>
            </a:endParaRPr>
          </a:p>
          <a:p>
            <a:pPr marL="571500" indent="-342900" algn="just"/>
            <a:r>
              <a:rPr lang="en-US" sz="2000" i="1" dirty="0">
                <a:ea typeface="+mn-lt"/>
                <a:cs typeface="+mn-lt"/>
              </a:rPr>
              <a:t>Attributes Group</a:t>
            </a:r>
            <a:r>
              <a:rPr lang="en-US" sz="2000" dirty="0">
                <a:ea typeface="+mn-lt"/>
                <a:cs typeface="+mn-lt"/>
              </a:rPr>
              <a:t>: fields that define the turret’s rotation speed, rounds per second, targeting range, upgrade cost, and upgrade-cost multiplier. The enemy layer mask is also stored here and is used during target locking to prevent aiming at non-enemy entities.</a:t>
            </a:r>
            <a:endParaRPr lang="en-US">
              <a:ea typeface="+mn-lt"/>
              <a:cs typeface="+mn-lt"/>
            </a:endParaRPr>
          </a:p>
          <a:p>
            <a:pPr marL="0" indent="0" algn="just">
              <a:buNone/>
            </a:pPr>
            <a:endParaRPr lang="en-US" sz="2000" dirty="0"/>
          </a:p>
          <a:p>
            <a:pPr algn="just"/>
            <a:endParaRPr lang="en-US" sz="2000" dirty="0"/>
          </a:p>
        </p:txBody>
      </p:sp>
    </p:spTree>
    <p:extLst>
      <p:ext uri="{BB962C8B-B14F-4D97-AF65-F5344CB8AC3E}">
        <p14:creationId xmlns:p14="http://schemas.microsoft.com/office/powerpoint/2010/main" xmlns="" val="175612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B76DE6-44D3-BFCE-916A-0F3C5A52F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9D34E66-2B06-C8C9-F8C0-D368CA357CDD}"/>
              </a:ext>
            </a:extLst>
          </p:cNvPr>
          <p:cNvSpPr>
            <a:spLocks noGrp="1"/>
          </p:cNvSpPr>
          <p:nvPr>
            <p:ph type="title"/>
          </p:nvPr>
        </p:nvSpPr>
        <p:spPr>
          <a:xfrm>
            <a:off x="838200" y="365125"/>
            <a:ext cx="10515600" cy="776475"/>
          </a:xfrm>
        </p:spPr>
        <p:txBody>
          <a:bodyPr>
            <a:normAutofit/>
          </a:bodyPr>
          <a:lstStyle/>
          <a:p>
            <a:pPr algn="ctr"/>
            <a:r>
              <a:rPr lang="en-US" sz="3200" i="1" dirty="0"/>
              <a:t>BULLETS PREFAB MODULES</a:t>
            </a:r>
          </a:p>
        </p:txBody>
      </p:sp>
      <p:sp>
        <p:nvSpPr>
          <p:cNvPr id="3" name="Content Placeholder 2">
            <a:extLst>
              <a:ext uri="{FF2B5EF4-FFF2-40B4-BE49-F238E27FC236}">
                <a16:creationId xmlns:a16="http://schemas.microsoft.com/office/drawing/2014/main" xmlns="" id="{F3FA50C0-34E5-2EB1-D8D4-22ADEE6BD78B}"/>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The game features three bullet types, one for each turret. Two act like conventional rounds and can damage only a single target. The third is a rocket that harms every enemy caught inside its blast radius. All bullet prefabs share the same components, except the rocket uses </a:t>
            </a:r>
            <a:r>
              <a:rPr lang="en-US" sz="2000" dirty="0" err="1">
                <a:ea typeface="+mn-lt"/>
                <a:cs typeface="+mn-lt"/>
              </a:rPr>
              <a:t>RocketScript</a:t>
            </a:r>
            <a:r>
              <a:rPr lang="en-US" sz="2000" dirty="0">
                <a:ea typeface="+mn-lt"/>
                <a:cs typeface="+mn-lt"/>
              </a:rPr>
              <a:t> instead of </a:t>
            </a:r>
            <a:r>
              <a:rPr lang="en-US" sz="2000" dirty="0" err="1">
                <a:ea typeface="+mn-lt"/>
                <a:cs typeface="+mn-lt"/>
              </a:rPr>
              <a:t>BulletScript</a:t>
            </a:r>
            <a:r>
              <a:rPr lang="en-US" sz="2000" dirty="0">
                <a:ea typeface="+mn-lt"/>
                <a:cs typeface="+mn-lt"/>
              </a:rPr>
              <a:t>:</a:t>
            </a:r>
            <a:endParaRPr lang="en-US" dirty="0">
              <a:ea typeface="+mn-lt"/>
              <a:cs typeface="+mn-lt"/>
            </a:endParaRPr>
          </a:p>
          <a:p>
            <a:pPr marL="571500" indent="-342900" algn="just"/>
            <a:r>
              <a:rPr lang="en-US" sz="2000" i="1" dirty="0" err="1">
                <a:ea typeface="+mn-lt"/>
                <a:cs typeface="+mn-lt"/>
              </a:rPr>
              <a:t>SpriteRenderer</a:t>
            </a:r>
            <a:r>
              <a:rPr lang="en-US" sz="2000" dirty="0">
                <a:ea typeface="+mn-lt"/>
                <a:cs typeface="+mn-lt"/>
              </a:rPr>
              <a:t>: renders the bullet’s sprite.</a:t>
            </a:r>
            <a:endParaRPr lang="en-US" dirty="0">
              <a:ea typeface="+mn-lt"/>
              <a:cs typeface="+mn-lt"/>
            </a:endParaRPr>
          </a:p>
          <a:p>
            <a:pPr marL="571500" indent="-342900" algn="just"/>
            <a:r>
              <a:rPr lang="en-US" sz="2000" i="1" dirty="0" err="1">
                <a:ea typeface="+mn-lt"/>
                <a:cs typeface="+mn-lt"/>
              </a:rPr>
              <a:t>CircleCollider2D</a:t>
            </a:r>
            <a:r>
              <a:rPr lang="en-US" sz="2000" dirty="0">
                <a:ea typeface="+mn-lt"/>
                <a:cs typeface="+mn-lt"/>
              </a:rPr>
              <a:t>: defines the collision shape between the bullet and enemy entities.</a:t>
            </a:r>
            <a:endParaRPr lang="en-US" dirty="0">
              <a:ea typeface="+mn-lt"/>
              <a:cs typeface="+mn-lt"/>
            </a:endParaRPr>
          </a:p>
          <a:p>
            <a:pPr marL="571500" indent="-342900" algn="just"/>
            <a:r>
              <a:rPr lang="en-US" sz="2000" i="1" dirty="0" err="1">
                <a:ea typeface="+mn-lt"/>
                <a:cs typeface="+mn-lt"/>
              </a:rPr>
              <a:t>Rigidbody2D</a:t>
            </a:r>
            <a:r>
              <a:rPr lang="en-US" sz="2000" dirty="0">
                <a:ea typeface="+mn-lt"/>
                <a:cs typeface="+mn-lt"/>
              </a:rPr>
              <a:t>: set to “Kinematic” so collisions with objects on the enemy layer can be detected.</a:t>
            </a:r>
            <a:endParaRPr lang="en-US" dirty="0">
              <a:ea typeface="+mn-lt"/>
              <a:cs typeface="+mn-lt"/>
            </a:endParaRPr>
          </a:p>
          <a:p>
            <a:pPr marL="571500" indent="-342900" algn="just"/>
            <a:r>
              <a:rPr lang="en-US" sz="2000" i="1" dirty="0" err="1">
                <a:ea typeface="+mn-lt"/>
                <a:cs typeface="+mn-lt"/>
              </a:rPr>
              <a:t>BulletScript</a:t>
            </a:r>
            <a:r>
              <a:rPr lang="en-US" sz="2000" i="1" dirty="0">
                <a:ea typeface="+mn-lt"/>
                <a:cs typeface="+mn-lt"/>
              </a:rPr>
              <a:t> / </a:t>
            </a:r>
            <a:r>
              <a:rPr lang="en-US" sz="2000" i="1" dirty="0" err="1">
                <a:ea typeface="+mn-lt"/>
                <a:cs typeface="+mn-lt"/>
              </a:rPr>
              <a:t>RocketScript</a:t>
            </a:r>
            <a:r>
              <a:rPr lang="en-US" sz="2000" dirty="0">
                <a:ea typeface="+mn-lt"/>
                <a:cs typeface="+mn-lt"/>
              </a:rPr>
              <a:t>: only one of these scripts is attached to a given bullet type. Each stores a reference to its </a:t>
            </a:r>
            <a:r>
              <a:rPr lang="en-US" sz="2000" dirty="0" err="1">
                <a:ea typeface="+mn-lt"/>
                <a:cs typeface="+mn-lt"/>
              </a:rPr>
              <a:t>Rigidbody</a:t>
            </a:r>
            <a:r>
              <a:rPr lang="en-US" sz="2000" dirty="0">
                <a:ea typeface="+mn-lt"/>
                <a:cs typeface="+mn-lt"/>
              </a:rPr>
              <a:t> and declares speed and damage. </a:t>
            </a:r>
            <a:r>
              <a:rPr lang="en-US" sz="2000" dirty="0" err="1">
                <a:ea typeface="+mn-lt"/>
                <a:cs typeface="+mn-lt"/>
              </a:rPr>
              <a:t>RocketScript</a:t>
            </a:r>
            <a:r>
              <a:rPr lang="en-US" sz="2000" dirty="0">
                <a:ea typeface="+mn-lt"/>
                <a:cs typeface="+mn-lt"/>
              </a:rPr>
              <a:t> adds extra fields for the target layer mask and the blast radius; any enemy within that radius when the rocket detonates takes damage.</a:t>
            </a:r>
            <a:endParaRPr lang="en-US">
              <a:ea typeface="+mn-lt"/>
              <a:cs typeface="+mn-lt"/>
            </a:endParaRPr>
          </a:p>
          <a:p>
            <a:pPr marL="0" indent="0" algn="just">
              <a:buNone/>
            </a:pPr>
            <a:endParaRPr lang="en-US" sz="2000" dirty="0"/>
          </a:p>
        </p:txBody>
      </p:sp>
    </p:spTree>
    <p:extLst>
      <p:ext uri="{BB962C8B-B14F-4D97-AF65-F5344CB8AC3E}">
        <p14:creationId xmlns:p14="http://schemas.microsoft.com/office/powerpoint/2010/main" xmlns="" val="2535410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B05AF2-BC5F-7870-536E-6841D5C6B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6BDC1E0-B063-1C8E-1193-90B25B9CEABC}"/>
              </a:ext>
            </a:extLst>
          </p:cNvPr>
          <p:cNvSpPr>
            <a:spLocks noGrp="1"/>
          </p:cNvSpPr>
          <p:nvPr>
            <p:ph type="title"/>
          </p:nvPr>
        </p:nvSpPr>
        <p:spPr>
          <a:xfrm>
            <a:off x="838200" y="238125"/>
            <a:ext cx="10515600" cy="776475"/>
          </a:xfrm>
        </p:spPr>
        <p:txBody>
          <a:bodyPr>
            <a:normAutofit/>
          </a:bodyPr>
          <a:lstStyle/>
          <a:p>
            <a:pPr algn="ctr"/>
            <a:r>
              <a:rPr lang="en-US" sz="3200" i="1" dirty="0"/>
              <a:t>LEVEL DESIGN</a:t>
            </a:r>
          </a:p>
        </p:txBody>
      </p:sp>
      <p:sp>
        <p:nvSpPr>
          <p:cNvPr id="3" name="Content Placeholder 2">
            <a:extLst>
              <a:ext uri="{FF2B5EF4-FFF2-40B4-BE49-F238E27FC236}">
                <a16:creationId xmlns:a16="http://schemas.microsoft.com/office/drawing/2014/main" xmlns="" id="{3883FEF3-8C35-40AC-1A6C-1172C26B8EFC}"/>
              </a:ext>
            </a:extLst>
          </p:cNvPr>
          <p:cNvSpPr>
            <a:spLocks noGrp="1"/>
          </p:cNvSpPr>
          <p:nvPr>
            <p:ph idx="1"/>
          </p:nvPr>
        </p:nvSpPr>
        <p:spPr>
          <a:xfrm>
            <a:off x="838200" y="930400"/>
            <a:ext cx="10515600" cy="2050397"/>
          </a:xfrm>
        </p:spPr>
        <p:txBody>
          <a:bodyPr vert="horz" lIns="91440" tIns="45720" rIns="91440" bIns="45720" rtlCol="0" anchor="t">
            <a:normAutofit/>
          </a:bodyPr>
          <a:lstStyle/>
          <a:p>
            <a:pPr indent="0" algn="just">
              <a:buNone/>
            </a:pPr>
            <a:r>
              <a:rPr lang="en-US" sz="2000" dirty="0">
                <a:ea typeface="+mn-lt"/>
                <a:cs typeface="+mn-lt"/>
              </a:rPr>
              <a:t>The main module in the game scene is the </a:t>
            </a:r>
            <a:r>
              <a:rPr lang="en-US" sz="2000" dirty="0" err="1">
                <a:ea typeface="+mn-lt"/>
                <a:cs typeface="+mn-lt"/>
              </a:rPr>
              <a:t>LevelManager</a:t>
            </a:r>
            <a:r>
              <a:rPr lang="en-US" sz="2000" dirty="0">
                <a:ea typeface="+mn-lt"/>
                <a:cs typeface="+mn-lt"/>
              </a:rPr>
              <a:t>, which defines both the victory and defeat conditions. It sets the number of waves that must be cleared to finish the level and the player’s hit points. The first value is fixed and does not depend on the game’s difficulty, whereas the second does: for instance, on the highest difficulty the player has only one hit point. Beyond that, this module controls the victory and defeat screens, manages the on-screen game information, holds the array that defines the path followed by the enemies, and exposes various functions to the other modules.</a:t>
            </a:r>
            <a:endParaRPr lang="en-US" dirty="0">
              <a:ea typeface="+mn-lt"/>
              <a:cs typeface="+mn-lt"/>
            </a:endParaRPr>
          </a:p>
          <a:p>
            <a:pPr indent="0" algn="just">
              <a:buNone/>
            </a:pPr>
            <a:endParaRPr lang="en-US" sz="2000" dirty="0"/>
          </a:p>
          <a:p>
            <a:pPr marL="0" indent="0">
              <a:buNone/>
            </a:pPr>
            <a:endParaRPr lang="en-US" sz="1800" dirty="0"/>
          </a:p>
          <a:p>
            <a:pPr indent="0" algn="just">
              <a:buNone/>
            </a:pPr>
            <a:endParaRPr lang="en-US" sz="2000" dirty="0"/>
          </a:p>
          <a:p>
            <a:pPr marL="0" indent="0">
              <a:buNone/>
            </a:pPr>
            <a:endParaRPr lang="en-US" sz="2000" dirty="0"/>
          </a:p>
        </p:txBody>
      </p:sp>
      <p:sp>
        <p:nvSpPr>
          <p:cNvPr id="5" name="Title 1">
            <a:extLst>
              <a:ext uri="{FF2B5EF4-FFF2-40B4-BE49-F238E27FC236}">
                <a16:creationId xmlns:a16="http://schemas.microsoft.com/office/drawing/2014/main" xmlns="" id="{0B188595-E376-4E72-FA09-C116081C46FA}"/>
              </a:ext>
            </a:extLst>
          </p:cNvPr>
          <p:cNvSpPr txBox="1">
            <a:spLocks/>
          </p:cNvSpPr>
          <p:nvPr/>
        </p:nvSpPr>
        <p:spPr>
          <a:xfrm>
            <a:off x="838200" y="2894541"/>
            <a:ext cx="10515600" cy="776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i="1" dirty="0"/>
              <a:t>USER INTERFACE DESIGN</a:t>
            </a:r>
          </a:p>
        </p:txBody>
      </p:sp>
      <p:sp>
        <p:nvSpPr>
          <p:cNvPr id="7" name="Content Placeholder 2">
            <a:extLst>
              <a:ext uri="{FF2B5EF4-FFF2-40B4-BE49-F238E27FC236}">
                <a16:creationId xmlns:a16="http://schemas.microsoft.com/office/drawing/2014/main" xmlns="" id="{F674E597-DFAF-2677-1231-8989FBEBD40E}"/>
              </a:ext>
            </a:extLst>
          </p:cNvPr>
          <p:cNvSpPr txBox="1">
            <a:spLocks/>
          </p:cNvSpPr>
          <p:nvPr/>
        </p:nvSpPr>
        <p:spPr>
          <a:xfrm>
            <a:off x="838200" y="3682067"/>
            <a:ext cx="10515600" cy="27488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buFont typeface="Arial" panose="020B0604020202020204" pitchFamily="34" charset="0"/>
              <a:buNone/>
            </a:pPr>
            <a:r>
              <a:rPr lang="en-US" sz="2000" dirty="0">
                <a:ea typeface="+mn-lt"/>
                <a:cs typeface="+mn-lt"/>
              </a:rPr>
              <a:t>The game’s interfaces can be divided into three groups:</a:t>
            </a:r>
            <a:endParaRPr lang="it-IT" sz="2000" dirty="0">
              <a:ea typeface="+mn-lt"/>
              <a:cs typeface="+mn-lt"/>
            </a:endParaRPr>
          </a:p>
          <a:p>
            <a:pPr marL="514350" indent="-285750" algn="just"/>
            <a:r>
              <a:rPr lang="en-US" sz="2000" dirty="0">
                <a:ea typeface="+mn-lt"/>
                <a:cs typeface="+mn-lt"/>
              </a:rPr>
              <a:t>Main-menu interfaces: let the player choose the game’s difficulty and start a new match. When a match ends the player is taken back to this scene to begin another one.</a:t>
            </a:r>
          </a:p>
          <a:p>
            <a:pPr marL="514350" indent="-285750" algn="just"/>
            <a:r>
              <a:rPr lang="en-US" sz="2000" dirty="0">
                <a:ea typeface="+mn-lt"/>
                <a:cs typeface="+mn-lt"/>
              </a:rPr>
              <a:t>Shop: one of the most important parts of the game. Here the player can see how much currency is available and choose which tower to build. The shop menu can be opened or closed with a button in the bottom-left corner.</a:t>
            </a:r>
          </a:p>
          <a:p>
            <a:pPr marL="514350" indent="-285750" algn="just"/>
            <a:r>
              <a:rPr lang="en-US" sz="2000" dirty="0">
                <a:ea typeface="+mn-lt"/>
                <a:cs typeface="+mn-lt"/>
              </a:rPr>
              <a:t>Turret upgrading: clicking on a turret opens a button that allows the player to upgrade it and displays the corresponding cost.</a:t>
            </a:r>
            <a:endParaRPr lang="en-US" sz="2000">
              <a:ea typeface="+mn-lt"/>
              <a:cs typeface="+mn-lt"/>
            </a:endParaRP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xmlns="" val="90338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136C20D3-3B45-36DC-245B-C6C4010CFCC4}"/>
              </a:ext>
            </a:extLst>
          </p:cNvPr>
          <p:cNvSpPr>
            <a:spLocks noGrp="1"/>
          </p:cNvSpPr>
          <p:nvPr>
            <p:ph type="title"/>
          </p:nvPr>
        </p:nvSpPr>
        <p:spPr>
          <a:xfrm>
            <a:off x="838200" y="365125"/>
            <a:ext cx="10515600" cy="573723"/>
          </a:xfrm>
        </p:spPr>
        <p:txBody>
          <a:bodyPr>
            <a:normAutofit/>
          </a:bodyPr>
          <a:lstStyle/>
          <a:p>
            <a:pPr algn="ctr"/>
            <a:r>
              <a:rPr lang="it-IT" sz="3200" dirty="0"/>
              <a:t>PROBLEMS, CHALLANGES AND SOLUTIONS</a:t>
            </a:r>
          </a:p>
        </p:txBody>
      </p:sp>
      <p:sp>
        <p:nvSpPr>
          <p:cNvPr id="3" name="Segnaposto contenuto 2">
            <a:extLst>
              <a:ext uri="{FF2B5EF4-FFF2-40B4-BE49-F238E27FC236}">
                <a16:creationId xmlns:a16="http://schemas.microsoft.com/office/drawing/2014/main" xmlns="" id="{C3A4BD0D-0950-F503-666F-FDA404F8500C}"/>
              </a:ext>
            </a:extLst>
          </p:cNvPr>
          <p:cNvSpPr>
            <a:spLocks noGrp="1"/>
          </p:cNvSpPr>
          <p:nvPr>
            <p:ph idx="1"/>
          </p:nvPr>
        </p:nvSpPr>
        <p:spPr>
          <a:xfrm>
            <a:off x="838200" y="1033145"/>
            <a:ext cx="10515600" cy="5567151"/>
          </a:xfrm>
        </p:spPr>
        <p:txBody>
          <a:bodyPr vert="horz" lIns="91440" tIns="45720" rIns="91440" bIns="45720" rtlCol="0" anchor="t">
            <a:normAutofit/>
          </a:bodyPr>
          <a:lstStyle/>
          <a:p>
            <a:pPr indent="0" algn="just">
              <a:buNone/>
            </a:pPr>
            <a:r>
              <a:rPr lang="it-IT" sz="2000" dirty="0" err="1">
                <a:ea typeface="+mn-lt"/>
                <a:cs typeface="+mn-lt"/>
              </a:rPr>
              <a:t>During</a:t>
            </a:r>
            <a:r>
              <a:rPr lang="it-IT" sz="2000" dirty="0">
                <a:ea typeface="+mn-lt"/>
                <a:cs typeface="+mn-lt"/>
              </a:rPr>
              <a:t> </a:t>
            </a:r>
            <a:r>
              <a:rPr lang="it-IT" sz="2000" dirty="0" err="1">
                <a:ea typeface="+mn-lt"/>
                <a:cs typeface="+mn-lt"/>
              </a:rPr>
              <a:t>development</a:t>
            </a:r>
            <a:r>
              <a:rPr lang="it-IT" sz="2000" dirty="0">
                <a:ea typeface="+mn-lt"/>
                <a:cs typeface="+mn-lt"/>
              </a:rPr>
              <a:t> </a:t>
            </a:r>
            <a:r>
              <a:rPr lang="it-IT" sz="2000" dirty="0" err="1">
                <a:ea typeface="+mn-lt"/>
                <a:cs typeface="+mn-lt"/>
              </a:rPr>
              <a:t>every</a:t>
            </a:r>
            <a:r>
              <a:rPr lang="it-IT" sz="2000" dirty="0">
                <a:ea typeface="+mn-lt"/>
                <a:cs typeface="+mn-lt"/>
              </a:rPr>
              <a:t> </a:t>
            </a:r>
            <a:r>
              <a:rPr lang="it-IT" sz="2000" dirty="0" err="1">
                <a:ea typeface="+mn-lt"/>
                <a:cs typeface="+mn-lt"/>
              </a:rPr>
              <a:t>member</a:t>
            </a:r>
            <a:r>
              <a:rPr lang="it-IT" sz="2000" dirty="0">
                <a:ea typeface="+mn-lt"/>
                <a:cs typeface="+mn-lt"/>
              </a:rPr>
              <a:t> of the team </a:t>
            </a:r>
            <a:r>
              <a:rPr lang="it-IT" sz="2000" dirty="0" err="1">
                <a:ea typeface="+mn-lt"/>
                <a:cs typeface="+mn-lt"/>
              </a:rPr>
              <a:t>encountered</a:t>
            </a:r>
            <a:r>
              <a:rPr lang="it-IT" sz="2000" dirty="0">
                <a:ea typeface="+mn-lt"/>
                <a:cs typeface="+mn-lt"/>
              </a:rPr>
              <a:t> </a:t>
            </a:r>
            <a:r>
              <a:rPr lang="it-IT" sz="2000" dirty="0" err="1">
                <a:ea typeface="+mn-lt"/>
                <a:cs typeface="+mn-lt"/>
              </a:rPr>
              <a:t>difficulties</a:t>
            </a:r>
            <a:r>
              <a:rPr lang="it-IT" sz="2000" dirty="0">
                <a:ea typeface="+mn-lt"/>
                <a:cs typeface="+mn-lt"/>
              </a:rPr>
              <a:t>, and </a:t>
            </a:r>
            <a:r>
              <a:rPr lang="it-IT" sz="2000" dirty="0" err="1">
                <a:ea typeface="+mn-lt"/>
                <a:cs typeface="+mn-lt"/>
              </a:rPr>
              <a:t>whenever</a:t>
            </a:r>
            <a:r>
              <a:rPr lang="it-IT" sz="2000" dirty="0">
                <a:ea typeface="+mn-lt"/>
                <a:cs typeface="+mn-lt"/>
              </a:rPr>
              <a:t> </a:t>
            </a:r>
            <a:r>
              <a:rPr lang="it-IT" sz="2000" dirty="0" err="1">
                <a:ea typeface="+mn-lt"/>
                <a:cs typeface="+mn-lt"/>
              </a:rPr>
              <a:t>necessary</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worked</a:t>
            </a:r>
            <a:r>
              <a:rPr lang="it-IT" sz="2000" dirty="0">
                <a:ea typeface="+mn-lt"/>
                <a:cs typeface="+mn-lt"/>
              </a:rPr>
              <a:t> </a:t>
            </a:r>
            <a:r>
              <a:rPr lang="it-IT" sz="2000" dirty="0" err="1">
                <a:ea typeface="+mn-lt"/>
                <a:cs typeface="+mn-lt"/>
              </a:rPr>
              <a:t>together</a:t>
            </a:r>
            <a:r>
              <a:rPr lang="it-IT" sz="2000" dirty="0">
                <a:ea typeface="+mn-lt"/>
                <a:cs typeface="+mn-lt"/>
              </a:rPr>
              <a:t> to </a:t>
            </a:r>
            <a:r>
              <a:rPr lang="it-IT" sz="2000" dirty="0" err="1">
                <a:ea typeface="+mn-lt"/>
                <a:cs typeface="+mn-lt"/>
              </a:rPr>
              <a:t>find</a:t>
            </a:r>
            <a:r>
              <a:rPr lang="it-IT" sz="2000" dirty="0">
                <a:ea typeface="+mn-lt"/>
                <a:cs typeface="+mn-lt"/>
              </a:rPr>
              <a:t> </a:t>
            </a:r>
            <a:r>
              <a:rPr lang="it-IT" sz="2000" dirty="0" err="1">
                <a:ea typeface="+mn-lt"/>
                <a:cs typeface="+mn-lt"/>
              </a:rPr>
              <a:t>suitable</a:t>
            </a:r>
            <a:r>
              <a:rPr lang="it-IT" sz="2000" dirty="0">
                <a:ea typeface="+mn-lt"/>
                <a:cs typeface="+mn-lt"/>
              </a:rPr>
              <a:t> </a:t>
            </a:r>
            <a:r>
              <a:rPr lang="it-IT" sz="2000" dirty="0" err="1">
                <a:ea typeface="+mn-lt"/>
                <a:cs typeface="+mn-lt"/>
              </a:rPr>
              <a:t>solutions</a:t>
            </a:r>
            <a:r>
              <a:rPr lang="it-IT" sz="2000" dirty="0">
                <a:ea typeface="+mn-lt"/>
                <a:cs typeface="+mn-lt"/>
              </a:rPr>
              <a:t>. </a:t>
            </a:r>
            <a:r>
              <a:rPr lang="it-IT" sz="2000" dirty="0" err="1">
                <a:ea typeface="+mn-lt"/>
                <a:cs typeface="+mn-lt"/>
              </a:rPr>
              <a:t>Below</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outline</a:t>
            </a:r>
            <a:r>
              <a:rPr lang="it-IT" sz="2000" dirty="0">
                <a:ea typeface="+mn-lt"/>
                <a:cs typeface="+mn-lt"/>
              </a:rPr>
              <a:t> some of the challenges </a:t>
            </a:r>
            <a:r>
              <a:rPr lang="it-IT" sz="2000" dirty="0" err="1">
                <a:ea typeface="+mn-lt"/>
                <a:cs typeface="+mn-lt"/>
              </a:rPr>
              <a:t>we</a:t>
            </a:r>
            <a:r>
              <a:rPr lang="it-IT" sz="2000" dirty="0">
                <a:ea typeface="+mn-lt"/>
                <a:cs typeface="+mn-lt"/>
              </a:rPr>
              <a:t> </a:t>
            </a:r>
            <a:r>
              <a:rPr lang="it-IT" sz="2000" dirty="0" err="1">
                <a:ea typeface="+mn-lt"/>
                <a:cs typeface="+mn-lt"/>
              </a:rPr>
              <a:t>faced</a:t>
            </a:r>
            <a:r>
              <a:rPr lang="it-IT" sz="2000" dirty="0">
                <a:ea typeface="+mn-lt"/>
                <a:cs typeface="+mn-lt"/>
              </a:rPr>
              <a:t> and the </a:t>
            </a:r>
            <a:r>
              <a:rPr lang="it-IT" sz="2000" dirty="0" err="1">
                <a:ea typeface="+mn-lt"/>
                <a:cs typeface="+mn-lt"/>
              </a:rPr>
              <a:t>most</a:t>
            </a:r>
            <a:r>
              <a:rPr lang="it-IT" sz="2000" dirty="0">
                <a:ea typeface="+mn-lt"/>
                <a:cs typeface="+mn-lt"/>
              </a:rPr>
              <a:t> </a:t>
            </a:r>
            <a:r>
              <a:rPr lang="it-IT" sz="2000" dirty="0" err="1">
                <a:ea typeface="+mn-lt"/>
                <a:cs typeface="+mn-lt"/>
              </a:rPr>
              <a:t>interesting</a:t>
            </a:r>
            <a:r>
              <a:rPr lang="it-IT" sz="2000" dirty="0">
                <a:ea typeface="+mn-lt"/>
                <a:cs typeface="+mn-lt"/>
              </a:rPr>
              <a:t> </a:t>
            </a:r>
            <a:r>
              <a:rPr lang="it-IT" sz="2000" dirty="0" err="1">
                <a:ea typeface="+mn-lt"/>
                <a:cs typeface="+mn-lt"/>
              </a:rPr>
              <a:t>fixes</a:t>
            </a:r>
            <a:r>
              <a:rPr lang="it-IT" sz="2000" dirty="0">
                <a:ea typeface="+mn-lt"/>
                <a:cs typeface="+mn-lt"/>
              </a:rPr>
              <a:t>:</a:t>
            </a:r>
            <a:endParaRPr lang="it-IT" dirty="0">
              <a:ea typeface="+mn-lt"/>
              <a:cs typeface="+mn-lt"/>
            </a:endParaRPr>
          </a:p>
          <a:p>
            <a:pPr marL="571500" indent="-342900" algn="just"/>
            <a:r>
              <a:rPr lang="it-IT" sz="2000" dirty="0" err="1">
                <a:ea typeface="+mn-lt"/>
                <a:cs typeface="+mn-lt"/>
              </a:rPr>
              <a:t>Our</a:t>
            </a:r>
            <a:r>
              <a:rPr lang="it-IT" sz="2000" dirty="0">
                <a:ea typeface="+mn-lt"/>
                <a:cs typeface="+mn-lt"/>
              </a:rPr>
              <a:t> first </a:t>
            </a:r>
            <a:r>
              <a:rPr lang="it-IT" sz="2000" dirty="0" err="1">
                <a:ea typeface="+mn-lt"/>
                <a:cs typeface="+mn-lt"/>
              </a:rPr>
              <a:t>prototype</a:t>
            </a:r>
            <a:r>
              <a:rPr lang="it-IT" sz="2000" dirty="0">
                <a:ea typeface="+mn-lt"/>
                <a:cs typeface="+mn-lt"/>
              </a:rPr>
              <a:t> </a:t>
            </a:r>
            <a:r>
              <a:rPr lang="it-IT" sz="2000" dirty="0" err="1">
                <a:ea typeface="+mn-lt"/>
                <a:cs typeface="+mn-lt"/>
              </a:rPr>
              <a:t>used</a:t>
            </a:r>
            <a:r>
              <a:rPr lang="it-IT" sz="2000" dirty="0">
                <a:ea typeface="+mn-lt"/>
                <a:cs typeface="+mn-lt"/>
              </a:rPr>
              <a:t> a top-down </a:t>
            </a:r>
            <a:r>
              <a:rPr lang="it-IT" sz="2000" dirty="0" err="1">
                <a:ea typeface="+mn-lt"/>
                <a:cs typeface="+mn-lt"/>
              </a:rPr>
              <a:t>view</a:t>
            </a:r>
            <a:r>
              <a:rPr lang="it-IT" sz="2000" dirty="0">
                <a:ea typeface="+mn-lt"/>
                <a:cs typeface="+mn-lt"/>
              </a:rPr>
              <a:t>, so </a:t>
            </a:r>
            <a:r>
              <a:rPr lang="it-IT" sz="2000" dirty="0" err="1">
                <a:ea typeface="+mn-lt"/>
                <a:cs typeface="+mn-lt"/>
              </a:rPr>
              <a:t>moving</a:t>
            </a:r>
            <a:r>
              <a:rPr lang="it-IT" sz="2000" dirty="0">
                <a:ea typeface="+mn-lt"/>
                <a:cs typeface="+mn-lt"/>
              </a:rPr>
              <a:t> to an </a:t>
            </a:r>
            <a:r>
              <a:rPr lang="it-IT" sz="2000" dirty="0" err="1">
                <a:ea typeface="+mn-lt"/>
                <a:cs typeface="+mn-lt"/>
              </a:rPr>
              <a:t>isometric</a:t>
            </a:r>
            <a:r>
              <a:rPr lang="it-IT" sz="2000" dirty="0">
                <a:ea typeface="+mn-lt"/>
                <a:cs typeface="+mn-lt"/>
              </a:rPr>
              <a:t> </a:t>
            </a:r>
            <a:r>
              <a:rPr lang="it-IT" sz="2000" dirty="0" err="1">
                <a:ea typeface="+mn-lt"/>
                <a:cs typeface="+mn-lt"/>
              </a:rPr>
              <a:t>perspective</a:t>
            </a:r>
            <a:r>
              <a:rPr lang="it-IT" sz="2000" dirty="0">
                <a:ea typeface="+mn-lt"/>
                <a:cs typeface="+mn-lt"/>
              </a:rPr>
              <a:t> </a:t>
            </a:r>
            <a:r>
              <a:rPr lang="it-IT" sz="2000" dirty="0" err="1">
                <a:ea typeface="+mn-lt"/>
                <a:cs typeface="+mn-lt"/>
              </a:rPr>
              <a:t>introduced</a:t>
            </a:r>
            <a:r>
              <a:rPr lang="it-IT" sz="2000" dirty="0">
                <a:ea typeface="+mn-lt"/>
                <a:cs typeface="+mn-lt"/>
              </a:rPr>
              <a:t> </a:t>
            </a:r>
            <a:r>
              <a:rPr lang="it-IT" sz="2000" dirty="0" err="1">
                <a:ea typeface="+mn-lt"/>
                <a:cs typeface="+mn-lt"/>
              </a:rPr>
              <a:t>several</a:t>
            </a:r>
            <a:r>
              <a:rPr lang="it-IT" sz="2000" dirty="0">
                <a:ea typeface="+mn-lt"/>
                <a:cs typeface="+mn-lt"/>
              </a:rPr>
              <a:t> </a:t>
            </a:r>
            <a:r>
              <a:rPr lang="it-IT" sz="2000" dirty="0" err="1">
                <a:ea typeface="+mn-lt"/>
                <a:cs typeface="+mn-lt"/>
              </a:rPr>
              <a:t>issues</a:t>
            </a:r>
            <a:r>
              <a:rPr lang="it-IT" sz="2000" dirty="0">
                <a:ea typeface="+mn-lt"/>
                <a:cs typeface="+mn-lt"/>
              </a:rPr>
              <a:t>. In the </a:t>
            </a:r>
            <a:r>
              <a:rPr lang="it-IT" sz="2000" dirty="0" err="1">
                <a:ea typeface="+mn-lt"/>
                <a:cs typeface="+mn-lt"/>
              </a:rPr>
              <a:t>initial</a:t>
            </a:r>
            <a:r>
              <a:rPr lang="it-IT" sz="2000" dirty="0">
                <a:ea typeface="+mn-lt"/>
                <a:cs typeface="+mn-lt"/>
              </a:rPr>
              <a:t> </a:t>
            </a:r>
            <a:r>
              <a:rPr lang="it-IT" sz="2000" dirty="0" err="1">
                <a:ea typeface="+mn-lt"/>
                <a:cs typeface="+mn-lt"/>
              </a:rPr>
              <a:t>version</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could</a:t>
            </a:r>
            <a:r>
              <a:rPr lang="it-IT" sz="2000" dirty="0">
                <a:ea typeface="+mn-lt"/>
                <a:cs typeface="+mn-lt"/>
              </a:rPr>
              <a:t> create the </a:t>
            </a:r>
            <a:r>
              <a:rPr lang="it-IT" sz="2000" dirty="0" err="1">
                <a:ea typeface="+mn-lt"/>
                <a:cs typeface="+mn-lt"/>
              </a:rPr>
              <a:t>path</a:t>
            </a:r>
            <a:r>
              <a:rPr lang="it-IT" sz="2000" dirty="0">
                <a:ea typeface="+mn-lt"/>
                <a:cs typeface="+mn-lt"/>
              </a:rPr>
              <a:t> </a:t>
            </a:r>
            <a:r>
              <a:rPr lang="it-IT" sz="2000" dirty="0" err="1">
                <a:ea typeface="+mn-lt"/>
                <a:cs typeface="+mn-lt"/>
              </a:rPr>
              <a:t>simply</a:t>
            </a:r>
            <a:r>
              <a:rPr lang="it-IT" sz="2000" dirty="0">
                <a:ea typeface="+mn-lt"/>
                <a:cs typeface="+mn-lt"/>
              </a:rPr>
              <a:t> by </a:t>
            </a:r>
            <a:r>
              <a:rPr lang="it-IT" sz="2000" dirty="0" err="1">
                <a:ea typeface="+mn-lt"/>
                <a:cs typeface="+mn-lt"/>
              </a:rPr>
              <a:t>removing</a:t>
            </a:r>
            <a:r>
              <a:rPr lang="it-IT" sz="2000" dirty="0">
                <a:ea typeface="+mn-lt"/>
                <a:cs typeface="+mn-lt"/>
              </a:rPr>
              <a:t> a </a:t>
            </a:r>
            <a:r>
              <a:rPr lang="it-IT" sz="2000" dirty="0" err="1">
                <a:ea typeface="+mn-lt"/>
                <a:cs typeface="+mn-lt"/>
              </a:rPr>
              <a:t>few</a:t>
            </a:r>
            <a:r>
              <a:rPr lang="it-IT" sz="2000" dirty="0">
                <a:ea typeface="+mn-lt"/>
                <a:cs typeface="+mn-lt"/>
              </a:rPr>
              <a:t> </a:t>
            </a:r>
            <a:r>
              <a:rPr lang="it-IT" sz="2000" dirty="0" err="1">
                <a:ea typeface="+mn-lt"/>
                <a:cs typeface="+mn-lt"/>
              </a:rPr>
              <a:t>tiles</a:t>
            </a:r>
            <a:r>
              <a:rPr lang="it-IT" sz="2000" dirty="0">
                <a:ea typeface="+mn-lt"/>
                <a:cs typeface="+mn-lt"/>
              </a:rPr>
              <a:t>, </a:t>
            </a:r>
            <a:r>
              <a:rPr lang="it-IT" sz="2000" dirty="0" err="1">
                <a:ea typeface="+mn-lt"/>
                <a:cs typeface="+mn-lt"/>
              </a:rPr>
              <a:t>but</a:t>
            </a:r>
            <a:r>
              <a:rPr lang="it-IT" sz="2000" dirty="0">
                <a:ea typeface="+mn-lt"/>
                <a:cs typeface="+mn-lt"/>
              </a:rPr>
              <a:t> with the new </a:t>
            </a:r>
            <a:r>
              <a:rPr lang="it-IT" sz="2000" dirty="0" err="1">
                <a:ea typeface="+mn-lt"/>
                <a:cs typeface="+mn-lt"/>
              </a:rPr>
              <a:t>procedural</a:t>
            </a:r>
            <a:r>
              <a:rPr lang="it-IT" sz="2000" dirty="0">
                <a:ea typeface="+mn-lt"/>
                <a:cs typeface="+mn-lt"/>
              </a:rPr>
              <a:t> generation </a:t>
            </a:r>
            <a:r>
              <a:rPr lang="it-IT" sz="2000" dirty="0" err="1">
                <a:ea typeface="+mn-lt"/>
                <a:cs typeface="+mn-lt"/>
              </a:rPr>
              <a:t>we</a:t>
            </a:r>
            <a:r>
              <a:rPr lang="it-IT" sz="2000" dirty="0">
                <a:ea typeface="+mn-lt"/>
                <a:cs typeface="+mn-lt"/>
              </a:rPr>
              <a:t> </a:t>
            </a:r>
            <a:r>
              <a:rPr lang="it-IT" sz="2000" dirty="0" err="1">
                <a:ea typeface="+mn-lt"/>
                <a:cs typeface="+mn-lt"/>
              </a:rPr>
              <a:t>now</a:t>
            </a:r>
            <a:r>
              <a:rPr lang="it-IT" sz="2000" dirty="0">
                <a:ea typeface="+mn-lt"/>
                <a:cs typeface="+mn-lt"/>
              </a:rPr>
              <a:t> build a genuine road, </a:t>
            </a:r>
            <a:r>
              <a:rPr lang="it-IT" sz="2000" dirty="0" err="1">
                <a:ea typeface="+mn-lt"/>
                <a:cs typeface="+mn-lt"/>
              </a:rPr>
              <a:t>which</a:t>
            </a:r>
            <a:r>
              <a:rPr lang="it-IT" sz="2000" dirty="0">
                <a:ea typeface="+mn-lt"/>
                <a:cs typeface="+mn-lt"/>
              </a:rPr>
              <a:t> </a:t>
            </a:r>
            <a:r>
              <a:rPr lang="it-IT" sz="2000" dirty="0" err="1">
                <a:ea typeface="+mn-lt"/>
                <a:cs typeface="+mn-lt"/>
              </a:rPr>
              <a:t>forced</a:t>
            </a:r>
            <a:r>
              <a:rPr lang="it-IT" sz="2000" dirty="0">
                <a:ea typeface="+mn-lt"/>
                <a:cs typeface="+mn-lt"/>
              </a:rPr>
              <a:t> </a:t>
            </a:r>
            <a:r>
              <a:rPr lang="it-IT" sz="2000" dirty="0" err="1">
                <a:ea typeface="+mn-lt"/>
                <a:cs typeface="+mn-lt"/>
              </a:rPr>
              <a:t>us</a:t>
            </a:r>
            <a:r>
              <a:rPr lang="it-IT" sz="2000" dirty="0">
                <a:ea typeface="+mn-lt"/>
                <a:cs typeface="+mn-lt"/>
              </a:rPr>
              <a:t> to work on </a:t>
            </a:r>
            <a:r>
              <a:rPr lang="it-IT" sz="2000" dirty="0" err="1">
                <a:ea typeface="+mn-lt"/>
                <a:cs typeface="+mn-lt"/>
              </a:rPr>
              <a:t>two</a:t>
            </a:r>
            <a:r>
              <a:rPr lang="it-IT" sz="2000" dirty="0">
                <a:ea typeface="+mn-lt"/>
                <a:cs typeface="+mn-lt"/>
              </a:rPr>
              <a:t> separate </a:t>
            </a:r>
            <a:r>
              <a:rPr lang="it-IT" sz="2000" dirty="0" err="1">
                <a:ea typeface="+mn-lt"/>
                <a:cs typeface="+mn-lt"/>
              </a:rPr>
              <a:t>layers</a:t>
            </a:r>
            <a:r>
              <a:rPr lang="it-IT" sz="2000" dirty="0">
                <a:ea typeface="+mn-lt"/>
                <a:cs typeface="+mn-lt"/>
              </a:rPr>
              <a:t>. First </a:t>
            </a:r>
            <a:r>
              <a:rPr lang="it-IT" sz="2000" dirty="0" err="1">
                <a:ea typeface="+mn-lt"/>
                <a:cs typeface="+mn-lt"/>
              </a:rPr>
              <a:t>we</a:t>
            </a:r>
            <a:r>
              <a:rPr lang="it-IT" sz="2000" dirty="0">
                <a:ea typeface="+mn-lt"/>
                <a:cs typeface="+mn-lt"/>
              </a:rPr>
              <a:t> </a:t>
            </a:r>
            <a:r>
              <a:rPr lang="it-IT" sz="2000" dirty="0" err="1">
                <a:ea typeface="+mn-lt"/>
                <a:cs typeface="+mn-lt"/>
              </a:rPr>
              <a:t>had</a:t>
            </a:r>
            <a:r>
              <a:rPr lang="it-IT" sz="2000" dirty="0">
                <a:ea typeface="+mn-lt"/>
                <a:cs typeface="+mn-lt"/>
              </a:rPr>
              <a:t> to </a:t>
            </a:r>
            <a:r>
              <a:rPr lang="it-IT" sz="2000" dirty="0" err="1">
                <a:ea typeface="+mn-lt"/>
                <a:cs typeface="+mn-lt"/>
              </a:rPr>
              <a:t>address</a:t>
            </a:r>
            <a:r>
              <a:rPr lang="it-IT" sz="2000" dirty="0">
                <a:ea typeface="+mn-lt"/>
                <a:cs typeface="+mn-lt"/>
              </a:rPr>
              <a:t> </a:t>
            </a:r>
            <a:r>
              <a:rPr lang="it-IT" sz="2000" dirty="0" err="1">
                <a:ea typeface="+mn-lt"/>
                <a:cs typeface="+mn-lt"/>
              </a:rPr>
              <a:t>physics</a:t>
            </a:r>
            <a:r>
              <a:rPr lang="it-IT" sz="2000" dirty="0">
                <a:ea typeface="+mn-lt"/>
                <a:cs typeface="+mn-lt"/>
              </a:rPr>
              <a:t>, </a:t>
            </a:r>
            <a:r>
              <a:rPr lang="it-IT" sz="2000" dirty="0" err="1">
                <a:ea typeface="+mn-lt"/>
                <a:cs typeface="+mn-lt"/>
              </a:rPr>
              <a:t>because</a:t>
            </a:r>
            <a:r>
              <a:rPr lang="it-IT" sz="2000" dirty="0">
                <a:ea typeface="+mn-lt"/>
                <a:cs typeface="+mn-lt"/>
              </a:rPr>
              <a:t> the </a:t>
            </a:r>
            <a:r>
              <a:rPr lang="it-IT" sz="2000" dirty="0" err="1">
                <a:ea typeface="+mn-lt"/>
                <a:cs typeface="+mn-lt"/>
              </a:rPr>
              <a:t>enemies</a:t>
            </a:r>
            <a:r>
              <a:rPr lang="it-IT" sz="2000" dirty="0">
                <a:ea typeface="+mn-lt"/>
                <a:cs typeface="+mn-lt"/>
              </a:rPr>
              <a:t> </a:t>
            </a:r>
            <a:r>
              <a:rPr lang="it-IT" sz="2000" dirty="0" err="1">
                <a:ea typeface="+mn-lt"/>
                <a:cs typeface="+mn-lt"/>
              </a:rPr>
              <a:t>were</a:t>
            </a:r>
            <a:r>
              <a:rPr lang="it-IT" sz="2000" dirty="0">
                <a:ea typeface="+mn-lt"/>
                <a:cs typeface="+mn-lt"/>
              </a:rPr>
              <a:t> </a:t>
            </a:r>
            <a:r>
              <a:rPr lang="it-IT" sz="2000" dirty="0" err="1">
                <a:ea typeface="+mn-lt"/>
                <a:cs typeface="+mn-lt"/>
              </a:rPr>
              <a:t>colliding</a:t>
            </a:r>
            <a:r>
              <a:rPr lang="it-IT" sz="2000" dirty="0">
                <a:ea typeface="+mn-lt"/>
                <a:cs typeface="+mn-lt"/>
              </a:rPr>
              <a:t> with the </a:t>
            </a:r>
            <a:r>
              <a:rPr lang="it-IT" sz="2000" dirty="0" err="1">
                <a:ea typeface="+mn-lt"/>
                <a:cs typeface="+mn-lt"/>
              </a:rPr>
              <a:t>tiles</a:t>
            </a:r>
            <a:r>
              <a:rPr lang="it-IT" sz="2000" dirty="0">
                <a:ea typeface="+mn-lt"/>
                <a:cs typeface="+mn-lt"/>
              </a:rPr>
              <a:t>; </a:t>
            </a:r>
            <a:r>
              <a:rPr lang="it-IT" sz="2000" dirty="0" err="1">
                <a:ea typeface="+mn-lt"/>
                <a:cs typeface="+mn-lt"/>
              </a:rPr>
              <a:t>afterwards</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dealt</a:t>
            </a:r>
            <a:r>
              <a:rPr lang="it-IT" sz="2000" dirty="0">
                <a:ea typeface="+mn-lt"/>
                <a:cs typeface="+mn-lt"/>
              </a:rPr>
              <a:t> with visuals, </a:t>
            </a:r>
            <a:r>
              <a:rPr lang="it-IT" sz="2000" dirty="0" err="1">
                <a:ea typeface="+mn-lt"/>
                <a:cs typeface="+mn-lt"/>
              </a:rPr>
              <a:t>because</a:t>
            </a:r>
            <a:r>
              <a:rPr lang="it-IT" sz="2000" dirty="0">
                <a:ea typeface="+mn-lt"/>
                <a:cs typeface="+mn-lt"/>
              </a:rPr>
              <a:t> once the </a:t>
            </a:r>
            <a:r>
              <a:rPr lang="it-IT" sz="2000" dirty="0" err="1">
                <a:ea typeface="+mn-lt"/>
                <a:cs typeface="+mn-lt"/>
              </a:rPr>
              <a:t>collision</a:t>
            </a:r>
            <a:r>
              <a:rPr lang="it-IT" sz="2000" dirty="0">
                <a:ea typeface="+mn-lt"/>
                <a:cs typeface="+mn-lt"/>
              </a:rPr>
              <a:t> </a:t>
            </a:r>
            <a:r>
              <a:rPr lang="it-IT" sz="2000" dirty="0" err="1">
                <a:ea typeface="+mn-lt"/>
                <a:cs typeface="+mn-lt"/>
              </a:rPr>
              <a:t>was</a:t>
            </a:r>
            <a:r>
              <a:rPr lang="it-IT" sz="2000" dirty="0">
                <a:ea typeface="+mn-lt"/>
                <a:cs typeface="+mn-lt"/>
              </a:rPr>
              <a:t> </a:t>
            </a:r>
            <a:r>
              <a:rPr lang="it-IT" sz="2000" dirty="0" err="1">
                <a:ea typeface="+mn-lt"/>
                <a:cs typeface="+mn-lt"/>
              </a:rPr>
              <a:t>resolved</a:t>
            </a:r>
            <a:r>
              <a:rPr lang="it-IT" sz="2000" dirty="0">
                <a:ea typeface="+mn-lt"/>
                <a:cs typeface="+mn-lt"/>
              </a:rPr>
              <a:t> the </a:t>
            </a:r>
            <a:r>
              <a:rPr lang="it-IT" sz="2000" dirty="0" err="1">
                <a:ea typeface="+mn-lt"/>
                <a:cs typeface="+mn-lt"/>
              </a:rPr>
              <a:t>enemy</a:t>
            </a:r>
            <a:r>
              <a:rPr lang="it-IT" sz="2000" dirty="0">
                <a:ea typeface="+mn-lt"/>
                <a:cs typeface="+mn-lt"/>
              </a:rPr>
              <a:t> </a:t>
            </a:r>
            <a:r>
              <a:rPr lang="it-IT" sz="2000" dirty="0" err="1">
                <a:ea typeface="+mn-lt"/>
                <a:cs typeface="+mn-lt"/>
              </a:rPr>
              <a:t>entities</a:t>
            </a:r>
            <a:r>
              <a:rPr lang="it-IT" sz="2000" dirty="0">
                <a:ea typeface="+mn-lt"/>
                <a:cs typeface="+mn-lt"/>
              </a:rPr>
              <a:t> </a:t>
            </a:r>
            <a:r>
              <a:rPr lang="it-IT" sz="2000" dirty="0" err="1">
                <a:ea typeface="+mn-lt"/>
                <a:cs typeface="+mn-lt"/>
              </a:rPr>
              <a:t>moved</a:t>
            </a:r>
            <a:r>
              <a:rPr lang="it-IT" sz="2000" dirty="0">
                <a:ea typeface="+mn-lt"/>
                <a:cs typeface="+mn-lt"/>
              </a:rPr>
              <a:t> inside the </a:t>
            </a:r>
            <a:r>
              <a:rPr lang="it-IT" sz="2000" dirty="0" err="1">
                <a:ea typeface="+mn-lt"/>
                <a:cs typeface="+mn-lt"/>
              </a:rPr>
              <a:t>map</a:t>
            </a:r>
            <a:r>
              <a:rPr lang="it-IT" sz="2000" dirty="0">
                <a:ea typeface="+mn-lt"/>
                <a:cs typeface="+mn-lt"/>
              </a:rPr>
              <a:t>. Given the </a:t>
            </a:r>
            <a:r>
              <a:rPr lang="it-IT" sz="2000" dirty="0" err="1">
                <a:ea typeface="+mn-lt"/>
                <a:cs typeface="+mn-lt"/>
              </a:rPr>
              <a:t>game’s</a:t>
            </a:r>
            <a:r>
              <a:rPr lang="it-IT" sz="2000" dirty="0">
                <a:ea typeface="+mn-lt"/>
                <a:cs typeface="+mn-lt"/>
              </a:rPr>
              <a:t> 2D </a:t>
            </a:r>
            <a:r>
              <a:rPr lang="it-IT" sz="2000" dirty="0" err="1">
                <a:ea typeface="+mn-lt"/>
                <a:cs typeface="+mn-lt"/>
              </a:rPr>
              <a:t>structure</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could</a:t>
            </a:r>
            <a:r>
              <a:rPr lang="it-IT" sz="2000" dirty="0">
                <a:ea typeface="+mn-lt"/>
                <a:cs typeface="+mn-lt"/>
              </a:rPr>
              <a:t> </a:t>
            </a:r>
            <a:r>
              <a:rPr lang="it-IT" sz="2000" dirty="0" err="1">
                <a:ea typeface="+mn-lt"/>
                <a:cs typeface="+mn-lt"/>
              </a:rPr>
              <a:t>not</a:t>
            </a:r>
            <a:r>
              <a:rPr lang="it-IT" sz="2000" dirty="0">
                <a:ea typeface="+mn-lt"/>
                <a:cs typeface="+mn-lt"/>
              </a:rPr>
              <a:t> </a:t>
            </a:r>
            <a:r>
              <a:rPr lang="it-IT" sz="2000" dirty="0" err="1">
                <a:ea typeface="+mn-lt"/>
                <a:cs typeface="+mn-lt"/>
              </a:rPr>
              <a:t>merely</a:t>
            </a:r>
            <a:r>
              <a:rPr lang="it-IT" sz="2000" dirty="0">
                <a:ea typeface="+mn-lt"/>
                <a:cs typeface="+mn-lt"/>
              </a:rPr>
              <a:t> </a:t>
            </a:r>
            <a:r>
              <a:rPr lang="it-IT" sz="2000" dirty="0" err="1">
                <a:ea typeface="+mn-lt"/>
                <a:cs typeface="+mn-lt"/>
              </a:rPr>
              <a:t>raise</a:t>
            </a:r>
            <a:r>
              <a:rPr lang="it-IT" sz="2000" dirty="0">
                <a:ea typeface="+mn-lt"/>
                <a:cs typeface="+mn-lt"/>
              </a:rPr>
              <a:t> the </a:t>
            </a:r>
            <a:r>
              <a:rPr lang="it-IT" sz="2000" dirty="0" err="1">
                <a:ea typeface="+mn-lt"/>
                <a:cs typeface="+mn-lt"/>
              </a:rPr>
              <a:t>enemies</a:t>
            </a:r>
            <a:r>
              <a:rPr lang="it-IT" sz="2000" dirty="0">
                <a:ea typeface="+mn-lt"/>
                <a:cs typeface="+mn-lt"/>
              </a:rPr>
              <a:t>’ </a:t>
            </a:r>
            <a:r>
              <a:rPr lang="it-IT" sz="2000" dirty="0" err="1">
                <a:ea typeface="+mn-lt"/>
                <a:cs typeface="+mn-lt"/>
              </a:rPr>
              <a:t>height</a:t>
            </a:r>
            <a:r>
              <a:rPr lang="it-IT" sz="2000" dirty="0">
                <a:ea typeface="+mn-lt"/>
                <a:cs typeface="+mn-lt"/>
              </a:rPr>
              <a:t> </a:t>
            </a:r>
            <a:r>
              <a:rPr lang="it-IT" sz="2000" dirty="0" err="1">
                <a:ea typeface="+mn-lt"/>
                <a:cs typeface="+mn-lt"/>
              </a:rPr>
              <a:t>above</a:t>
            </a:r>
            <a:r>
              <a:rPr lang="it-IT" sz="2000" dirty="0">
                <a:ea typeface="+mn-lt"/>
                <a:cs typeface="+mn-lt"/>
              </a:rPr>
              <a:t> the road. </a:t>
            </a:r>
            <a:r>
              <a:rPr lang="it-IT" sz="2000" dirty="0" err="1">
                <a:ea typeface="+mn-lt"/>
                <a:cs typeface="+mn-lt"/>
              </a:rPr>
              <a:t>Instead</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removed</a:t>
            </a:r>
            <a:r>
              <a:rPr lang="it-IT" sz="2000" dirty="0">
                <a:ea typeface="+mn-lt"/>
                <a:cs typeface="+mn-lt"/>
              </a:rPr>
              <a:t> the collider from </a:t>
            </a:r>
            <a:r>
              <a:rPr lang="it-IT" sz="2000" dirty="0" err="1">
                <a:ea typeface="+mn-lt"/>
                <a:cs typeface="+mn-lt"/>
              </a:rPr>
              <a:t>each</a:t>
            </a:r>
            <a:r>
              <a:rPr lang="it-IT" sz="2000" dirty="0">
                <a:ea typeface="+mn-lt"/>
                <a:cs typeface="+mn-lt"/>
              </a:rPr>
              <a:t> road </a:t>
            </a:r>
            <a:r>
              <a:rPr lang="it-IT" sz="2000" dirty="0" err="1">
                <a:ea typeface="+mn-lt"/>
                <a:cs typeface="+mn-lt"/>
              </a:rPr>
              <a:t>segment</a:t>
            </a:r>
            <a:r>
              <a:rPr lang="it-IT" sz="2000" dirty="0">
                <a:ea typeface="+mn-lt"/>
                <a:cs typeface="+mn-lt"/>
              </a:rPr>
              <a:t> </a:t>
            </a:r>
            <a:r>
              <a:rPr lang="it-IT" sz="2000" dirty="0" err="1">
                <a:ea typeface="+mn-lt"/>
                <a:cs typeface="+mn-lt"/>
              </a:rPr>
              <a:t>during</a:t>
            </a:r>
            <a:r>
              <a:rPr lang="it-IT" sz="2000" dirty="0">
                <a:ea typeface="+mn-lt"/>
                <a:cs typeface="+mn-lt"/>
              </a:rPr>
              <a:t> </a:t>
            </a:r>
            <a:r>
              <a:rPr lang="it-IT" sz="2000" dirty="0" err="1">
                <a:ea typeface="+mn-lt"/>
                <a:cs typeface="+mn-lt"/>
              </a:rPr>
              <a:t>level</a:t>
            </a:r>
            <a:r>
              <a:rPr lang="it-IT" sz="2000" dirty="0">
                <a:ea typeface="+mn-lt"/>
                <a:cs typeface="+mn-lt"/>
              </a:rPr>
              <a:t> generation (</a:t>
            </a:r>
            <a:r>
              <a:rPr lang="it-IT" sz="2000" dirty="0" err="1">
                <a:ea typeface="+mn-lt"/>
                <a:cs typeface="+mn-lt"/>
              </a:rPr>
              <a:t>every</a:t>
            </a:r>
            <a:r>
              <a:rPr lang="it-IT" sz="2000" dirty="0">
                <a:ea typeface="+mn-lt"/>
                <a:cs typeface="+mn-lt"/>
              </a:rPr>
              <a:t> </a:t>
            </a:r>
            <a:r>
              <a:rPr lang="it-IT" sz="2000" dirty="0" err="1">
                <a:ea typeface="+mn-lt"/>
                <a:cs typeface="+mn-lt"/>
              </a:rPr>
              <a:t>tile</a:t>
            </a:r>
            <a:r>
              <a:rPr lang="it-IT" sz="2000" dirty="0">
                <a:ea typeface="+mn-lt"/>
                <a:cs typeface="+mn-lt"/>
              </a:rPr>
              <a:t> </a:t>
            </a:r>
            <a:r>
              <a:rPr lang="it-IT" sz="2000" dirty="0" err="1">
                <a:ea typeface="+mn-lt"/>
                <a:cs typeface="+mn-lt"/>
              </a:rPr>
              <a:t>has</a:t>
            </a:r>
            <a:r>
              <a:rPr lang="it-IT" sz="2000" dirty="0">
                <a:ea typeface="+mn-lt"/>
                <a:cs typeface="+mn-lt"/>
              </a:rPr>
              <a:t> a collider so the player can </a:t>
            </a:r>
            <a:r>
              <a:rPr lang="it-IT" sz="2000" dirty="0" err="1">
                <a:ea typeface="+mn-lt"/>
                <a:cs typeface="+mn-lt"/>
              </a:rPr>
              <a:t>hover</a:t>
            </a:r>
            <a:r>
              <a:rPr lang="it-IT" sz="2000" dirty="0">
                <a:ea typeface="+mn-lt"/>
                <a:cs typeface="+mn-lt"/>
              </a:rPr>
              <a:t> the mouse over </a:t>
            </a:r>
            <a:r>
              <a:rPr lang="it-IT" sz="2000" dirty="0" err="1">
                <a:ea typeface="+mn-lt"/>
                <a:cs typeface="+mn-lt"/>
              </a:rPr>
              <a:t>it</a:t>
            </a:r>
            <a:r>
              <a:rPr lang="it-IT" sz="2000" dirty="0">
                <a:ea typeface="+mn-lt"/>
                <a:cs typeface="+mn-lt"/>
              </a:rPr>
              <a:t> and build </a:t>
            </a:r>
            <a:r>
              <a:rPr lang="it-IT" sz="2000" dirty="0" err="1">
                <a:ea typeface="+mn-lt"/>
                <a:cs typeface="+mn-lt"/>
              </a:rPr>
              <a:t>turrets</a:t>
            </a:r>
            <a:r>
              <a:rPr lang="it-IT" sz="2000" dirty="0">
                <a:ea typeface="+mn-lt"/>
                <a:cs typeface="+mn-lt"/>
              </a:rPr>
              <a:t>). </a:t>
            </a:r>
            <a:r>
              <a:rPr lang="it-IT" sz="2000" dirty="0" err="1">
                <a:ea typeface="+mn-lt"/>
                <a:cs typeface="+mn-lt"/>
              </a:rPr>
              <a:t>Finally</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created</a:t>
            </a:r>
            <a:r>
              <a:rPr lang="it-IT" sz="2000" dirty="0">
                <a:ea typeface="+mn-lt"/>
                <a:cs typeface="+mn-lt"/>
              </a:rPr>
              <a:t> a </a:t>
            </a:r>
            <a:r>
              <a:rPr lang="it-IT" sz="2000" dirty="0" err="1">
                <a:ea typeface="+mn-lt"/>
                <a:cs typeface="+mn-lt"/>
              </a:rPr>
              <a:t>static</a:t>
            </a:r>
            <a:r>
              <a:rPr lang="it-IT" sz="2000" dirty="0">
                <a:ea typeface="+mn-lt"/>
                <a:cs typeface="+mn-lt"/>
              </a:rPr>
              <a:t> </a:t>
            </a:r>
            <a:r>
              <a:rPr lang="it-IT" sz="2000" dirty="0" err="1">
                <a:ea typeface="+mn-lt"/>
                <a:cs typeface="+mn-lt"/>
              </a:rPr>
              <a:t>layer</a:t>
            </a:r>
            <a:r>
              <a:rPr lang="it-IT" sz="2000" dirty="0">
                <a:ea typeface="+mn-lt"/>
                <a:cs typeface="+mn-lt"/>
              </a:rPr>
              <a:t> for the </a:t>
            </a:r>
            <a:r>
              <a:rPr lang="it-IT" sz="2000" dirty="0" err="1">
                <a:ea typeface="+mn-lt"/>
                <a:cs typeface="+mn-lt"/>
              </a:rPr>
              <a:t>enemies</a:t>
            </a:r>
            <a:r>
              <a:rPr lang="it-IT" sz="2000" dirty="0">
                <a:ea typeface="+mn-lt"/>
                <a:cs typeface="+mn-lt"/>
              </a:rPr>
              <a:t> so </a:t>
            </a:r>
            <a:r>
              <a:rPr lang="it-IT" sz="2000" dirty="0" err="1">
                <a:ea typeface="+mn-lt"/>
                <a:cs typeface="+mn-lt"/>
              </a:rPr>
              <a:t>that</a:t>
            </a:r>
            <a:r>
              <a:rPr lang="it-IT" sz="2000" dirty="0">
                <a:ea typeface="+mn-lt"/>
                <a:cs typeface="+mn-lt"/>
              </a:rPr>
              <a:t> </a:t>
            </a:r>
            <a:r>
              <a:rPr lang="it-IT" sz="2000" dirty="0" err="1">
                <a:ea typeface="+mn-lt"/>
                <a:cs typeface="+mn-lt"/>
              </a:rPr>
              <a:t>they</a:t>
            </a:r>
            <a:r>
              <a:rPr lang="it-IT" sz="2000" dirty="0">
                <a:ea typeface="+mn-lt"/>
                <a:cs typeface="+mn-lt"/>
              </a:rPr>
              <a:t> are </a:t>
            </a:r>
            <a:r>
              <a:rPr lang="it-IT" sz="2000" dirty="0" err="1">
                <a:ea typeface="+mn-lt"/>
                <a:cs typeface="+mn-lt"/>
              </a:rPr>
              <a:t>rendered</a:t>
            </a:r>
            <a:r>
              <a:rPr lang="it-IT" sz="2000" dirty="0">
                <a:ea typeface="+mn-lt"/>
                <a:cs typeface="+mn-lt"/>
              </a:rPr>
              <a:t> in front of the road.</a:t>
            </a:r>
            <a:endParaRPr lang="it-IT">
              <a:ea typeface="+mn-lt"/>
              <a:cs typeface="+mn-lt"/>
            </a:endParaRPr>
          </a:p>
          <a:p>
            <a:pPr marL="571500" indent="-342900" algn="just"/>
            <a:r>
              <a:rPr lang="it-IT" sz="2000" dirty="0" err="1">
                <a:ea typeface="+mn-lt"/>
                <a:cs typeface="+mn-lt"/>
              </a:rPr>
              <a:t>During</a:t>
            </a:r>
            <a:r>
              <a:rPr lang="it-IT" sz="2000" dirty="0">
                <a:ea typeface="+mn-lt"/>
                <a:cs typeface="+mn-lt"/>
              </a:rPr>
              <a:t> </a:t>
            </a:r>
            <a:r>
              <a:rPr lang="it-IT" sz="2000" dirty="0" err="1">
                <a:ea typeface="+mn-lt"/>
                <a:cs typeface="+mn-lt"/>
              </a:rPr>
              <a:t>early</a:t>
            </a:r>
            <a:r>
              <a:rPr lang="it-IT" sz="2000" dirty="0">
                <a:ea typeface="+mn-lt"/>
                <a:cs typeface="+mn-lt"/>
              </a:rPr>
              <a:t> play-</a:t>
            </a:r>
            <a:r>
              <a:rPr lang="it-IT" sz="2000" dirty="0" err="1">
                <a:ea typeface="+mn-lt"/>
                <a:cs typeface="+mn-lt"/>
              </a:rPr>
              <a:t>tests</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noticed</a:t>
            </a:r>
            <a:r>
              <a:rPr lang="it-IT" sz="2000" dirty="0">
                <a:ea typeface="+mn-lt"/>
                <a:cs typeface="+mn-lt"/>
              </a:rPr>
              <a:t> </a:t>
            </a:r>
            <a:r>
              <a:rPr lang="it-IT" sz="2000" dirty="0" err="1">
                <a:ea typeface="+mn-lt"/>
                <a:cs typeface="+mn-lt"/>
              </a:rPr>
              <a:t>that</a:t>
            </a:r>
            <a:r>
              <a:rPr lang="it-IT" sz="2000" dirty="0">
                <a:ea typeface="+mn-lt"/>
                <a:cs typeface="+mn-lt"/>
              </a:rPr>
              <a:t> </a:t>
            </a:r>
            <a:r>
              <a:rPr lang="it-IT" sz="2000" dirty="0" err="1">
                <a:ea typeface="+mn-lt"/>
                <a:cs typeface="+mn-lt"/>
              </a:rPr>
              <a:t>every</a:t>
            </a:r>
            <a:r>
              <a:rPr lang="it-IT" sz="2000" dirty="0">
                <a:ea typeface="+mn-lt"/>
                <a:cs typeface="+mn-lt"/>
              </a:rPr>
              <a:t> bullet hit </a:t>
            </a:r>
            <a:r>
              <a:rPr lang="it-IT" sz="2000" dirty="0" err="1">
                <a:ea typeface="+mn-lt"/>
                <a:cs typeface="+mn-lt"/>
              </a:rPr>
              <a:t>knocked</a:t>
            </a:r>
            <a:r>
              <a:rPr lang="it-IT" sz="2000" dirty="0">
                <a:ea typeface="+mn-lt"/>
                <a:cs typeface="+mn-lt"/>
              </a:rPr>
              <a:t> </a:t>
            </a:r>
            <a:r>
              <a:rPr lang="it-IT" sz="2000" dirty="0" err="1">
                <a:ea typeface="+mn-lt"/>
                <a:cs typeface="+mn-lt"/>
              </a:rPr>
              <a:t>enemies</a:t>
            </a:r>
            <a:r>
              <a:rPr lang="it-IT" sz="2000" dirty="0">
                <a:ea typeface="+mn-lt"/>
                <a:cs typeface="+mn-lt"/>
              </a:rPr>
              <a:t> back so hard </a:t>
            </a:r>
            <a:r>
              <a:rPr lang="it-IT" sz="2000" dirty="0" err="1">
                <a:ea typeface="+mn-lt"/>
                <a:cs typeface="+mn-lt"/>
              </a:rPr>
              <a:t>that</a:t>
            </a:r>
            <a:r>
              <a:rPr lang="it-IT" sz="2000" dirty="0">
                <a:ea typeface="+mn-lt"/>
                <a:cs typeface="+mn-lt"/>
              </a:rPr>
              <a:t> </a:t>
            </a:r>
            <a:r>
              <a:rPr lang="it-IT" sz="2000" dirty="0" err="1">
                <a:ea typeface="+mn-lt"/>
                <a:cs typeface="+mn-lt"/>
              </a:rPr>
              <a:t>they</a:t>
            </a:r>
            <a:r>
              <a:rPr lang="it-IT" sz="2000" dirty="0">
                <a:ea typeface="+mn-lt"/>
                <a:cs typeface="+mn-lt"/>
              </a:rPr>
              <a:t> </a:t>
            </a:r>
            <a:r>
              <a:rPr lang="it-IT" sz="2000" dirty="0" err="1">
                <a:ea typeface="+mn-lt"/>
                <a:cs typeface="+mn-lt"/>
              </a:rPr>
              <a:t>sometimes</a:t>
            </a:r>
            <a:r>
              <a:rPr lang="it-IT" sz="2000" dirty="0">
                <a:ea typeface="+mn-lt"/>
                <a:cs typeface="+mn-lt"/>
              </a:rPr>
              <a:t> </a:t>
            </a:r>
            <a:r>
              <a:rPr lang="it-IT" sz="2000" dirty="0" err="1">
                <a:ea typeface="+mn-lt"/>
                <a:cs typeface="+mn-lt"/>
              </a:rPr>
              <a:t>stalled</a:t>
            </a:r>
            <a:r>
              <a:rPr lang="it-IT" sz="2000" dirty="0">
                <a:ea typeface="+mn-lt"/>
                <a:cs typeface="+mn-lt"/>
              </a:rPr>
              <a:t> </a:t>
            </a:r>
            <a:r>
              <a:rPr lang="it-IT" sz="2000" dirty="0" err="1">
                <a:ea typeface="+mn-lt"/>
                <a:cs typeface="+mn-lt"/>
              </a:rPr>
              <a:t>unable</a:t>
            </a:r>
            <a:r>
              <a:rPr lang="it-IT" sz="2000" dirty="0">
                <a:ea typeface="+mn-lt"/>
                <a:cs typeface="+mn-lt"/>
              </a:rPr>
              <a:t> to </a:t>
            </a:r>
            <a:r>
              <a:rPr lang="it-IT" sz="2000" dirty="0" err="1">
                <a:ea typeface="+mn-lt"/>
                <a:cs typeface="+mn-lt"/>
              </a:rPr>
              <a:t>move</a:t>
            </a:r>
            <a:r>
              <a:rPr lang="it-IT" sz="2000" dirty="0">
                <a:ea typeface="+mn-lt"/>
                <a:cs typeface="+mn-lt"/>
              </a:rPr>
              <a:t> </a:t>
            </a:r>
            <a:r>
              <a:rPr lang="it-IT" sz="2000" dirty="0" err="1">
                <a:ea typeface="+mn-lt"/>
                <a:cs typeface="+mn-lt"/>
              </a:rPr>
              <a:t>forward</a:t>
            </a:r>
            <a:r>
              <a:rPr lang="it-IT" sz="2000" dirty="0">
                <a:ea typeface="+mn-lt"/>
                <a:cs typeface="+mn-lt"/>
              </a:rPr>
              <a:t>, </a:t>
            </a:r>
            <a:r>
              <a:rPr lang="it-IT" sz="2000" dirty="0" err="1">
                <a:ea typeface="+mn-lt"/>
                <a:cs typeface="+mn-lt"/>
              </a:rPr>
              <a:t>especially</a:t>
            </a:r>
            <a:r>
              <a:rPr lang="it-IT" sz="2000" dirty="0">
                <a:ea typeface="+mn-lt"/>
                <a:cs typeface="+mn-lt"/>
              </a:rPr>
              <a:t> </a:t>
            </a:r>
            <a:r>
              <a:rPr lang="it-IT" sz="2000" dirty="0" err="1">
                <a:ea typeface="+mn-lt"/>
                <a:cs typeface="+mn-lt"/>
              </a:rPr>
              <a:t>at</a:t>
            </a:r>
            <a:r>
              <a:rPr lang="it-IT" sz="2000" dirty="0">
                <a:ea typeface="+mn-lt"/>
                <a:cs typeface="+mn-lt"/>
              </a:rPr>
              <a:t> tight corners or </a:t>
            </a:r>
            <a:r>
              <a:rPr lang="it-IT" sz="2000" dirty="0" err="1">
                <a:ea typeface="+mn-lt"/>
                <a:cs typeface="+mn-lt"/>
              </a:rPr>
              <a:t>similar</a:t>
            </a:r>
            <a:r>
              <a:rPr lang="it-IT" sz="2000" dirty="0">
                <a:ea typeface="+mn-lt"/>
                <a:cs typeface="+mn-lt"/>
              </a:rPr>
              <a:t> </a:t>
            </a:r>
            <a:r>
              <a:rPr lang="it-IT" sz="2000" dirty="0" err="1">
                <a:ea typeface="+mn-lt"/>
                <a:cs typeface="+mn-lt"/>
              </a:rPr>
              <a:t>map</a:t>
            </a:r>
            <a:r>
              <a:rPr lang="it-IT" sz="2000" dirty="0">
                <a:ea typeface="+mn-lt"/>
                <a:cs typeface="+mn-lt"/>
              </a:rPr>
              <a:t> </a:t>
            </a:r>
            <a:r>
              <a:rPr lang="it-IT" sz="2000" dirty="0" err="1">
                <a:ea typeface="+mn-lt"/>
                <a:cs typeface="+mn-lt"/>
              </a:rPr>
              <a:t>chokepoints</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solved</a:t>
            </a:r>
            <a:r>
              <a:rPr lang="it-IT" sz="2000" dirty="0">
                <a:ea typeface="+mn-lt"/>
                <a:cs typeface="+mn-lt"/>
              </a:rPr>
              <a:t> the </a:t>
            </a:r>
            <a:r>
              <a:rPr lang="it-IT" sz="2000" dirty="0" err="1">
                <a:ea typeface="+mn-lt"/>
                <a:cs typeface="+mn-lt"/>
              </a:rPr>
              <a:t>issue</a:t>
            </a:r>
            <a:r>
              <a:rPr lang="it-IT" sz="2000" dirty="0">
                <a:ea typeface="+mn-lt"/>
                <a:cs typeface="+mn-lt"/>
              </a:rPr>
              <a:t> by </a:t>
            </a:r>
            <a:r>
              <a:rPr lang="it-IT" sz="2000" dirty="0" err="1">
                <a:ea typeface="+mn-lt"/>
                <a:cs typeface="+mn-lt"/>
              </a:rPr>
              <a:t>changing</a:t>
            </a:r>
            <a:r>
              <a:rPr lang="it-IT" sz="2000" dirty="0">
                <a:ea typeface="+mn-lt"/>
                <a:cs typeface="+mn-lt"/>
              </a:rPr>
              <a:t> the </a:t>
            </a:r>
            <a:r>
              <a:rPr lang="it-IT" sz="2000" dirty="0" err="1">
                <a:ea typeface="+mn-lt"/>
                <a:cs typeface="+mn-lt"/>
              </a:rPr>
              <a:t>enemies</a:t>
            </a:r>
            <a:r>
              <a:rPr lang="it-IT" sz="2000" dirty="0">
                <a:ea typeface="+mn-lt"/>
                <a:cs typeface="+mn-lt"/>
              </a:rPr>
              <a:t>' </a:t>
            </a:r>
            <a:r>
              <a:rPr lang="it-IT" sz="2000" dirty="0" err="1">
                <a:ea typeface="+mn-lt"/>
                <a:cs typeface="+mn-lt"/>
              </a:rPr>
              <a:t>Rigidbody</a:t>
            </a:r>
            <a:r>
              <a:rPr lang="it-IT" sz="2000" dirty="0">
                <a:ea typeface="+mn-lt"/>
                <a:cs typeface="+mn-lt"/>
              </a:rPr>
              <a:t> </a:t>
            </a:r>
            <a:r>
              <a:rPr lang="it-IT" sz="2000" dirty="0" err="1">
                <a:ea typeface="+mn-lt"/>
                <a:cs typeface="+mn-lt"/>
              </a:rPr>
              <a:t>components</a:t>
            </a:r>
            <a:r>
              <a:rPr lang="it-IT" sz="2000" dirty="0">
                <a:ea typeface="+mn-lt"/>
                <a:cs typeface="+mn-lt"/>
              </a:rPr>
              <a:t> from Dynamic to </a:t>
            </a:r>
            <a:r>
              <a:rPr lang="it-IT" sz="2000" dirty="0" err="1">
                <a:ea typeface="+mn-lt"/>
                <a:cs typeface="+mn-lt"/>
              </a:rPr>
              <a:t>Kinematic</a:t>
            </a:r>
            <a:r>
              <a:rPr lang="it-IT" sz="2000" dirty="0">
                <a:ea typeface="+mn-lt"/>
                <a:cs typeface="+mn-lt"/>
              </a:rPr>
              <a:t>, </a:t>
            </a:r>
            <a:r>
              <a:rPr lang="it-IT" sz="2000" dirty="0" err="1">
                <a:ea typeface="+mn-lt"/>
                <a:cs typeface="+mn-lt"/>
              </a:rPr>
              <a:t>this</a:t>
            </a:r>
            <a:r>
              <a:rPr lang="it-IT" sz="2000" dirty="0">
                <a:ea typeface="+mn-lt"/>
                <a:cs typeface="+mn-lt"/>
              </a:rPr>
              <a:t> in </a:t>
            </a:r>
            <a:r>
              <a:rPr lang="it-IT" sz="2000" dirty="0" err="1">
                <a:ea typeface="+mn-lt"/>
                <a:cs typeface="+mn-lt"/>
              </a:rPr>
              <a:t>fact</a:t>
            </a:r>
            <a:r>
              <a:rPr lang="it-IT" sz="2000" dirty="0">
                <a:ea typeface="+mn-lt"/>
                <a:cs typeface="+mn-lt"/>
              </a:rPr>
              <a:t> </a:t>
            </a:r>
            <a:r>
              <a:rPr lang="it-IT" sz="2000" dirty="0" err="1">
                <a:ea typeface="+mn-lt"/>
                <a:cs typeface="+mn-lt"/>
              </a:rPr>
              <a:t>prevented</a:t>
            </a:r>
            <a:r>
              <a:rPr lang="it-IT" sz="2000" dirty="0">
                <a:ea typeface="+mn-lt"/>
                <a:cs typeface="+mn-lt"/>
              </a:rPr>
              <a:t> the </a:t>
            </a:r>
            <a:r>
              <a:rPr lang="it-IT" sz="2000" dirty="0" err="1">
                <a:ea typeface="+mn-lt"/>
                <a:cs typeface="+mn-lt"/>
              </a:rPr>
              <a:t>bullet's</a:t>
            </a:r>
            <a:r>
              <a:rPr lang="it-IT" sz="2000" dirty="0">
                <a:ea typeface="+mn-lt"/>
                <a:cs typeface="+mn-lt"/>
              </a:rPr>
              <a:t> </a:t>
            </a:r>
            <a:r>
              <a:rPr lang="it-IT" sz="2000" dirty="0" err="1">
                <a:ea typeface="+mn-lt"/>
                <a:cs typeface="+mn-lt"/>
              </a:rPr>
              <a:t>inertia</a:t>
            </a:r>
            <a:r>
              <a:rPr lang="it-IT" sz="2000" dirty="0">
                <a:ea typeface="+mn-lt"/>
                <a:cs typeface="+mn-lt"/>
              </a:rPr>
              <a:t> </a:t>
            </a:r>
            <a:r>
              <a:rPr lang="it-IT" sz="2000" dirty="0" err="1">
                <a:ea typeface="+mn-lt"/>
                <a:cs typeface="+mn-lt"/>
              </a:rPr>
              <a:t>interference</a:t>
            </a:r>
            <a:r>
              <a:rPr lang="it-IT" sz="2000" dirty="0">
                <a:ea typeface="+mn-lt"/>
                <a:cs typeface="+mn-lt"/>
              </a:rPr>
              <a:t> with </a:t>
            </a:r>
            <a:r>
              <a:rPr lang="it-IT" sz="2000" dirty="0" err="1">
                <a:ea typeface="+mn-lt"/>
                <a:cs typeface="+mn-lt"/>
              </a:rPr>
              <a:t>entities</a:t>
            </a:r>
            <a:r>
              <a:rPr lang="it-IT" sz="2000" dirty="0">
                <a:ea typeface="+mn-lt"/>
                <a:cs typeface="+mn-lt"/>
              </a:rPr>
              <a:t>  </a:t>
            </a:r>
            <a:r>
              <a:rPr lang="it-IT" sz="2000" dirty="0" err="1">
                <a:ea typeface="+mn-lt"/>
                <a:cs typeface="+mn-lt"/>
              </a:rPr>
              <a:t>preprocessed</a:t>
            </a:r>
            <a:r>
              <a:rPr lang="it-IT" sz="2000" dirty="0">
                <a:ea typeface="+mn-lt"/>
                <a:cs typeface="+mn-lt"/>
              </a:rPr>
              <a:t> </a:t>
            </a:r>
            <a:r>
              <a:rPr lang="it-IT" sz="2000" dirty="0" err="1">
                <a:ea typeface="+mn-lt"/>
                <a:cs typeface="+mn-lt"/>
              </a:rPr>
              <a:t>path</a:t>
            </a:r>
            <a:r>
              <a:rPr lang="it-IT" sz="2000" dirty="0">
                <a:ea typeface="+mn-lt"/>
                <a:cs typeface="+mn-lt"/>
              </a:rPr>
              <a:t>.</a:t>
            </a:r>
          </a:p>
          <a:p>
            <a:pPr marL="0" indent="0">
              <a:buNone/>
            </a:pPr>
            <a:endParaRPr lang="it-IT" sz="2000" dirty="0"/>
          </a:p>
        </p:txBody>
      </p:sp>
    </p:spTree>
    <p:extLst>
      <p:ext uri="{BB962C8B-B14F-4D97-AF65-F5344CB8AC3E}">
        <p14:creationId xmlns:p14="http://schemas.microsoft.com/office/powerpoint/2010/main" xmlns="" val="39203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DA54AEE-1B10-D56D-82C1-23E38054725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xmlns="" id="{246D5201-AF96-60C4-9553-30875A3F621B}"/>
              </a:ext>
            </a:extLst>
          </p:cNvPr>
          <p:cNvSpPr>
            <a:spLocks noGrp="1"/>
          </p:cNvSpPr>
          <p:nvPr>
            <p:ph type="title"/>
          </p:nvPr>
        </p:nvSpPr>
        <p:spPr>
          <a:xfrm>
            <a:off x="838200" y="365125"/>
            <a:ext cx="10515600" cy="573723"/>
          </a:xfrm>
        </p:spPr>
        <p:txBody>
          <a:bodyPr>
            <a:normAutofit/>
          </a:bodyPr>
          <a:lstStyle/>
          <a:p>
            <a:pPr algn="ctr"/>
            <a:r>
              <a:rPr lang="it-IT" sz="3200" dirty="0"/>
              <a:t>PROBLEMS, CHALLANGES AND SOLUTIONS</a:t>
            </a:r>
          </a:p>
        </p:txBody>
      </p:sp>
      <p:sp>
        <p:nvSpPr>
          <p:cNvPr id="3" name="Segnaposto contenuto 2">
            <a:extLst>
              <a:ext uri="{FF2B5EF4-FFF2-40B4-BE49-F238E27FC236}">
                <a16:creationId xmlns:a16="http://schemas.microsoft.com/office/drawing/2014/main" xmlns="" id="{238CDC03-FE87-099C-E9F3-E5B5DB697D74}"/>
              </a:ext>
            </a:extLst>
          </p:cNvPr>
          <p:cNvSpPr>
            <a:spLocks noGrp="1"/>
          </p:cNvSpPr>
          <p:nvPr>
            <p:ph idx="1"/>
          </p:nvPr>
        </p:nvSpPr>
        <p:spPr>
          <a:xfrm>
            <a:off x="838200" y="1033145"/>
            <a:ext cx="10515600" cy="5440151"/>
          </a:xfrm>
        </p:spPr>
        <p:txBody>
          <a:bodyPr vert="horz" lIns="91440" tIns="45720" rIns="91440" bIns="45720" rtlCol="0" anchor="t">
            <a:normAutofit/>
          </a:bodyPr>
          <a:lstStyle/>
          <a:p>
            <a:pPr marL="571500" indent="-342900" algn="just"/>
            <a:r>
              <a:rPr lang="en-US" sz="2000" dirty="0" smtClean="0"/>
              <a:t>Another consequence of the change in perspective was that the rotation point of the turrets — which had been positioned for a top-down view and on which the turrets were instantiated — was no longer aligned in a way that made the turrets appear centered. As a result, several empirical tests were necessary to find a suitable point within each turret’s prefab to ensure that instantiation occurred correctly</a:t>
            </a:r>
            <a:r>
              <a:rPr lang="en-US" sz="2000" dirty="0" smtClean="0"/>
              <a:t>.</a:t>
            </a:r>
            <a:endParaRPr lang="it-IT" sz="2000" dirty="0"/>
          </a:p>
          <a:p>
            <a:pPr marL="571500" indent="-342900" algn="just"/>
            <a:r>
              <a:rPr lang="en-US" sz="2000" dirty="0" smtClean="0"/>
              <a:t>Additionally, due to the shape of the tiles, it was necessary to manually edit the BoxCollider2D. In fact, without doing so, it would not have been possible to click accurately on the various tiles during </a:t>
            </a:r>
            <a:r>
              <a:rPr lang="en-US" sz="2000" dirty="0" err="1" smtClean="0"/>
              <a:t>gameplay</a:t>
            </a:r>
            <a:r>
              <a:rPr lang="en-US" sz="2000" dirty="0" smtClean="0"/>
              <a:t>.</a:t>
            </a:r>
            <a:endParaRPr lang="it-IT" sz="2000" dirty="0"/>
          </a:p>
          <a:p>
            <a:pPr marL="571500" indent="-342900" algn="just"/>
            <a:endParaRPr lang="it-IT" sz="2000" dirty="0"/>
          </a:p>
          <a:p>
            <a:pPr marL="0" indent="0">
              <a:buNone/>
            </a:pPr>
            <a:endParaRPr lang="it-IT" sz="2000" dirty="0"/>
          </a:p>
        </p:txBody>
      </p:sp>
    </p:spTree>
    <p:extLst>
      <p:ext uri="{BB962C8B-B14F-4D97-AF65-F5344CB8AC3E}">
        <p14:creationId xmlns:p14="http://schemas.microsoft.com/office/powerpoint/2010/main" xmlns="" val="194135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F3014-5E45-69CA-CC18-60E10F5A2EFB}"/>
              </a:ext>
            </a:extLst>
          </p:cNvPr>
          <p:cNvSpPr>
            <a:spLocks noGrp="1"/>
          </p:cNvSpPr>
          <p:nvPr>
            <p:ph type="title"/>
          </p:nvPr>
        </p:nvSpPr>
        <p:spPr>
          <a:xfrm>
            <a:off x="838200" y="365125"/>
            <a:ext cx="10515600" cy="776475"/>
          </a:xfrm>
        </p:spPr>
        <p:txBody>
          <a:bodyPr>
            <a:normAutofit/>
          </a:bodyPr>
          <a:lstStyle/>
          <a:p>
            <a:pPr algn="ctr"/>
            <a:r>
              <a:rPr lang="en-US" sz="3200" i="1" dirty="0"/>
              <a:t>ABSTRACT IDEA</a:t>
            </a:r>
          </a:p>
        </p:txBody>
      </p:sp>
      <p:sp>
        <p:nvSpPr>
          <p:cNvPr id="3" name="Content Placeholder 2">
            <a:extLst>
              <a:ext uri="{FF2B5EF4-FFF2-40B4-BE49-F238E27FC236}">
                <a16:creationId xmlns:a16="http://schemas.microsoft.com/office/drawing/2014/main" xmlns="" id="{C537E164-F853-160F-CA34-1E46E59BF32D}"/>
              </a:ext>
            </a:extLst>
          </p:cNvPr>
          <p:cNvSpPr>
            <a:spLocks noGrp="1"/>
          </p:cNvSpPr>
          <p:nvPr>
            <p:ph idx="1"/>
          </p:nvPr>
        </p:nvSpPr>
        <p:spPr>
          <a:xfrm>
            <a:off x="838200" y="1142067"/>
            <a:ext cx="10515600" cy="5471925"/>
          </a:xfrm>
        </p:spPr>
        <p:txBody>
          <a:bodyPr vert="horz" lIns="91440" tIns="45720" rIns="91440" bIns="45720" rtlCol="0" anchor="t">
            <a:normAutofit/>
          </a:bodyPr>
          <a:lstStyle/>
          <a:p>
            <a:pPr indent="0" algn="just">
              <a:buNone/>
            </a:pPr>
            <a:r>
              <a:rPr lang="en-US" sz="2000" dirty="0">
                <a:ea typeface="+mn-lt"/>
                <a:cs typeface="+mn-lt"/>
              </a:rPr>
              <a:t>This project began with the idea of developing a strategy video game, specifically a tower-defense subgenre title.</a:t>
            </a:r>
            <a:endParaRPr lang="en-US" dirty="0">
              <a:ea typeface="+mn-lt"/>
              <a:cs typeface="+mn-lt"/>
            </a:endParaRPr>
          </a:p>
          <a:p>
            <a:pPr indent="0" algn="just">
              <a:buNone/>
            </a:pPr>
            <a:r>
              <a:rPr lang="en-US" sz="2000" dirty="0">
                <a:ea typeface="+mn-lt"/>
                <a:cs typeface="+mn-lt"/>
              </a:rPr>
              <a:t>To achieve this goal, we first outlined the backbone of the system by defining several managers so that the </a:t>
            </a:r>
            <a:r>
              <a:rPr lang="en-US" sz="2000" dirty="0" err="1">
                <a:ea typeface="+mn-lt"/>
                <a:cs typeface="+mn-lt"/>
              </a:rPr>
              <a:t>behaviour</a:t>
            </a:r>
            <a:r>
              <a:rPr lang="en-US" sz="2000" dirty="0">
                <a:ea typeface="+mn-lt"/>
                <a:cs typeface="+mn-lt"/>
              </a:rPr>
              <a:t> of every component required for such a game could be modelled and, if necessary, easily adjusted. These managers were implemented in such a way that future additions, for example a new turret, can be inserted without altering the existing code except in a single well-defined location, the level manager. The only other required change is to add the corresponding user-interface elements so that players can build the new turret.</a:t>
            </a:r>
            <a:endParaRPr lang="it-IT" dirty="0"/>
          </a:p>
          <a:p>
            <a:pPr indent="0" algn="just">
              <a:buNone/>
            </a:pPr>
            <a:r>
              <a:rPr lang="en-US" sz="2000" dirty="0">
                <a:ea typeface="+mn-lt"/>
                <a:cs typeface="+mn-lt"/>
              </a:rPr>
              <a:t>Development presented several challenges. First, we had to design a game map and create a path that enemies would follow to reach and damage the player. Second, we needed an enemy-spawning system that scaled the number of entities according to the selected difficulty and the current wave the player is facing.</a:t>
            </a:r>
            <a:endParaRPr lang="it-IT" dirty="0"/>
          </a:p>
          <a:p>
            <a:pPr indent="0" algn="just">
              <a:buNone/>
            </a:pPr>
            <a:r>
              <a:rPr lang="en-US" sz="2000" dirty="0">
                <a:ea typeface="+mn-lt"/>
                <a:cs typeface="+mn-lt"/>
              </a:rPr>
              <a:t>Furthermore, the placed turrets had to handle firing and tracking enemies autonomously. Other relevant issues that emerged early on included defining the placement rules for turrets and scaling enemy health together with their numbers, which in turn required a system to increase the fire rate of turrets already on the field.</a:t>
            </a:r>
            <a:endParaRPr lang="it-IT" dirty="0"/>
          </a:p>
          <a:p>
            <a:pPr indent="0" algn="just">
              <a:buNone/>
            </a:pPr>
            <a:endParaRPr lang="en-US" sz="2000" dirty="0">
              <a:ea typeface="+mn-lt"/>
              <a:cs typeface="+mn-lt"/>
            </a:endParaRPr>
          </a:p>
        </p:txBody>
      </p:sp>
    </p:spTree>
    <p:extLst>
      <p:ext uri="{BB962C8B-B14F-4D97-AF65-F5344CB8AC3E}">
        <p14:creationId xmlns:p14="http://schemas.microsoft.com/office/powerpoint/2010/main" xmlns="" val="42427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9D4941A-7565-8B45-2067-030BE63D1E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1A3DEC9-35EF-BEE2-6F54-5438B2905FF3}"/>
              </a:ext>
            </a:extLst>
          </p:cNvPr>
          <p:cNvSpPr>
            <a:spLocks noGrp="1"/>
          </p:cNvSpPr>
          <p:nvPr>
            <p:ph type="title"/>
          </p:nvPr>
        </p:nvSpPr>
        <p:spPr>
          <a:xfrm>
            <a:off x="838200" y="449792"/>
            <a:ext cx="10515600" cy="776475"/>
          </a:xfrm>
        </p:spPr>
        <p:txBody>
          <a:bodyPr>
            <a:normAutofit/>
          </a:bodyPr>
          <a:lstStyle/>
          <a:p>
            <a:pPr algn="ctr"/>
            <a:r>
              <a:rPr lang="en-US" sz="3200" i="1" dirty="0"/>
              <a:t>MAP DESIGN</a:t>
            </a:r>
          </a:p>
        </p:txBody>
      </p:sp>
      <p:sp>
        <p:nvSpPr>
          <p:cNvPr id="3" name="Content Placeholder 2">
            <a:extLst>
              <a:ext uri="{FF2B5EF4-FFF2-40B4-BE49-F238E27FC236}">
                <a16:creationId xmlns:a16="http://schemas.microsoft.com/office/drawing/2014/main" xmlns="" id="{878738EC-EA8B-CFE7-D1D0-B82A7EDD9321}"/>
              </a:ext>
            </a:extLst>
          </p:cNvPr>
          <p:cNvSpPr>
            <a:spLocks noGrp="1"/>
          </p:cNvSpPr>
          <p:nvPr>
            <p:ph idx="1"/>
          </p:nvPr>
        </p:nvSpPr>
        <p:spPr>
          <a:xfrm>
            <a:off x="838200" y="1226733"/>
            <a:ext cx="10515600" cy="5034896"/>
          </a:xfrm>
        </p:spPr>
        <p:txBody>
          <a:bodyPr vert="horz" lIns="91440" tIns="45720" rIns="91440" bIns="45720" rtlCol="0" anchor="t">
            <a:normAutofit/>
          </a:bodyPr>
          <a:lstStyle/>
          <a:p>
            <a:pPr indent="0" algn="just">
              <a:buNone/>
            </a:pPr>
            <a:r>
              <a:rPr lang="en-US" sz="2000" dirty="0">
                <a:ea typeface="+mn-lt"/>
                <a:cs typeface="+mn-lt"/>
              </a:rPr>
              <a:t>To kick off development we simplified the structure of the game map, temporarily setting aside the question of supporting additional levels. We therefore implemented an initial </a:t>
            </a:r>
            <a:r>
              <a:rPr lang="en-US" sz="2000" dirty="0" err="1">
                <a:ea typeface="+mn-lt"/>
                <a:cs typeface="+mn-lt"/>
              </a:rPr>
              <a:t>2D</a:t>
            </a:r>
            <a:r>
              <a:rPr lang="en-US" sz="2000" dirty="0">
                <a:ea typeface="+mn-lt"/>
                <a:cs typeface="+mn-lt"/>
              </a:rPr>
              <a:t>, top-down map built from tiles, on which the defensive turrets would be placed. </a:t>
            </a:r>
            <a:endParaRPr lang="it-IT" dirty="0">
              <a:ea typeface="+mn-lt"/>
              <a:cs typeface="+mn-lt"/>
            </a:endParaRPr>
          </a:p>
          <a:p>
            <a:pPr indent="0" algn="just">
              <a:buNone/>
            </a:pPr>
            <a:r>
              <a:rPr lang="en-US" sz="2000" dirty="0">
                <a:ea typeface="+mn-lt"/>
                <a:cs typeface="+mn-lt"/>
              </a:rPr>
              <a:t>The next step was to define the route that the hostile entities would follow: in practice this meant instantiating a series of empty </a:t>
            </a:r>
            <a:r>
              <a:rPr lang="en-US" sz="2000" dirty="0" err="1">
                <a:ea typeface="+mn-lt"/>
                <a:cs typeface="+mn-lt"/>
              </a:rPr>
              <a:t>GameObjects</a:t>
            </a:r>
            <a:r>
              <a:rPr lang="en-US" sz="2000" dirty="0">
                <a:ea typeface="+mn-lt"/>
                <a:cs typeface="+mn-lt"/>
              </a:rPr>
              <a:t>, one for every bend in the road. The first object marks the spawn point and the last marks the position at which the player takes damage; both lie outside the playable area.</a:t>
            </a:r>
            <a:endParaRPr lang="it-IT"/>
          </a:p>
          <a:p>
            <a:pPr indent="0" algn="just">
              <a:buNone/>
            </a:pPr>
            <a:r>
              <a:rPr lang="en-US" sz="2000" dirty="0">
                <a:ea typeface="+mn-lt"/>
                <a:cs typeface="+mn-lt"/>
              </a:rPr>
              <a:t>Although this rudimentary design was useful to develop and start to test all the other game components, such as enemies, turrets and in general the intended gameplay we meant to offer to the end user, it was later completely reworked by Antonio </a:t>
            </a:r>
            <a:r>
              <a:rPr lang="en-US" sz="2000" dirty="0" err="1">
                <a:ea typeface="+mn-lt"/>
                <a:cs typeface="+mn-lt"/>
              </a:rPr>
              <a:t>Mascani</a:t>
            </a:r>
            <a:r>
              <a:rPr lang="en-US" sz="2000" dirty="0">
                <a:ea typeface="+mn-lt"/>
                <a:cs typeface="+mn-lt"/>
              </a:rPr>
              <a:t> and thoroughly explained in the following pages. His idea was to generate the map procedurally so that every match would give the player a unique experience and a distinct difficulty coefficient. For example, a map whose path has only a few corners </a:t>
            </a:r>
            <a:r>
              <a:rPr lang="en-US" sz="2000" dirty="0" err="1">
                <a:ea typeface="+mn-lt"/>
                <a:cs typeface="+mn-lt"/>
              </a:rPr>
              <a:t>favours</a:t>
            </a:r>
            <a:r>
              <a:rPr lang="en-US" sz="2000" dirty="0">
                <a:ea typeface="+mn-lt"/>
                <a:cs typeface="+mn-lt"/>
              </a:rPr>
              <a:t> the enemies, whereas a map with many bends gives the turrets more time to inflict damage. </a:t>
            </a:r>
            <a:endParaRPr lang="en-US" dirty="0">
              <a:ea typeface="+mn-lt"/>
              <a:cs typeface="+mn-lt"/>
            </a:endParaRPr>
          </a:p>
          <a:p>
            <a:pPr indent="0" algn="just">
              <a:buNone/>
            </a:pPr>
            <a:endParaRPr lang="en-US"/>
          </a:p>
        </p:txBody>
      </p:sp>
    </p:spTree>
    <p:extLst>
      <p:ext uri="{BB962C8B-B14F-4D97-AF65-F5344CB8AC3E}">
        <p14:creationId xmlns:p14="http://schemas.microsoft.com/office/powerpoint/2010/main" xmlns="" val="305575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6FEA3EC-E0DC-BD49-CEED-9C413ABC6F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9A4E586-1164-0E4D-150A-563F04F56DC5}"/>
              </a:ext>
            </a:extLst>
          </p:cNvPr>
          <p:cNvSpPr>
            <a:spLocks noGrp="1"/>
          </p:cNvSpPr>
          <p:nvPr>
            <p:ph type="title"/>
          </p:nvPr>
        </p:nvSpPr>
        <p:spPr>
          <a:xfrm>
            <a:off x="838200" y="365125"/>
            <a:ext cx="10515600" cy="776475"/>
          </a:xfrm>
        </p:spPr>
        <p:txBody>
          <a:bodyPr>
            <a:normAutofit/>
          </a:bodyPr>
          <a:lstStyle/>
          <a:p>
            <a:pPr algn="ctr"/>
            <a:r>
              <a:rPr lang="en-US" sz="3200" i="1" dirty="0"/>
              <a:t>MAP GENERATOR</a:t>
            </a:r>
          </a:p>
        </p:txBody>
      </p:sp>
      <p:sp>
        <p:nvSpPr>
          <p:cNvPr id="3" name="Content Placeholder 2">
            <a:extLst>
              <a:ext uri="{FF2B5EF4-FFF2-40B4-BE49-F238E27FC236}">
                <a16:creationId xmlns:a16="http://schemas.microsoft.com/office/drawing/2014/main" xmlns="" id="{687423D9-8430-ED47-CC4F-AFCF7ABE6B73}"/>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Map generation is handled inside the </a:t>
            </a:r>
            <a:r>
              <a:rPr lang="en-US" sz="2000" dirty="0" err="1">
                <a:ea typeface="+mn-lt"/>
                <a:cs typeface="+mn-lt"/>
              </a:rPr>
              <a:t>MapGenerator</a:t>
            </a:r>
            <a:r>
              <a:rPr lang="en-US" sz="2000" dirty="0">
                <a:ea typeface="+mn-lt"/>
                <a:cs typeface="+mn-lt"/>
              </a:rPr>
              <a:t> class.  The chosen view is isometric, meaning the play area is rendered without a vanishing point while preserving object proportions along all three axes.  The cube sprites used for both tiles and path segments were created in the pixel-art tool </a:t>
            </a:r>
            <a:r>
              <a:rPr lang="en-US" sz="2000" dirty="0" err="1">
                <a:ea typeface="+mn-lt"/>
                <a:cs typeface="+mn-lt"/>
              </a:rPr>
              <a:t>LibreSprite</a:t>
            </a:r>
            <a:r>
              <a:rPr lang="en-US" sz="2000" dirty="0">
                <a:ea typeface="+mn-lt"/>
                <a:cs typeface="+mn-lt"/>
              </a:rPr>
              <a:t> and exported to Unity in .</a:t>
            </a:r>
            <a:r>
              <a:rPr lang="en-US" sz="2000" dirty="0" err="1">
                <a:ea typeface="+mn-lt"/>
                <a:cs typeface="+mn-lt"/>
              </a:rPr>
              <a:t>ase</a:t>
            </a:r>
            <a:r>
              <a:rPr lang="en-US" sz="2000" dirty="0">
                <a:ea typeface="+mn-lt"/>
                <a:cs typeface="+mn-lt"/>
              </a:rPr>
              <a:t> format.</a:t>
            </a:r>
          </a:p>
          <a:p>
            <a:pPr indent="0" algn="just">
              <a:buNone/>
            </a:pPr>
            <a:r>
              <a:rPr lang="en-US" sz="2000" dirty="0">
                <a:ea typeface="+mn-lt"/>
                <a:cs typeface="+mn-lt"/>
              </a:rPr>
              <a:t>We opted for procedural generation of both the path and any obstacles. As a result, each match produces a semi-random layout driven by the algorithms inside </a:t>
            </a:r>
            <a:r>
              <a:rPr lang="en-US" sz="2000" dirty="0" err="1">
                <a:ea typeface="+mn-lt"/>
                <a:cs typeface="+mn-lt"/>
              </a:rPr>
              <a:t>MapGenerator</a:t>
            </a:r>
            <a:r>
              <a:rPr lang="en-US" sz="2000" dirty="0">
                <a:ea typeface="+mn-lt"/>
                <a:cs typeface="+mn-lt"/>
              </a:rPr>
              <a:t>.</a:t>
            </a:r>
          </a:p>
          <a:p>
            <a:pPr indent="0" algn="just">
              <a:buNone/>
            </a:pPr>
            <a:r>
              <a:rPr lang="en-US" sz="2000" dirty="0">
                <a:ea typeface="+mn-lt"/>
                <a:cs typeface="+mn-lt"/>
              </a:rPr>
              <a:t>Every tile stores its sprite, transform, and an ID in a </a:t>
            </a:r>
            <a:r>
              <a:rPr lang="en-US" sz="2000" dirty="0" err="1">
                <a:ea typeface="+mn-lt"/>
                <a:cs typeface="+mn-lt"/>
              </a:rPr>
              <a:t>TileData</a:t>
            </a:r>
            <a:r>
              <a:rPr lang="en-US" sz="2000" dirty="0">
                <a:ea typeface="+mn-lt"/>
                <a:cs typeface="+mn-lt"/>
              </a:rPr>
              <a:t> struct.  </a:t>
            </a:r>
            <a:endParaRPr lang="en-US" sz="2000"/>
          </a:p>
          <a:p>
            <a:pPr indent="0" algn="just">
              <a:buNone/>
            </a:pPr>
            <a:r>
              <a:rPr lang="en-US" sz="2000" dirty="0">
                <a:ea typeface="+mn-lt"/>
                <a:cs typeface="+mn-lt"/>
              </a:rPr>
              <a:t>The map itself is held in a </a:t>
            </a:r>
            <a:r>
              <a:rPr lang="en-US" sz="2000" dirty="0" err="1">
                <a:ea typeface="+mn-lt"/>
                <a:cs typeface="+mn-lt"/>
              </a:rPr>
              <a:t>TileData</a:t>
            </a:r>
            <a:r>
              <a:rPr lang="en-US" sz="2000" dirty="0">
                <a:ea typeface="+mn-lt"/>
                <a:cs typeface="+mn-lt"/>
              </a:rPr>
              <a:t> matrix called "</a:t>
            </a:r>
            <a:r>
              <a:rPr lang="en-US" sz="2000" dirty="0" err="1">
                <a:ea typeface="+mn-lt"/>
                <a:cs typeface="+mn-lt"/>
              </a:rPr>
              <a:t>pathMatrix</a:t>
            </a:r>
            <a:r>
              <a:rPr lang="en-US" sz="2000" dirty="0">
                <a:ea typeface="+mn-lt"/>
                <a:cs typeface="+mn-lt"/>
              </a:rPr>
              <a:t>", whose size is defined by the "</a:t>
            </a:r>
            <a:r>
              <a:rPr lang="en-US" sz="2000" dirty="0" err="1">
                <a:ea typeface="+mn-lt"/>
                <a:cs typeface="+mn-lt"/>
              </a:rPr>
              <a:t>mapWidth</a:t>
            </a:r>
            <a:r>
              <a:rPr lang="en-US" sz="2000" dirty="0">
                <a:ea typeface="+mn-lt"/>
                <a:cs typeface="+mn-lt"/>
              </a:rPr>
              <a:t>" and "</a:t>
            </a:r>
            <a:r>
              <a:rPr lang="en-US" sz="2000" dirty="0" err="1">
                <a:ea typeface="+mn-lt"/>
                <a:cs typeface="+mn-lt"/>
              </a:rPr>
              <a:t>mapHeight</a:t>
            </a:r>
            <a:r>
              <a:rPr lang="en-US" sz="2000" dirty="0">
                <a:ea typeface="+mn-lt"/>
                <a:cs typeface="+mn-lt"/>
              </a:rPr>
              <a:t>" fields. </a:t>
            </a:r>
            <a:endParaRPr lang="en-US" sz="2000"/>
          </a:p>
          <a:p>
            <a:pPr indent="0" algn="just">
              <a:buNone/>
            </a:pPr>
            <a:r>
              <a:rPr lang="en-US" sz="2000" dirty="0">
                <a:ea typeface="+mn-lt"/>
                <a:cs typeface="+mn-lt"/>
              </a:rPr>
              <a:t>The "</a:t>
            </a:r>
            <a:r>
              <a:rPr lang="en-US" sz="2000" dirty="0" err="1">
                <a:ea typeface="+mn-lt"/>
                <a:cs typeface="+mn-lt"/>
              </a:rPr>
              <a:t>generateMap</a:t>
            </a:r>
            <a:r>
              <a:rPr lang="en-US" sz="2000" dirty="0">
                <a:ea typeface="+mn-lt"/>
                <a:cs typeface="+mn-lt"/>
              </a:rPr>
              <a:t>()" method populates the </a:t>
            </a:r>
            <a:r>
              <a:rPr lang="en-US" sz="2000" dirty="0" err="1">
                <a:ea typeface="+mn-lt"/>
                <a:cs typeface="+mn-lt"/>
              </a:rPr>
              <a:t>TileData</a:t>
            </a:r>
            <a:r>
              <a:rPr lang="en-US" sz="2000" dirty="0">
                <a:ea typeface="+mn-lt"/>
                <a:cs typeface="+mn-lt"/>
              </a:rPr>
              <a:t> entries.</a:t>
            </a:r>
            <a:endParaRPr lang="en-US" sz="2000"/>
          </a:p>
          <a:p>
            <a:pPr indent="0" algn="just">
              <a:buNone/>
            </a:pPr>
            <a:r>
              <a:rPr lang="en-US" sz="2000" dirty="0">
                <a:ea typeface="+mn-lt"/>
                <a:cs typeface="+mn-lt"/>
              </a:rPr>
              <a:t>At first the map consists only of empty green tiles cubes with no path. Tile positions are calculated using an offset system that keeps the isometric perspective consistent; every map component relies on these offsets to preserve the correct proportions.</a:t>
            </a:r>
            <a:endParaRPr lang="en-US" sz="2000"/>
          </a:p>
          <a:p>
            <a:pPr marL="0" indent="0" algn="just">
              <a:buNone/>
            </a:pPr>
            <a:endParaRPr lang="en-US" sz="2000" dirty="0">
              <a:ea typeface="+mn-lt"/>
              <a:cs typeface="+mn-lt"/>
            </a:endParaRPr>
          </a:p>
          <a:p>
            <a:pPr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xmlns="" val="258051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A68BA44-5DD8-8E39-C34C-497D0591D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25AAA1F-B106-1942-FE24-1D761C7803E9}"/>
              </a:ext>
            </a:extLst>
          </p:cNvPr>
          <p:cNvSpPr>
            <a:spLocks noGrp="1"/>
          </p:cNvSpPr>
          <p:nvPr>
            <p:ph type="title"/>
          </p:nvPr>
        </p:nvSpPr>
        <p:spPr>
          <a:xfrm>
            <a:off x="838200" y="365124"/>
            <a:ext cx="10515600" cy="776475"/>
          </a:xfrm>
        </p:spPr>
        <p:txBody>
          <a:bodyPr>
            <a:normAutofit/>
          </a:bodyPr>
          <a:lstStyle/>
          <a:p>
            <a:pPr algn="ctr"/>
            <a:r>
              <a:rPr lang="en-US" sz="3200" i="1" dirty="0"/>
              <a:t>PATH GENERATION</a:t>
            </a:r>
            <a:endParaRPr lang="en-US" sz="3200" dirty="0"/>
          </a:p>
        </p:txBody>
      </p:sp>
      <p:sp>
        <p:nvSpPr>
          <p:cNvPr id="3" name="Content Placeholder 2">
            <a:extLst>
              <a:ext uri="{FF2B5EF4-FFF2-40B4-BE49-F238E27FC236}">
                <a16:creationId xmlns:a16="http://schemas.microsoft.com/office/drawing/2014/main" xmlns="" id="{D78E7C97-8A84-38CE-0B73-A8814548A2AB}"/>
              </a:ext>
            </a:extLst>
          </p:cNvPr>
          <p:cNvSpPr>
            <a:spLocks noGrp="1"/>
          </p:cNvSpPr>
          <p:nvPr>
            <p:ph idx="1"/>
          </p:nvPr>
        </p:nvSpPr>
        <p:spPr>
          <a:xfrm>
            <a:off x="838200" y="1247900"/>
            <a:ext cx="10515600" cy="4808575"/>
          </a:xfrm>
        </p:spPr>
        <p:txBody>
          <a:bodyPr vert="horz" lIns="91440" tIns="45720" rIns="91440" bIns="45720" rtlCol="0" anchor="t">
            <a:noAutofit/>
          </a:bodyPr>
          <a:lstStyle/>
          <a:p>
            <a:pPr indent="0" algn="just">
              <a:buNone/>
            </a:pPr>
            <a:r>
              <a:rPr lang="en-US" sz="2000" dirty="0">
                <a:ea typeface="+mn-lt"/>
                <a:cs typeface="+mn-lt"/>
              </a:rPr>
              <a:t>The path is created on the fly when the player starts the game, using a coroutine that adds one path tile every 0.05 seconds. The algorithm maintains several variables and constants:</a:t>
            </a:r>
          </a:p>
          <a:p>
            <a:pPr marL="571500" indent="-342900" algn="just"/>
            <a:r>
              <a:rPr lang="en-US" sz="2000" i="1" dirty="0" err="1">
                <a:ea typeface="+mn-lt"/>
                <a:cs typeface="+mn-lt"/>
              </a:rPr>
              <a:t>curX</a:t>
            </a:r>
            <a:r>
              <a:rPr lang="en-US" sz="2000" i="1" dirty="0">
                <a:ea typeface="+mn-lt"/>
                <a:cs typeface="+mn-lt"/>
              </a:rPr>
              <a:t> </a:t>
            </a:r>
            <a:r>
              <a:rPr lang="en-US" sz="2000" dirty="0">
                <a:ea typeface="+mn-lt"/>
                <a:cs typeface="+mn-lt"/>
              </a:rPr>
              <a:t>and </a:t>
            </a:r>
            <a:r>
              <a:rPr lang="en-US" sz="2000" i="1" dirty="0" err="1">
                <a:ea typeface="+mn-lt"/>
                <a:cs typeface="+mn-lt"/>
              </a:rPr>
              <a:t>curY</a:t>
            </a:r>
            <a:r>
              <a:rPr lang="en-US" sz="2000" dirty="0">
                <a:ea typeface="+mn-lt"/>
                <a:cs typeface="+mn-lt"/>
              </a:rPr>
              <a:t>: the grid position of the most recently added path tile. </a:t>
            </a:r>
          </a:p>
          <a:p>
            <a:pPr marL="571500" indent="-342900" algn="just"/>
            <a:r>
              <a:rPr lang="en-US" sz="2000" i="1" dirty="0" err="1">
                <a:ea typeface="+mn-lt"/>
                <a:cs typeface="+mn-lt"/>
              </a:rPr>
              <a:t>pathCounter</a:t>
            </a:r>
            <a:r>
              <a:rPr lang="en-US" sz="2000" dirty="0">
                <a:ea typeface="+mn-lt"/>
                <a:cs typeface="+mn-lt"/>
              </a:rPr>
              <a:t>: increments the ID assigned to each new path tile.  </a:t>
            </a:r>
          </a:p>
          <a:p>
            <a:pPr marL="571500" indent="-342900" algn="just"/>
            <a:r>
              <a:rPr lang="en-US" sz="2000" i="1" dirty="0" err="1">
                <a:ea typeface="+mn-lt"/>
                <a:cs typeface="+mn-lt"/>
              </a:rPr>
              <a:t>curDirection</a:t>
            </a:r>
            <a:r>
              <a:rPr lang="en-US" sz="2000" dirty="0">
                <a:ea typeface="+mn-lt"/>
                <a:cs typeface="+mn-lt"/>
              </a:rPr>
              <a:t>: the direction in which the next tile will be placed. </a:t>
            </a:r>
          </a:p>
          <a:p>
            <a:pPr marL="571500" indent="-342900" algn="just"/>
            <a:r>
              <a:rPr lang="en-US" sz="2000" i="1" dirty="0" err="1">
                <a:ea typeface="+mn-lt"/>
                <a:cs typeface="+mn-lt"/>
              </a:rPr>
              <a:t>lastDirection</a:t>
            </a:r>
            <a:r>
              <a:rPr lang="en-US" sz="2000" dirty="0">
                <a:ea typeface="+mn-lt"/>
                <a:cs typeface="+mn-lt"/>
              </a:rPr>
              <a:t>: the direction of the previous tile (needed to pick corner sprites). </a:t>
            </a:r>
          </a:p>
          <a:p>
            <a:pPr marL="571500" indent="-342900" algn="just"/>
            <a:r>
              <a:rPr lang="en-US" sz="2000" i="1" dirty="0" err="1">
                <a:ea typeface="+mn-lt"/>
                <a:cs typeface="+mn-lt"/>
              </a:rPr>
              <a:t>sameDirection</a:t>
            </a:r>
            <a:r>
              <a:rPr lang="en-US" sz="2000" dirty="0">
                <a:ea typeface="+mn-lt"/>
                <a:cs typeface="+mn-lt"/>
              </a:rPr>
              <a:t>: how many tiles have been added consecutively in the current direction. </a:t>
            </a:r>
          </a:p>
          <a:p>
            <a:pPr marL="571500" indent="-342900" algn="just"/>
            <a:r>
              <a:rPr lang="en-US" sz="2000" i="1" dirty="0" err="1">
                <a:ea typeface="+mn-lt"/>
                <a:cs typeface="+mn-lt"/>
              </a:rPr>
              <a:t>minSameDirection</a:t>
            </a:r>
            <a:r>
              <a:rPr lang="en-US" sz="2000" dirty="0">
                <a:ea typeface="+mn-lt"/>
                <a:cs typeface="+mn-lt"/>
              </a:rPr>
              <a:t>: a </a:t>
            </a:r>
            <a:r>
              <a:rPr lang="en-US" sz="2000" dirty="0" err="1">
                <a:ea typeface="+mn-lt"/>
                <a:cs typeface="+mn-lt"/>
              </a:rPr>
              <a:t>SerializeField</a:t>
            </a:r>
            <a:r>
              <a:rPr lang="en-US" sz="2000" dirty="0">
                <a:ea typeface="+mn-lt"/>
                <a:cs typeface="+mn-lt"/>
              </a:rPr>
              <a:t> constant that sets how many tiles may be laid in the same direction before the algorithm *tries* to turn; higher values mean fewer corners.</a:t>
            </a:r>
            <a:endParaRPr lang="en-US" sz="2000"/>
          </a:p>
          <a:p>
            <a:pPr indent="0" algn="just">
              <a:buNone/>
            </a:pPr>
            <a:r>
              <a:rPr lang="en-US" sz="2000" dirty="0">
                <a:ea typeface="+mn-lt"/>
                <a:cs typeface="+mn-lt"/>
              </a:rPr>
              <a:t>The path always begins in column 0 and ends in column "</a:t>
            </a:r>
            <a:r>
              <a:rPr lang="en-US" sz="2000" err="1">
                <a:ea typeface="+mn-lt"/>
                <a:cs typeface="+mn-lt"/>
              </a:rPr>
              <a:t>mapWidth</a:t>
            </a:r>
            <a:r>
              <a:rPr lang="en-US" sz="2000" dirty="0">
                <a:ea typeface="+mn-lt"/>
                <a:cs typeface="+mn-lt"/>
              </a:rPr>
              <a:t>" (top-to-bottom). The initial direction is **down**. </a:t>
            </a:r>
            <a:endParaRPr lang="en-US" sz="2000">
              <a:ea typeface="+mn-lt"/>
              <a:cs typeface="+mn-lt"/>
            </a:endParaRPr>
          </a:p>
          <a:p>
            <a:pPr indent="0" algn="just">
              <a:buNone/>
            </a:pPr>
            <a:r>
              <a:rPr lang="en-US" sz="2000" dirty="0">
                <a:ea typeface="+mn-lt"/>
                <a:cs typeface="+mn-lt"/>
              </a:rPr>
              <a:t>The algorithm changes direction when the next tile would lie outside the map, when the next cell is already part of the path, or when it has continued straight for too many tiles.</a:t>
            </a:r>
            <a:endParaRPr lang="en-US" sz="2000"/>
          </a:p>
          <a:p>
            <a:pPr indent="0" algn="just">
              <a:buNone/>
            </a:pPr>
            <a:endParaRPr lang="en-US" sz="2000" dirty="0"/>
          </a:p>
        </p:txBody>
      </p:sp>
    </p:spTree>
    <p:extLst>
      <p:ext uri="{BB962C8B-B14F-4D97-AF65-F5344CB8AC3E}">
        <p14:creationId xmlns:p14="http://schemas.microsoft.com/office/powerpoint/2010/main" xmlns="" val="319011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FC835EC-9923-2C0D-573D-99A5DDAEA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393DB82-607A-F056-DC62-B5A5376F645E}"/>
              </a:ext>
            </a:extLst>
          </p:cNvPr>
          <p:cNvSpPr>
            <a:spLocks noGrp="1"/>
          </p:cNvSpPr>
          <p:nvPr>
            <p:ph type="title"/>
          </p:nvPr>
        </p:nvSpPr>
        <p:spPr>
          <a:xfrm>
            <a:off x="838200" y="2894541"/>
            <a:ext cx="10515600" cy="776475"/>
          </a:xfrm>
        </p:spPr>
        <p:txBody>
          <a:bodyPr>
            <a:normAutofit/>
          </a:bodyPr>
          <a:lstStyle/>
          <a:p>
            <a:pPr algn="ctr"/>
            <a:r>
              <a:rPr lang="en-US" sz="3200" i="1" dirty="0"/>
              <a:t>TREE GENERATION</a:t>
            </a:r>
            <a:endParaRPr lang="en-US" sz="3200" dirty="0"/>
          </a:p>
        </p:txBody>
      </p:sp>
      <p:sp>
        <p:nvSpPr>
          <p:cNvPr id="3" name="Content Placeholder 2">
            <a:extLst>
              <a:ext uri="{FF2B5EF4-FFF2-40B4-BE49-F238E27FC236}">
                <a16:creationId xmlns:a16="http://schemas.microsoft.com/office/drawing/2014/main" xmlns="" id="{FADDADC7-1652-3D74-938A-D2D88FCBDBE9}"/>
              </a:ext>
            </a:extLst>
          </p:cNvPr>
          <p:cNvSpPr>
            <a:spLocks noGrp="1"/>
          </p:cNvSpPr>
          <p:nvPr>
            <p:ph idx="1"/>
          </p:nvPr>
        </p:nvSpPr>
        <p:spPr>
          <a:xfrm>
            <a:off x="838200" y="3682067"/>
            <a:ext cx="10515600" cy="2992312"/>
          </a:xfrm>
        </p:spPr>
        <p:txBody>
          <a:bodyPr vert="horz" lIns="91440" tIns="45720" rIns="91440" bIns="45720" rtlCol="0" anchor="t">
            <a:noAutofit/>
          </a:bodyPr>
          <a:lstStyle/>
          <a:p>
            <a:pPr indent="0" algn="just">
              <a:buNone/>
            </a:pPr>
            <a:r>
              <a:rPr lang="en-US" sz="2000" dirty="0">
                <a:ea typeface="+mn-lt"/>
                <a:cs typeface="+mn-lt"/>
              </a:rPr>
              <a:t>The map contains trees that are placed procedurally via the Perlin-noise generator in C#’s Mathf library. The algorithm outputs a grid of float values that represent noise.</a:t>
            </a:r>
            <a:endParaRPr lang="en-US" dirty="0">
              <a:ea typeface="+mn-lt"/>
              <a:cs typeface="+mn-lt"/>
            </a:endParaRPr>
          </a:p>
          <a:p>
            <a:pPr marL="571500" indent="-342900" algn="just"/>
            <a:r>
              <a:rPr lang="en-US" sz="2000" i="1" dirty="0" err="1">
                <a:ea typeface="+mn-lt"/>
                <a:cs typeface="+mn-lt"/>
              </a:rPr>
              <a:t>TreeDensity</a:t>
            </a:r>
            <a:r>
              <a:rPr lang="en-US" sz="2000" dirty="0">
                <a:ea typeface="+mn-lt"/>
                <a:cs typeface="+mn-lt"/>
              </a:rPr>
              <a:t>: sets the noise threshold a cell must exceed for a tree to spawn. </a:t>
            </a:r>
            <a:endParaRPr lang="en-US" sz="2000">
              <a:ea typeface="+mn-lt"/>
              <a:cs typeface="+mn-lt"/>
            </a:endParaRPr>
          </a:p>
          <a:p>
            <a:pPr marL="571500" indent="-342900" algn="just"/>
            <a:r>
              <a:rPr lang="en-US" sz="2000" i="1" dirty="0" err="1">
                <a:ea typeface="+mn-lt"/>
                <a:cs typeface="+mn-lt"/>
              </a:rPr>
              <a:t>TreeNoiseScale</a:t>
            </a:r>
            <a:r>
              <a:rPr lang="en-US" sz="2000" dirty="0">
                <a:ea typeface="+mn-lt"/>
                <a:cs typeface="+mn-lt"/>
              </a:rPr>
              <a:t>: controls how densely the noise pattern—and therefore the trees—are distributed.</a:t>
            </a:r>
            <a:endParaRPr lang="en-US"/>
          </a:p>
          <a:p>
            <a:pPr indent="0" algn="just">
              <a:buNone/>
            </a:pPr>
            <a:r>
              <a:rPr lang="en-US" sz="2000" dirty="0">
                <a:ea typeface="+mn-lt"/>
                <a:cs typeface="+mn-lt"/>
              </a:rPr>
              <a:t>Besides adding visual variety, trees affect gameplay because each one has a collider that blocks incoming projectiles. Players must therefore position their turrets strategically to keep lines of fire clear.</a:t>
            </a:r>
            <a:endParaRPr lang="en-US" dirty="0"/>
          </a:p>
          <a:p>
            <a:pPr indent="0" algn="just">
              <a:buNone/>
            </a:pPr>
            <a:endParaRPr lang="en-US" sz="2000" dirty="0"/>
          </a:p>
        </p:txBody>
      </p:sp>
      <p:sp>
        <p:nvSpPr>
          <p:cNvPr id="4" name="TextBox 3">
            <a:extLst>
              <a:ext uri="{FF2B5EF4-FFF2-40B4-BE49-F238E27FC236}">
                <a16:creationId xmlns:a16="http://schemas.microsoft.com/office/drawing/2014/main" xmlns="" id="{6D611DC6-5EE8-D85F-51E5-8BA4847C5F2E}"/>
              </a:ext>
            </a:extLst>
          </p:cNvPr>
          <p:cNvSpPr txBox="1"/>
          <p:nvPr/>
        </p:nvSpPr>
        <p:spPr>
          <a:xfrm>
            <a:off x="1221316" y="501650"/>
            <a:ext cx="1013036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t>To prevent loops, the method records the last direction as soon as it becomes **up**. The following direction must match the one that preceded **up**; for instance, if the path was moving right and then turns up, the next turn must go right again. This rule eliminates loop-creating situations. ​</a:t>
            </a:r>
          </a:p>
          <a:p>
            <a:pPr algn="just"/>
            <a:r>
              <a:rPr lang="en-US" sz="2000"/>
              <a:t>Whenever the next path tile is chosen, the correct sprite is placed according to the current direction, and, if necessary, the sprite on the previous tile is replaced so it points the right way.​</a:t>
            </a:r>
          </a:p>
        </p:txBody>
      </p:sp>
    </p:spTree>
    <p:extLst>
      <p:ext uri="{BB962C8B-B14F-4D97-AF65-F5344CB8AC3E}">
        <p14:creationId xmlns:p14="http://schemas.microsoft.com/office/powerpoint/2010/main" xmlns="" val="47272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A9E4CBC-735D-890E-3BAB-312FEC597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BAC7293-C388-D05E-9682-0A903A9BE18F}"/>
              </a:ext>
            </a:extLst>
          </p:cNvPr>
          <p:cNvSpPr>
            <a:spLocks noGrp="1"/>
          </p:cNvSpPr>
          <p:nvPr>
            <p:ph type="title"/>
          </p:nvPr>
        </p:nvSpPr>
        <p:spPr>
          <a:xfrm>
            <a:off x="838200" y="365125"/>
            <a:ext cx="10515600" cy="776475"/>
          </a:xfrm>
        </p:spPr>
        <p:txBody>
          <a:bodyPr>
            <a:normAutofit/>
          </a:bodyPr>
          <a:lstStyle/>
          <a:p>
            <a:pPr algn="ctr"/>
            <a:r>
              <a:rPr lang="en-US" sz="3200" i="1" dirty="0"/>
              <a:t>ENEMIES DESIGN</a:t>
            </a:r>
          </a:p>
        </p:txBody>
      </p:sp>
      <p:sp>
        <p:nvSpPr>
          <p:cNvPr id="3" name="Content Placeholder 2">
            <a:extLst>
              <a:ext uri="{FF2B5EF4-FFF2-40B4-BE49-F238E27FC236}">
                <a16:creationId xmlns:a16="http://schemas.microsoft.com/office/drawing/2014/main" xmlns="" id="{F098AFD4-4013-2B02-E0DF-9EE681819852}"/>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Enemy entities are managed by three different scripts developed by Corrado </a:t>
            </a:r>
            <a:r>
              <a:rPr lang="en-US" sz="2000" dirty="0" err="1">
                <a:ea typeface="+mn-lt"/>
                <a:cs typeface="+mn-lt"/>
              </a:rPr>
              <a:t>Pennica</a:t>
            </a:r>
            <a:r>
              <a:rPr lang="en-US" sz="2000" dirty="0">
                <a:ea typeface="+mn-lt"/>
                <a:cs typeface="+mn-lt"/>
              </a:rPr>
              <a:t>:</a:t>
            </a:r>
            <a:endParaRPr lang="it-IT" dirty="0"/>
          </a:p>
          <a:p>
            <a:pPr marL="571500" indent="-342900" algn="just"/>
            <a:r>
              <a:rPr lang="en-US" sz="2000" i="1" dirty="0">
                <a:ea typeface="+mn-lt"/>
                <a:cs typeface="+mn-lt"/>
              </a:rPr>
              <a:t>EnemyManagerScript</a:t>
            </a:r>
            <a:r>
              <a:rPr lang="en-US" sz="2000" dirty="0">
                <a:ea typeface="+mn-lt"/>
                <a:cs typeface="+mn-lt"/>
              </a:rPr>
              <a:t>: delays enemy spawning while the game map is being procedurally generated.</a:t>
            </a:r>
            <a:endParaRPr lang="en-US"/>
          </a:p>
          <a:p>
            <a:pPr marL="571500" indent="-342900" algn="just"/>
            <a:r>
              <a:rPr lang="en-US" sz="2000" i="1" dirty="0" err="1">
                <a:ea typeface="+mn-lt"/>
                <a:cs typeface="+mn-lt"/>
              </a:rPr>
              <a:t>EnemyMovement</a:t>
            </a:r>
            <a:r>
              <a:rPr lang="en-US" sz="2000" dirty="0">
                <a:ea typeface="+mn-lt"/>
                <a:cs typeface="+mn-lt"/>
              </a:rPr>
              <a:t>: updates movement every frame according to speed; it also handles dealing damage to the player and destroying the entity when the enemy reaches the end of its path.</a:t>
            </a:r>
            <a:endParaRPr lang="en-US">
              <a:ea typeface="+mn-lt"/>
              <a:cs typeface="+mn-lt"/>
            </a:endParaRPr>
          </a:p>
          <a:p>
            <a:pPr marL="571500" indent="-342900" algn="just"/>
            <a:r>
              <a:rPr lang="en-US" sz="2000" i="1" err="1">
                <a:ea typeface="+mn-lt"/>
                <a:cs typeface="+mn-lt"/>
              </a:rPr>
              <a:t>EnemySpawner</a:t>
            </a:r>
            <a:r>
              <a:rPr lang="en-US" sz="2000" dirty="0">
                <a:ea typeface="+mn-lt"/>
                <a:cs typeface="+mn-lt"/>
              </a:rPr>
              <a:t>: controls the logic of the successive enemy waves. With each new wave, the total number of enemies increases and the time between one spawn and the next decreases. This mechanism is linked to a global difficulty variable, selectable in the start interface, which can take three values (easy, medium, hard).</a:t>
            </a:r>
            <a:endParaRPr lang="en-US" dirty="0"/>
          </a:p>
          <a:p>
            <a:pPr indent="0" algn="just">
              <a:buNone/>
            </a:pPr>
            <a:r>
              <a:rPr lang="en-US" sz="2000" dirty="0">
                <a:ea typeface="+mn-lt"/>
                <a:cs typeface="+mn-lt"/>
              </a:rPr>
              <a:t>The game includes two enemy types, standard and tank, which differ in hit points and movement speed. Tanks appear in the waves at roughly a one to three ratio compared with standard units. Adding further enemy types would require defining a new transform, attaching the necessary modules, and inserting the prefab into the array from which the spawner retrieves the enemies to generate.</a:t>
            </a:r>
            <a:endParaRPr lang="en-US" dirty="0"/>
          </a:p>
          <a:p>
            <a:pPr marL="0" indent="0" algn="just">
              <a:buNone/>
            </a:pPr>
            <a:endParaRPr lang="en-US" sz="2000" dirty="0"/>
          </a:p>
        </p:txBody>
      </p:sp>
    </p:spTree>
    <p:extLst>
      <p:ext uri="{BB962C8B-B14F-4D97-AF65-F5344CB8AC3E}">
        <p14:creationId xmlns:p14="http://schemas.microsoft.com/office/powerpoint/2010/main" xmlns="" val="342857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B3FC054-AEAA-889C-5512-A50F62379E3B}"/>
              </a:ext>
            </a:extLst>
          </p:cNvPr>
          <p:cNvSpPr>
            <a:spLocks noGrp="1"/>
          </p:cNvSpPr>
          <p:nvPr>
            <p:ph type="title"/>
          </p:nvPr>
        </p:nvSpPr>
        <p:spPr>
          <a:xfrm>
            <a:off x="838200" y="365125"/>
            <a:ext cx="10515600" cy="584730"/>
          </a:xfrm>
        </p:spPr>
        <p:txBody>
          <a:bodyPr/>
          <a:lstStyle/>
          <a:p>
            <a:pPr algn="ctr"/>
            <a:r>
              <a:rPr lang="it-IT" sz="3200" i="1" dirty="0"/>
              <a:t>ENEMIES PREFAB MODULES</a:t>
            </a:r>
          </a:p>
        </p:txBody>
      </p:sp>
      <p:sp>
        <p:nvSpPr>
          <p:cNvPr id="3" name="Segnaposto contenuto 2">
            <a:extLst>
              <a:ext uri="{FF2B5EF4-FFF2-40B4-BE49-F238E27FC236}">
                <a16:creationId xmlns:a16="http://schemas.microsoft.com/office/drawing/2014/main" xmlns="" id="{F0F34EE2-5EFE-445D-052D-8528C8D45AE2}"/>
              </a:ext>
            </a:extLst>
          </p:cNvPr>
          <p:cNvSpPr>
            <a:spLocks noGrp="1"/>
          </p:cNvSpPr>
          <p:nvPr>
            <p:ph idx="1"/>
          </p:nvPr>
        </p:nvSpPr>
        <p:spPr>
          <a:xfrm>
            <a:off x="838200" y="1074209"/>
            <a:ext cx="10515600" cy="5102754"/>
          </a:xfrm>
        </p:spPr>
        <p:txBody>
          <a:bodyPr vert="horz" lIns="91440" tIns="45720" rIns="91440" bIns="45720" rtlCol="0" anchor="t">
            <a:normAutofit/>
          </a:bodyPr>
          <a:lstStyle/>
          <a:p>
            <a:pPr indent="0" algn="just">
              <a:buNone/>
            </a:pPr>
            <a:r>
              <a:rPr lang="it-IT" sz="2000" err="1">
                <a:ea typeface="+mn-lt"/>
                <a:cs typeface="+mn-lt"/>
              </a:rPr>
              <a:t>Enemy</a:t>
            </a:r>
            <a:r>
              <a:rPr lang="it-IT" sz="2000" dirty="0">
                <a:ea typeface="+mn-lt"/>
                <a:cs typeface="+mn-lt"/>
              </a:rPr>
              <a:t> </a:t>
            </a:r>
            <a:r>
              <a:rPr lang="it-IT" sz="2000" err="1">
                <a:ea typeface="+mn-lt"/>
                <a:cs typeface="+mn-lt"/>
              </a:rPr>
              <a:t>entities</a:t>
            </a:r>
            <a:r>
              <a:rPr lang="it-IT" sz="2000" dirty="0">
                <a:ea typeface="+mn-lt"/>
                <a:cs typeface="+mn-lt"/>
              </a:rPr>
              <a:t>, </a:t>
            </a:r>
            <a:r>
              <a:rPr lang="it-IT" sz="2000" err="1">
                <a:ea typeface="+mn-lt"/>
                <a:cs typeface="+mn-lt"/>
              </a:rPr>
              <a:t>as</a:t>
            </a:r>
            <a:r>
              <a:rPr lang="it-IT" sz="2000" dirty="0">
                <a:ea typeface="+mn-lt"/>
                <a:cs typeface="+mn-lt"/>
              </a:rPr>
              <a:t> </a:t>
            </a:r>
            <a:r>
              <a:rPr lang="it-IT" sz="2000" err="1">
                <a:ea typeface="+mn-lt"/>
                <a:cs typeface="+mn-lt"/>
              </a:rPr>
              <a:t>mentioned</a:t>
            </a:r>
            <a:r>
              <a:rPr lang="it-IT" sz="2000" dirty="0">
                <a:ea typeface="+mn-lt"/>
                <a:cs typeface="+mn-lt"/>
              </a:rPr>
              <a:t> in the </a:t>
            </a:r>
            <a:r>
              <a:rPr lang="it-IT" sz="2000" err="1">
                <a:ea typeface="+mn-lt"/>
                <a:cs typeface="+mn-lt"/>
              </a:rPr>
              <a:t>previous</a:t>
            </a:r>
            <a:r>
              <a:rPr lang="it-IT" sz="2000" dirty="0">
                <a:ea typeface="+mn-lt"/>
                <a:cs typeface="+mn-lt"/>
              </a:rPr>
              <a:t> slide, are </a:t>
            </a:r>
            <a:r>
              <a:rPr lang="it-IT" sz="2000" err="1">
                <a:ea typeface="+mn-lt"/>
                <a:cs typeface="+mn-lt"/>
              </a:rPr>
              <a:t>prefabs</a:t>
            </a:r>
            <a:r>
              <a:rPr lang="it-IT" sz="2000" dirty="0">
                <a:ea typeface="+mn-lt"/>
                <a:cs typeface="+mn-lt"/>
              </a:rPr>
              <a:t> to </a:t>
            </a:r>
            <a:r>
              <a:rPr lang="it-IT" sz="2000" err="1">
                <a:ea typeface="+mn-lt"/>
                <a:cs typeface="+mn-lt"/>
              </a:rPr>
              <a:t>which</a:t>
            </a:r>
            <a:r>
              <a:rPr lang="it-IT" sz="2000" dirty="0">
                <a:ea typeface="+mn-lt"/>
                <a:cs typeface="+mn-lt"/>
              </a:rPr>
              <a:t> </a:t>
            </a:r>
            <a:r>
              <a:rPr lang="it-IT" sz="2000" err="1">
                <a:ea typeface="+mn-lt"/>
                <a:cs typeface="+mn-lt"/>
              </a:rPr>
              <a:t>we</a:t>
            </a:r>
            <a:r>
              <a:rPr lang="it-IT" sz="2000" dirty="0">
                <a:ea typeface="+mn-lt"/>
                <a:cs typeface="+mn-lt"/>
              </a:rPr>
              <a:t> </a:t>
            </a:r>
            <a:r>
              <a:rPr lang="it-IT" sz="2000" err="1">
                <a:ea typeface="+mn-lt"/>
                <a:cs typeface="+mn-lt"/>
              </a:rPr>
              <a:t>have</a:t>
            </a:r>
            <a:r>
              <a:rPr lang="it-IT" sz="2000" dirty="0">
                <a:ea typeface="+mn-lt"/>
                <a:cs typeface="+mn-lt"/>
              </a:rPr>
              <a:t> </a:t>
            </a:r>
            <a:r>
              <a:rPr lang="it-IT" sz="2000" err="1">
                <a:ea typeface="+mn-lt"/>
                <a:cs typeface="+mn-lt"/>
              </a:rPr>
              <a:t>attached</a:t>
            </a:r>
            <a:r>
              <a:rPr lang="it-IT" sz="2000" dirty="0">
                <a:ea typeface="+mn-lt"/>
                <a:cs typeface="+mn-lt"/>
              </a:rPr>
              <a:t> the following </a:t>
            </a:r>
            <a:r>
              <a:rPr lang="it-IT" sz="2000" err="1">
                <a:ea typeface="+mn-lt"/>
                <a:cs typeface="+mn-lt"/>
              </a:rPr>
              <a:t>modules</a:t>
            </a:r>
            <a:r>
              <a:rPr lang="it-IT" sz="2000" dirty="0">
                <a:ea typeface="+mn-lt"/>
                <a:cs typeface="+mn-lt"/>
              </a:rPr>
              <a:t>:</a:t>
            </a:r>
            <a:endParaRPr lang="it-IT" dirty="0">
              <a:ea typeface="+mn-lt"/>
              <a:cs typeface="+mn-lt"/>
            </a:endParaRPr>
          </a:p>
          <a:p>
            <a:pPr marL="571500" indent="-342900" algn="just"/>
            <a:r>
              <a:rPr lang="it-IT" sz="2000" i="1" err="1">
                <a:ea typeface="+mn-lt"/>
                <a:cs typeface="+mn-lt"/>
              </a:rPr>
              <a:t>EnemyMovements</a:t>
            </a:r>
            <a:r>
              <a:rPr lang="it-IT" sz="2000" dirty="0">
                <a:ea typeface="+mn-lt"/>
                <a:cs typeface="+mn-lt"/>
              </a:rPr>
              <a:t>: </a:t>
            </a:r>
            <a:r>
              <a:rPr lang="it-IT" sz="2000" err="1">
                <a:ea typeface="+mn-lt"/>
                <a:cs typeface="+mn-lt"/>
              </a:rPr>
              <a:t>manages</a:t>
            </a:r>
            <a:r>
              <a:rPr lang="it-IT" sz="2000" dirty="0">
                <a:ea typeface="+mn-lt"/>
                <a:cs typeface="+mn-lt"/>
              </a:rPr>
              <a:t> </a:t>
            </a:r>
            <a:r>
              <a:rPr lang="it-IT" sz="2000" err="1">
                <a:ea typeface="+mn-lt"/>
                <a:cs typeface="+mn-lt"/>
              </a:rPr>
              <a:t>enemy</a:t>
            </a:r>
            <a:r>
              <a:rPr lang="it-IT" sz="2000" dirty="0">
                <a:ea typeface="+mn-lt"/>
                <a:cs typeface="+mn-lt"/>
              </a:rPr>
              <a:t> </a:t>
            </a:r>
            <a:r>
              <a:rPr lang="it-IT" sz="2000" err="1">
                <a:ea typeface="+mn-lt"/>
                <a:cs typeface="+mn-lt"/>
              </a:rPr>
              <a:t>movement</a:t>
            </a:r>
            <a:r>
              <a:rPr lang="it-IT" sz="2000" dirty="0">
                <a:ea typeface="+mn-lt"/>
                <a:cs typeface="+mn-lt"/>
              </a:rPr>
              <a:t>, </a:t>
            </a:r>
            <a:r>
              <a:rPr lang="it-IT" sz="2000" err="1">
                <a:ea typeface="+mn-lt"/>
                <a:cs typeface="+mn-lt"/>
              </a:rPr>
              <a:t>requesting</a:t>
            </a:r>
            <a:r>
              <a:rPr lang="it-IT" sz="2000" dirty="0">
                <a:ea typeface="+mn-lt"/>
                <a:cs typeface="+mn-lt"/>
              </a:rPr>
              <a:t> from the </a:t>
            </a:r>
            <a:r>
              <a:rPr lang="it-IT" sz="2000" err="1">
                <a:ea typeface="+mn-lt"/>
                <a:cs typeface="+mn-lt"/>
              </a:rPr>
              <a:t>LevelManager</a:t>
            </a:r>
            <a:r>
              <a:rPr lang="it-IT" sz="2000" dirty="0">
                <a:ea typeface="+mn-lt"/>
                <a:cs typeface="+mn-lt"/>
              </a:rPr>
              <a:t> the </a:t>
            </a:r>
            <a:r>
              <a:rPr lang="it-IT" sz="2000" err="1">
                <a:ea typeface="+mn-lt"/>
                <a:cs typeface="+mn-lt"/>
              </a:rPr>
              <a:t>path</a:t>
            </a:r>
            <a:r>
              <a:rPr lang="it-IT" sz="2000" dirty="0">
                <a:ea typeface="+mn-lt"/>
                <a:cs typeface="+mn-lt"/>
              </a:rPr>
              <a:t> the </a:t>
            </a:r>
            <a:r>
              <a:rPr lang="it-IT" sz="2000" err="1">
                <a:ea typeface="+mn-lt"/>
                <a:cs typeface="+mn-lt"/>
              </a:rPr>
              <a:t>object</a:t>
            </a:r>
            <a:r>
              <a:rPr lang="it-IT" sz="2000" dirty="0">
                <a:ea typeface="+mn-lt"/>
                <a:cs typeface="+mn-lt"/>
              </a:rPr>
              <a:t> must follow. </a:t>
            </a:r>
            <a:r>
              <a:rPr lang="it-IT" sz="2000" err="1">
                <a:ea typeface="+mn-lt"/>
                <a:cs typeface="+mn-lt"/>
              </a:rPr>
              <a:t>When</a:t>
            </a:r>
            <a:r>
              <a:rPr lang="it-IT" sz="2000" dirty="0">
                <a:ea typeface="+mn-lt"/>
                <a:cs typeface="+mn-lt"/>
              </a:rPr>
              <a:t> the </a:t>
            </a:r>
            <a:r>
              <a:rPr lang="it-IT" sz="2000" err="1">
                <a:ea typeface="+mn-lt"/>
                <a:cs typeface="+mn-lt"/>
              </a:rPr>
              <a:t>object</a:t>
            </a:r>
            <a:r>
              <a:rPr lang="it-IT" sz="2000" dirty="0">
                <a:ea typeface="+mn-lt"/>
                <a:cs typeface="+mn-lt"/>
              </a:rPr>
              <a:t> </a:t>
            </a:r>
            <a:r>
              <a:rPr lang="it-IT" sz="2000" err="1">
                <a:ea typeface="+mn-lt"/>
                <a:cs typeface="+mn-lt"/>
              </a:rPr>
              <a:t>reaches</a:t>
            </a:r>
            <a:r>
              <a:rPr lang="it-IT" sz="2000" dirty="0">
                <a:ea typeface="+mn-lt"/>
                <a:cs typeface="+mn-lt"/>
              </a:rPr>
              <a:t> </a:t>
            </a:r>
            <a:r>
              <a:rPr lang="it-IT" sz="2000" err="1">
                <a:ea typeface="+mn-lt"/>
                <a:cs typeface="+mn-lt"/>
              </a:rPr>
              <a:t>its</a:t>
            </a:r>
            <a:r>
              <a:rPr lang="it-IT" sz="2000" dirty="0">
                <a:ea typeface="+mn-lt"/>
                <a:cs typeface="+mn-lt"/>
              </a:rPr>
              <a:t> </a:t>
            </a:r>
            <a:r>
              <a:rPr lang="it-IT" sz="2000" err="1">
                <a:ea typeface="+mn-lt"/>
                <a:cs typeface="+mn-lt"/>
              </a:rPr>
              <a:t>destination</a:t>
            </a:r>
            <a:r>
              <a:rPr lang="it-IT" sz="2000" dirty="0">
                <a:ea typeface="+mn-lt"/>
                <a:cs typeface="+mn-lt"/>
              </a:rPr>
              <a:t> </a:t>
            </a:r>
            <a:r>
              <a:rPr lang="it-IT" sz="2000" err="1">
                <a:ea typeface="+mn-lt"/>
                <a:cs typeface="+mn-lt"/>
              </a:rPr>
              <a:t>it</a:t>
            </a:r>
            <a:r>
              <a:rPr lang="it-IT" sz="2000" dirty="0">
                <a:ea typeface="+mn-lt"/>
                <a:cs typeface="+mn-lt"/>
              </a:rPr>
              <a:t> </a:t>
            </a:r>
            <a:r>
              <a:rPr lang="it-IT" sz="2000" err="1">
                <a:ea typeface="+mn-lt"/>
                <a:cs typeface="+mn-lt"/>
              </a:rPr>
              <a:t>notifies</a:t>
            </a:r>
            <a:r>
              <a:rPr lang="it-IT" sz="2000" dirty="0">
                <a:ea typeface="+mn-lt"/>
                <a:cs typeface="+mn-lt"/>
              </a:rPr>
              <a:t> the </a:t>
            </a:r>
            <a:r>
              <a:rPr lang="it-IT" sz="2000" err="1">
                <a:ea typeface="+mn-lt"/>
                <a:cs typeface="+mn-lt"/>
              </a:rPr>
              <a:t>EnemySpawner</a:t>
            </a:r>
            <a:r>
              <a:rPr lang="it-IT" sz="2000" dirty="0">
                <a:ea typeface="+mn-lt"/>
                <a:cs typeface="+mn-lt"/>
              </a:rPr>
              <a:t>, </a:t>
            </a:r>
            <a:r>
              <a:rPr lang="it-IT" sz="2000" err="1">
                <a:ea typeface="+mn-lt"/>
                <a:cs typeface="+mn-lt"/>
              </a:rPr>
              <a:t>destroys</a:t>
            </a:r>
            <a:r>
              <a:rPr lang="it-IT" sz="2000" dirty="0">
                <a:ea typeface="+mn-lt"/>
                <a:cs typeface="+mn-lt"/>
              </a:rPr>
              <a:t> </a:t>
            </a:r>
            <a:r>
              <a:rPr lang="it-IT" sz="2000" err="1">
                <a:ea typeface="+mn-lt"/>
                <a:cs typeface="+mn-lt"/>
              </a:rPr>
              <a:t>itself</a:t>
            </a:r>
            <a:r>
              <a:rPr lang="it-IT" sz="2000" dirty="0">
                <a:ea typeface="+mn-lt"/>
                <a:cs typeface="+mn-lt"/>
              </a:rPr>
              <a:t>, and calls the </a:t>
            </a:r>
            <a:r>
              <a:rPr lang="it-IT" sz="2000" err="1">
                <a:ea typeface="+mn-lt"/>
                <a:cs typeface="+mn-lt"/>
              </a:rPr>
              <a:t>LevelManager</a:t>
            </a:r>
            <a:r>
              <a:rPr lang="it-IT" sz="2000" dirty="0">
                <a:ea typeface="+mn-lt"/>
                <a:cs typeface="+mn-lt"/>
              </a:rPr>
              <a:t> to </a:t>
            </a:r>
            <a:r>
              <a:rPr lang="it-IT" sz="2000" err="1">
                <a:ea typeface="+mn-lt"/>
                <a:cs typeface="+mn-lt"/>
              </a:rPr>
              <a:t>inflict</a:t>
            </a:r>
            <a:r>
              <a:rPr lang="it-IT" sz="2000" dirty="0">
                <a:ea typeface="+mn-lt"/>
                <a:cs typeface="+mn-lt"/>
              </a:rPr>
              <a:t> </a:t>
            </a:r>
            <a:r>
              <a:rPr lang="it-IT" sz="2000" err="1">
                <a:ea typeface="+mn-lt"/>
                <a:cs typeface="+mn-lt"/>
              </a:rPr>
              <a:t>damage</a:t>
            </a:r>
            <a:r>
              <a:rPr lang="it-IT" sz="2000" dirty="0">
                <a:ea typeface="+mn-lt"/>
                <a:cs typeface="+mn-lt"/>
              </a:rPr>
              <a:t> on the player.</a:t>
            </a:r>
            <a:endParaRPr lang="it-IT" dirty="0">
              <a:ea typeface="+mn-lt"/>
              <a:cs typeface="+mn-lt"/>
            </a:endParaRPr>
          </a:p>
          <a:p>
            <a:pPr marL="571500" indent="-342900" algn="just"/>
            <a:r>
              <a:rPr lang="it-IT" sz="2000" i="1" err="1">
                <a:ea typeface="+mn-lt"/>
                <a:cs typeface="+mn-lt"/>
              </a:rPr>
              <a:t>EnemyProperties</a:t>
            </a:r>
            <a:r>
              <a:rPr lang="it-IT" sz="2000" dirty="0">
                <a:ea typeface="+mn-lt"/>
                <a:cs typeface="+mn-lt"/>
              </a:rPr>
              <a:t>: </a:t>
            </a:r>
            <a:r>
              <a:rPr lang="it-IT" sz="2000" err="1">
                <a:ea typeface="+mn-lt"/>
                <a:cs typeface="+mn-lt"/>
              </a:rPr>
              <a:t>encapsulates</a:t>
            </a:r>
            <a:r>
              <a:rPr lang="it-IT" sz="2000" dirty="0">
                <a:ea typeface="+mn-lt"/>
                <a:cs typeface="+mn-lt"/>
              </a:rPr>
              <a:t> the </a:t>
            </a:r>
            <a:r>
              <a:rPr lang="it-IT" sz="2000" err="1">
                <a:ea typeface="+mn-lt"/>
                <a:cs typeface="+mn-lt"/>
              </a:rPr>
              <a:t>enemy’s</a:t>
            </a:r>
            <a:r>
              <a:rPr lang="it-IT" sz="2000" dirty="0">
                <a:ea typeface="+mn-lt"/>
                <a:cs typeface="+mn-lt"/>
              </a:rPr>
              <a:t> </a:t>
            </a:r>
            <a:r>
              <a:rPr lang="it-IT" sz="2000" err="1">
                <a:ea typeface="+mn-lt"/>
                <a:cs typeface="+mn-lt"/>
              </a:rPr>
              <a:t>various</a:t>
            </a:r>
            <a:r>
              <a:rPr lang="it-IT" sz="2000" dirty="0">
                <a:ea typeface="+mn-lt"/>
                <a:cs typeface="+mn-lt"/>
              </a:rPr>
              <a:t> </a:t>
            </a:r>
            <a:r>
              <a:rPr lang="it-IT" sz="2000" err="1">
                <a:ea typeface="+mn-lt"/>
                <a:cs typeface="+mn-lt"/>
              </a:rPr>
              <a:t>properties</a:t>
            </a:r>
            <a:r>
              <a:rPr lang="it-IT" sz="2000" dirty="0">
                <a:ea typeface="+mn-lt"/>
                <a:cs typeface="+mn-lt"/>
              </a:rPr>
              <a:t>, </a:t>
            </a:r>
            <a:r>
              <a:rPr lang="it-IT" sz="2000" err="1">
                <a:ea typeface="+mn-lt"/>
                <a:cs typeface="+mn-lt"/>
              </a:rPr>
              <a:t>including</a:t>
            </a:r>
            <a:r>
              <a:rPr lang="it-IT" sz="2000" dirty="0">
                <a:ea typeface="+mn-lt"/>
                <a:cs typeface="+mn-lt"/>
              </a:rPr>
              <a:t> speed, hit points, and the </a:t>
            </a:r>
            <a:r>
              <a:rPr lang="it-IT" sz="2000" err="1">
                <a:ea typeface="+mn-lt"/>
                <a:cs typeface="+mn-lt"/>
              </a:rPr>
              <a:t>amount</a:t>
            </a:r>
            <a:r>
              <a:rPr lang="it-IT" sz="2000" dirty="0">
                <a:ea typeface="+mn-lt"/>
                <a:cs typeface="+mn-lt"/>
              </a:rPr>
              <a:t> of money </a:t>
            </a:r>
            <a:r>
              <a:rPr lang="it-IT" sz="2000" err="1">
                <a:ea typeface="+mn-lt"/>
                <a:cs typeface="+mn-lt"/>
              </a:rPr>
              <a:t>awarded</a:t>
            </a:r>
            <a:r>
              <a:rPr lang="it-IT" sz="2000" dirty="0">
                <a:ea typeface="+mn-lt"/>
                <a:cs typeface="+mn-lt"/>
              </a:rPr>
              <a:t> </a:t>
            </a:r>
            <a:r>
              <a:rPr lang="it-IT" sz="2000" err="1">
                <a:ea typeface="+mn-lt"/>
                <a:cs typeface="+mn-lt"/>
              </a:rPr>
              <a:t>when</a:t>
            </a:r>
            <a:r>
              <a:rPr lang="it-IT" sz="2000" dirty="0">
                <a:ea typeface="+mn-lt"/>
                <a:cs typeface="+mn-lt"/>
              </a:rPr>
              <a:t> the </a:t>
            </a:r>
            <a:r>
              <a:rPr lang="it-IT" sz="2000" err="1">
                <a:ea typeface="+mn-lt"/>
                <a:cs typeface="+mn-lt"/>
              </a:rPr>
              <a:t>enemy</a:t>
            </a:r>
            <a:r>
              <a:rPr lang="it-IT" sz="2000" dirty="0">
                <a:ea typeface="+mn-lt"/>
                <a:cs typeface="+mn-lt"/>
              </a:rPr>
              <a:t> </a:t>
            </a:r>
            <a:r>
              <a:rPr lang="it-IT" sz="2000" err="1">
                <a:ea typeface="+mn-lt"/>
                <a:cs typeface="+mn-lt"/>
              </a:rPr>
              <a:t>is</a:t>
            </a:r>
            <a:r>
              <a:rPr lang="it-IT" sz="2000" dirty="0">
                <a:ea typeface="+mn-lt"/>
                <a:cs typeface="+mn-lt"/>
              </a:rPr>
              <a:t> </a:t>
            </a:r>
            <a:r>
              <a:rPr lang="it-IT" sz="2000" err="1">
                <a:ea typeface="+mn-lt"/>
                <a:cs typeface="+mn-lt"/>
              </a:rPr>
              <a:t>eliminated</a:t>
            </a:r>
            <a:r>
              <a:rPr lang="it-IT" sz="2000" dirty="0">
                <a:ea typeface="+mn-lt"/>
                <a:cs typeface="+mn-lt"/>
              </a:rPr>
              <a:t>. Hit points </a:t>
            </a:r>
            <a:r>
              <a:rPr lang="it-IT" sz="2000" err="1">
                <a:ea typeface="+mn-lt"/>
                <a:cs typeface="+mn-lt"/>
              </a:rPr>
              <a:t>depend</a:t>
            </a:r>
            <a:r>
              <a:rPr lang="it-IT" sz="2000" dirty="0">
                <a:ea typeface="+mn-lt"/>
                <a:cs typeface="+mn-lt"/>
              </a:rPr>
              <a:t> on the </a:t>
            </a:r>
            <a:r>
              <a:rPr lang="it-IT" sz="2000" err="1">
                <a:ea typeface="+mn-lt"/>
                <a:cs typeface="+mn-lt"/>
              </a:rPr>
              <a:t>difficulty</a:t>
            </a:r>
            <a:r>
              <a:rPr lang="it-IT" sz="2000" dirty="0">
                <a:ea typeface="+mn-lt"/>
                <a:cs typeface="+mn-lt"/>
              </a:rPr>
              <a:t> </a:t>
            </a:r>
            <a:r>
              <a:rPr lang="it-IT" sz="2000" err="1">
                <a:ea typeface="+mn-lt"/>
                <a:cs typeface="+mn-lt"/>
              </a:rPr>
              <a:t>selected</a:t>
            </a:r>
            <a:r>
              <a:rPr lang="it-IT" sz="2000" dirty="0">
                <a:ea typeface="+mn-lt"/>
                <a:cs typeface="+mn-lt"/>
              </a:rPr>
              <a:t> in the start menu.</a:t>
            </a:r>
            <a:endParaRPr lang="it-IT" dirty="0">
              <a:ea typeface="+mn-lt"/>
              <a:cs typeface="+mn-lt"/>
            </a:endParaRPr>
          </a:p>
          <a:p>
            <a:pPr marL="571500" indent="-342900" algn="just"/>
            <a:r>
              <a:rPr lang="it-IT" sz="2000" i="1" err="1">
                <a:ea typeface="+mn-lt"/>
                <a:cs typeface="+mn-lt"/>
              </a:rPr>
              <a:t>SpriteRenderer</a:t>
            </a:r>
            <a:r>
              <a:rPr lang="it-IT" sz="2000" dirty="0">
                <a:ea typeface="+mn-lt"/>
                <a:cs typeface="+mn-lt"/>
              </a:rPr>
              <a:t>: </a:t>
            </a:r>
            <a:r>
              <a:rPr lang="it-IT" sz="2000" err="1">
                <a:ea typeface="+mn-lt"/>
                <a:cs typeface="+mn-lt"/>
              </a:rPr>
              <a:t>used</a:t>
            </a:r>
            <a:r>
              <a:rPr lang="it-IT" sz="2000" dirty="0">
                <a:ea typeface="+mn-lt"/>
                <a:cs typeface="+mn-lt"/>
              </a:rPr>
              <a:t> to create a flashing </a:t>
            </a:r>
            <a:r>
              <a:rPr lang="it-IT" sz="2000" err="1">
                <a:ea typeface="+mn-lt"/>
                <a:cs typeface="+mn-lt"/>
              </a:rPr>
              <a:t>effect</a:t>
            </a:r>
            <a:r>
              <a:rPr lang="it-IT" sz="2000" dirty="0">
                <a:ea typeface="+mn-lt"/>
                <a:cs typeface="+mn-lt"/>
              </a:rPr>
              <a:t> on the </a:t>
            </a:r>
            <a:r>
              <a:rPr lang="it-IT" sz="2000" err="1">
                <a:ea typeface="+mn-lt"/>
                <a:cs typeface="+mn-lt"/>
              </a:rPr>
              <a:t>enemy</a:t>
            </a:r>
            <a:r>
              <a:rPr lang="it-IT" sz="2000" dirty="0">
                <a:ea typeface="+mn-lt"/>
                <a:cs typeface="+mn-lt"/>
              </a:rPr>
              <a:t> </a:t>
            </a:r>
            <a:r>
              <a:rPr lang="it-IT" sz="2000" err="1">
                <a:ea typeface="+mn-lt"/>
                <a:cs typeface="+mn-lt"/>
              </a:rPr>
              <a:t>whenever</a:t>
            </a:r>
            <a:r>
              <a:rPr lang="it-IT" sz="2000" dirty="0">
                <a:ea typeface="+mn-lt"/>
                <a:cs typeface="+mn-lt"/>
              </a:rPr>
              <a:t> </a:t>
            </a:r>
            <a:r>
              <a:rPr lang="it-IT" sz="2000" err="1">
                <a:ea typeface="+mn-lt"/>
                <a:cs typeface="+mn-lt"/>
              </a:rPr>
              <a:t>it</a:t>
            </a:r>
            <a:r>
              <a:rPr lang="it-IT" sz="2000" dirty="0">
                <a:ea typeface="+mn-lt"/>
                <a:cs typeface="+mn-lt"/>
              </a:rPr>
              <a:t> </a:t>
            </a:r>
            <a:r>
              <a:rPr lang="it-IT" sz="2000" err="1">
                <a:ea typeface="+mn-lt"/>
                <a:cs typeface="+mn-lt"/>
              </a:rPr>
              <a:t>is</a:t>
            </a:r>
            <a:r>
              <a:rPr lang="it-IT" sz="2000" dirty="0">
                <a:ea typeface="+mn-lt"/>
                <a:cs typeface="+mn-lt"/>
              </a:rPr>
              <a:t> </a:t>
            </a:r>
            <a:r>
              <a:rPr lang="it-IT" sz="2000" err="1">
                <a:ea typeface="+mn-lt"/>
                <a:cs typeface="+mn-lt"/>
              </a:rPr>
              <a:t>struck</a:t>
            </a:r>
            <a:r>
              <a:rPr lang="it-IT" sz="2000" dirty="0">
                <a:ea typeface="+mn-lt"/>
                <a:cs typeface="+mn-lt"/>
              </a:rPr>
              <a:t> by a </a:t>
            </a:r>
            <a:r>
              <a:rPr lang="it-IT" sz="2000" err="1">
                <a:ea typeface="+mn-lt"/>
                <a:cs typeface="+mn-lt"/>
              </a:rPr>
              <a:t>projectile</a:t>
            </a:r>
            <a:r>
              <a:rPr lang="it-IT" sz="2000" dirty="0">
                <a:ea typeface="+mn-lt"/>
                <a:cs typeface="+mn-lt"/>
              </a:rPr>
              <a:t>.</a:t>
            </a:r>
            <a:endParaRPr lang="it-IT" dirty="0">
              <a:ea typeface="+mn-lt"/>
              <a:cs typeface="+mn-lt"/>
            </a:endParaRPr>
          </a:p>
          <a:p>
            <a:pPr marL="571500" indent="-342900" algn="just"/>
            <a:r>
              <a:rPr lang="it-IT" sz="2000" i="1" dirty="0">
                <a:ea typeface="+mn-lt"/>
                <a:cs typeface="+mn-lt"/>
              </a:rPr>
              <a:t>Rigidbody2D</a:t>
            </a:r>
            <a:r>
              <a:rPr lang="it-IT" sz="2000" dirty="0">
                <a:ea typeface="+mn-lt"/>
                <a:cs typeface="+mn-lt"/>
              </a:rPr>
              <a:t>: </a:t>
            </a:r>
            <a:r>
              <a:rPr lang="it-IT" sz="2000" err="1">
                <a:ea typeface="+mn-lt"/>
                <a:cs typeface="+mn-lt"/>
              </a:rPr>
              <a:t>required</a:t>
            </a:r>
            <a:r>
              <a:rPr lang="it-IT" sz="2000" dirty="0">
                <a:ea typeface="+mn-lt"/>
                <a:cs typeface="+mn-lt"/>
              </a:rPr>
              <a:t> to make the </a:t>
            </a:r>
            <a:r>
              <a:rPr lang="it-IT" sz="2000" err="1">
                <a:ea typeface="+mn-lt"/>
                <a:cs typeface="+mn-lt"/>
              </a:rPr>
              <a:t>object</a:t>
            </a:r>
            <a:r>
              <a:rPr lang="it-IT" sz="2000" dirty="0">
                <a:ea typeface="+mn-lt"/>
                <a:cs typeface="+mn-lt"/>
              </a:rPr>
              <a:t> </a:t>
            </a:r>
            <a:r>
              <a:rPr lang="it-IT" sz="2000" err="1">
                <a:ea typeface="+mn-lt"/>
                <a:cs typeface="+mn-lt"/>
              </a:rPr>
              <a:t>physical</a:t>
            </a:r>
            <a:r>
              <a:rPr lang="it-IT" sz="2000" dirty="0">
                <a:ea typeface="+mn-lt"/>
                <a:cs typeface="+mn-lt"/>
              </a:rPr>
              <a:t> and </a:t>
            </a:r>
            <a:r>
              <a:rPr lang="it-IT" sz="2000" err="1">
                <a:ea typeface="+mn-lt"/>
                <a:cs typeface="+mn-lt"/>
              </a:rPr>
              <a:t>therefore</a:t>
            </a:r>
            <a:r>
              <a:rPr lang="it-IT" sz="2000" dirty="0">
                <a:ea typeface="+mn-lt"/>
                <a:cs typeface="+mn-lt"/>
              </a:rPr>
              <a:t> </a:t>
            </a:r>
            <a:r>
              <a:rPr lang="it-IT" sz="2000" err="1">
                <a:ea typeface="+mn-lt"/>
                <a:cs typeface="+mn-lt"/>
              </a:rPr>
              <a:t>subject</a:t>
            </a:r>
            <a:r>
              <a:rPr lang="it-IT" sz="2000" dirty="0">
                <a:ea typeface="+mn-lt"/>
                <a:cs typeface="+mn-lt"/>
              </a:rPr>
              <a:t> to </a:t>
            </a:r>
            <a:r>
              <a:rPr lang="it-IT" sz="2000" err="1">
                <a:ea typeface="+mn-lt"/>
                <a:cs typeface="+mn-lt"/>
              </a:rPr>
              <a:t>collisions</a:t>
            </a:r>
            <a:r>
              <a:rPr lang="it-IT" sz="2000" dirty="0">
                <a:ea typeface="+mn-lt"/>
                <a:cs typeface="+mn-lt"/>
              </a:rPr>
              <a:t>.</a:t>
            </a:r>
            <a:endParaRPr lang="it-IT" dirty="0">
              <a:ea typeface="+mn-lt"/>
              <a:cs typeface="+mn-lt"/>
            </a:endParaRPr>
          </a:p>
          <a:p>
            <a:pPr marL="571500" indent="-342900" algn="just"/>
            <a:r>
              <a:rPr lang="it-IT" sz="2000" i="1" dirty="0">
                <a:ea typeface="+mn-lt"/>
                <a:cs typeface="+mn-lt"/>
              </a:rPr>
              <a:t>CircleCollider2D</a:t>
            </a:r>
            <a:r>
              <a:rPr lang="it-IT" sz="2000" dirty="0">
                <a:ea typeface="+mn-lt"/>
                <a:cs typeface="+mn-lt"/>
              </a:rPr>
              <a:t>: </a:t>
            </a:r>
            <a:r>
              <a:rPr lang="it-IT" sz="2000" err="1">
                <a:ea typeface="+mn-lt"/>
                <a:cs typeface="+mn-lt"/>
              </a:rPr>
              <a:t>this</a:t>
            </a:r>
            <a:r>
              <a:rPr lang="it-IT" sz="2000" dirty="0">
                <a:ea typeface="+mn-lt"/>
                <a:cs typeface="+mn-lt"/>
              </a:rPr>
              <a:t> component, </a:t>
            </a:r>
            <a:r>
              <a:rPr lang="it-IT" sz="2000" err="1">
                <a:ea typeface="+mn-lt"/>
                <a:cs typeface="+mn-lt"/>
              </a:rPr>
              <a:t>which</a:t>
            </a:r>
            <a:r>
              <a:rPr lang="it-IT" sz="2000" dirty="0">
                <a:ea typeface="+mn-lt"/>
                <a:cs typeface="+mn-lt"/>
              </a:rPr>
              <a:t> can be </a:t>
            </a:r>
            <a:r>
              <a:rPr lang="it-IT" sz="2000" err="1">
                <a:ea typeface="+mn-lt"/>
                <a:cs typeface="+mn-lt"/>
              </a:rPr>
              <a:t>swapped</a:t>
            </a:r>
            <a:r>
              <a:rPr lang="it-IT" sz="2000" dirty="0">
                <a:ea typeface="+mn-lt"/>
                <a:cs typeface="+mn-lt"/>
              </a:rPr>
              <a:t> for </a:t>
            </a:r>
            <a:r>
              <a:rPr lang="it-IT" sz="2000" err="1">
                <a:ea typeface="+mn-lt"/>
                <a:cs typeface="+mn-lt"/>
              </a:rPr>
              <a:t>other</a:t>
            </a:r>
            <a:r>
              <a:rPr lang="it-IT" sz="2000" dirty="0">
                <a:ea typeface="+mn-lt"/>
                <a:cs typeface="+mn-lt"/>
              </a:rPr>
              <a:t> collider </a:t>
            </a:r>
            <a:r>
              <a:rPr lang="it-IT" sz="2000" err="1">
                <a:ea typeface="+mn-lt"/>
                <a:cs typeface="+mn-lt"/>
              </a:rPr>
              <a:t>types</a:t>
            </a:r>
            <a:r>
              <a:rPr lang="it-IT" sz="2000" dirty="0">
                <a:ea typeface="+mn-lt"/>
                <a:cs typeface="+mn-lt"/>
              </a:rPr>
              <a:t> to match the </a:t>
            </a:r>
            <a:r>
              <a:rPr lang="it-IT" sz="2000" err="1">
                <a:ea typeface="+mn-lt"/>
                <a:cs typeface="+mn-lt"/>
              </a:rPr>
              <a:t>sprite’s</a:t>
            </a:r>
            <a:r>
              <a:rPr lang="it-IT" sz="2000" dirty="0">
                <a:ea typeface="+mn-lt"/>
                <a:cs typeface="+mn-lt"/>
              </a:rPr>
              <a:t> </a:t>
            </a:r>
            <a:r>
              <a:rPr lang="it-IT" sz="2000" err="1">
                <a:ea typeface="+mn-lt"/>
                <a:cs typeface="+mn-lt"/>
              </a:rPr>
              <a:t>shape</a:t>
            </a:r>
            <a:r>
              <a:rPr lang="it-IT" sz="2000" dirty="0">
                <a:ea typeface="+mn-lt"/>
                <a:cs typeface="+mn-lt"/>
              </a:rPr>
              <a:t> (for </a:t>
            </a:r>
            <a:r>
              <a:rPr lang="it-IT" sz="2000" err="1">
                <a:ea typeface="+mn-lt"/>
                <a:cs typeface="+mn-lt"/>
              </a:rPr>
              <a:t>example</a:t>
            </a:r>
            <a:r>
              <a:rPr lang="it-IT" sz="2000" dirty="0">
                <a:ea typeface="+mn-lt"/>
                <a:cs typeface="+mn-lt"/>
              </a:rPr>
              <a:t> BoxCollider2D or CapsuleCollider2D), </a:t>
            </a:r>
            <a:r>
              <a:rPr lang="it-IT" sz="2000" err="1">
                <a:ea typeface="+mn-lt"/>
                <a:cs typeface="+mn-lt"/>
              </a:rPr>
              <a:t>is</a:t>
            </a:r>
            <a:r>
              <a:rPr lang="it-IT" sz="2000" dirty="0">
                <a:ea typeface="+mn-lt"/>
                <a:cs typeface="+mn-lt"/>
              </a:rPr>
              <a:t> </a:t>
            </a:r>
            <a:r>
              <a:rPr lang="it-IT" sz="2000" err="1">
                <a:ea typeface="+mn-lt"/>
                <a:cs typeface="+mn-lt"/>
              </a:rPr>
              <a:t>necessary</a:t>
            </a:r>
            <a:r>
              <a:rPr lang="it-IT" sz="2000" dirty="0">
                <a:ea typeface="+mn-lt"/>
                <a:cs typeface="+mn-lt"/>
              </a:rPr>
              <a:t> so </a:t>
            </a:r>
            <a:r>
              <a:rPr lang="it-IT" sz="2000" err="1">
                <a:ea typeface="+mn-lt"/>
                <a:cs typeface="+mn-lt"/>
              </a:rPr>
              <a:t>that</a:t>
            </a:r>
            <a:r>
              <a:rPr lang="it-IT" sz="2000" dirty="0">
                <a:ea typeface="+mn-lt"/>
                <a:cs typeface="+mn-lt"/>
              </a:rPr>
              <a:t> the </a:t>
            </a:r>
            <a:r>
              <a:rPr lang="it-IT" sz="2000" err="1">
                <a:ea typeface="+mn-lt"/>
                <a:cs typeface="+mn-lt"/>
              </a:rPr>
              <a:t>projectiles</a:t>
            </a:r>
            <a:r>
              <a:rPr lang="it-IT" sz="2000" dirty="0">
                <a:ea typeface="+mn-lt"/>
                <a:cs typeface="+mn-lt"/>
              </a:rPr>
              <a:t> </a:t>
            </a:r>
            <a:r>
              <a:rPr lang="it-IT" sz="2000" err="1">
                <a:ea typeface="+mn-lt"/>
                <a:cs typeface="+mn-lt"/>
              </a:rPr>
              <a:t>fired</a:t>
            </a:r>
            <a:r>
              <a:rPr lang="it-IT" sz="2000" dirty="0">
                <a:ea typeface="+mn-lt"/>
                <a:cs typeface="+mn-lt"/>
              </a:rPr>
              <a:t> by the </a:t>
            </a:r>
            <a:r>
              <a:rPr lang="it-IT" sz="2000" err="1">
                <a:ea typeface="+mn-lt"/>
                <a:cs typeface="+mn-lt"/>
              </a:rPr>
              <a:t>turrets</a:t>
            </a:r>
            <a:r>
              <a:rPr lang="it-IT" sz="2000" dirty="0">
                <a:ea typeface="+mn-lt"/>
                <a:cs typeface="+mn-lt"/>
              </a:rPr>
              <a:t> can hit the </a:t>
            </a:r>
            <a:r>
              <a:rPr lang="it-IT" sz="2000" err="1">
                <a:ea typeface="+mn-lt"/>
                <a:cs typeface="+mn-lt"/>
              </a:rPr>
              <a:t>enemies</a:t>
            </a:r>
            <a:r>
              <a:rPr lang="it-IT" sz="2000" dirty="0">
                <a:ea typeface="+mn-lt"/>
                <a:cs typeface="+mn-lt"/>
              </a:rPr>
              <a:t>.</a:t>
            </a:r>
            <a:endParaRPr lang="it-IT">
              <a:ea typeface="+mn-lt"/>
              <a:cs typeface="+mn-lt"/>
            </a:endParaRPr>
          </a:p>
          <a:p>
            <a:pPr marL="0" indent="0" algn="just">
              <a:buNone/>
            </a:pPr>
            <a:endParaRPr lang="it-IT" sz="2000" dirty="0"/>
          </a:p>
        </p:txBody>
      </p:sp>
    </p:spTree>
    <p:extLst>
      <p:ext uri="{BB962C8B-B14F-4D97-AF65-F5344CB8AC3E}">
        <p14:creationId xmlns:p14="http://schemas.microsoft.com/office/powerpoint/2010/main" xmlns="" val="275150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5CD2BD8-61F3-2A42-5901-75EF5C262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8E3BA85-E1D1-405D-539C-E63997A98CB1}"/>
              </a:ext>
            </a:extLst>
          </p:cNvPr>
          <p:cNvSpPr>
            <a:spLocks noGrp="1"/>
          </p:cNvSpPr>
          <p:nvPr>
            <p:ph type="title"/>
          </p:nvPr>
        </p:nvSpPr>
        <p:spPr>
          <a:xfrm>
            <a:off x="838200" y="365125"/>
            <a:ext cx="10515600" cy="776475"/>
          </a:xfrm>
        </p:spPr>
        <p:txBody>
          <a:bodyPr>
            <a:normAutofit/>
          </a:bodyPr>
          <a:lstStyle/>
          <a:p>
            <a:pPr algn="ctr"/>
            <a:r>
              <a:rPr lang="en-US" sz="3200" i="1" dirty="0"/>
              <a:t>TURRETS AND BULLETS DESIGN</a:t>
            </a:r>
          </a:p>
        </p:txBody>
      </p:sp>
      <p:sp>
        <p:nvSpPr>
          <p:cNvPr id="3" name="Content Placeholder 2">
            <a:extLst>
              <a:ext uri="{FF2B5EF4-FFF2-40B4-BE49-F238E27FC236}">
                <a16:creationId xmlns:a16="http://schemas.microsoft.com/office/drawing/2014/main" xmlns="" id="{F94F79E5-6EA0-851D-23AC-F3AB7BF0D08E}"/>
              </a:ext>
            </a:extLst>
          </p:cNvPr>
          <p:cNvSpPr>
            <a:spLocks noGrp="1"/>
          </p:cNvSpPr>
          <p:nvPr>
            <p:ph idx="1"/>
          </p:nvPr>
        </p:nvSpPr>
        <p:spPr>
          <a:xfrm>
            <a:off x="838200" y="1024837"/>
            <a:ext cx="10515600" cy="5552664"/>
          </a:xfrm>
        </p:spPr>
        <p:txBody>
          <a:bodyPr vert="horz" lIns="91440" tIns="45720" rIns="91440" bIns="45720" rtlCol="0" anchor="t">
            <a:normAutofit fontScale="92500"/>
          </a:bodyPr>
          <a:lstStyle/>
          <a:p>
            <a:pPr indent="0" algn="just">
              <a:buNone/>
            </a:pPr>
            <a:r>
              <a:rPr lang="en-US" sz="2000" dirty="0">
                <a:ea typeface="+mn-lt"/>
                <a:cs typeface="+mn-lt"/>
              </a:rPr>
              <a:t>The game features three different types of placeable turrets. They differ in construction cost, fire rate, and in the fact that each one uses a specific projectile with its own speed and damage characteristics. Their logic is implemented in four separate scripts developed by Niccolò Mei Innocenti:</a:t>
            </a:r>
            <a:endParaRPr lang="it-IT" sz="2000">
              <a:ea typeface="+mn-lt"/>
              <a:cs typeface="+mn-lt"/>
            </a:endParaRPr>
          </a:p>
          <a:p>
            <a:pPr marL="685800" indent="-457200" algn="just"/>
            <a:r>
              <a:rPr lang="en-US" sz="2000" i="1" dirty="0">
                <a:ea typeface="+mn-lt"/>
                <a:cs typeface="+mn-lt"/>
              </a:rPr>
              <a:t>Turret</a:t>
            </a:r>
            <a:r>
              <a:rPr lang="en-US" sz="2000" dirty="0">
                <a:ea typeface="+mn-lt"/>
                <a:cs typeface="+mn-lt"/>
              </a:rPr>
              <a:t>: Defines the class whose internal fields store the turret’s name, cost, and prefab.</a:t>
            </a:r>
            <a:endParaRPr lang="en-US" sz="2000">
              <a:ea typeface="+mn-lt"/>
              <a:cs typeface="+mn-lt"/>
            </a:endParaRPr>
          </a:p>
          <a:p>
            <a:pPr marL="685800" indent="-457200" algn="just"/>
            <a:r>
              <a:rPr lang="en-US" sz="2000" i="1" err="1">
                <a:ea typeface="+mn-lt"/>
                <a:cs typeface="+mn-lt"/>
              </a:rPr>
              <a:t>TurretScript</a:t>
            </a:r>
            <a:r>
              <a:rPr lang="en-US" sz="2000" dirty="0">
                <a:ea typeface="+mn-lt"/>
                <a:cs typeface="+mn-lt"/>
              </a:rPr>
              <a:t>: Contains the </a:t>
            </a:r>
            <a:r>
              <a:rPr lang="en-US" sz="2000" err="1">
                <a:ea typeface="+mn-lt"/>
                <a:cs typeface="+mn-lt"/>
              </a:rPr>
              <a:t>behaviour</a:t>
            </a:r>
            <a:r>
              <a:rPr lang="en-US" sz="2000" dirty="0">
                <a:ea typeface="+mn-lt"/>
                <a:cs typeface="+mn-lt"/>
              </a:rPr>
              <a:t> shared by all turrets, along with every </a:t>
            </a:r>
            <a:r>
              <a:rPr lang="en-US" sz="2000" err="1">
                <a:ea typeface="+mn-lt"/>
                <a:cs typeface="+mn-lt"/>
              </a:rPr>
              <a:t>SerializeField</a:t>
            </a:r>
            <a:r>
              <a:rPr lang="en-US" sz="2000" dirty="0">
                <a:ea typeface="+mn-lt"/>
                <a:cs typeface="+mn-lt"/>
              </a:rPr>
              <a:t> they need. When a turret is created it sets up the listener for the upgrade function. Each frame, if the turret does not already have a locked target, it scans the area around itself within a radius based on its firing range and chooses the first detected collision with an enemy entity as its next target. It then rotates to aim at that target and, if the target is within range and the fire-rate cooldown has elapsed, fires in the enemy’s direction. The function that handles this </a:t>
            </a:r>
            <a:r>
              <a:rPr lang="en-US" sz="2000" err="1">
                <a:ea typeface="+mn-lt"/>
                <a:cs typeface="+mn-lt"/>
              </a:rPr>
              <a:t>behaviour</a:t>
            </a:r>
            <a:r>
              <a:rPr lang="en-US" sz="2000" dirty="0">
                <a:ea typeface="+mn-lt"/>
                <a:cs typeface="+mn-lt"/>
              </a:rPr>
              <a:t> instantiates the corresponding projectile and passes the chosen target to that object.</a:t>
            </a:r>
            <a:endParaRPr lang="en-US" sz="2000">
              <a:ea typeface="+mn-lt"/>
              <a:cs typeface="+mn-lt"/>
            </a:endParaRPr>
          </a:p>
          <a:p>
            <a:pPr marL="685800" indent="-457200" algn="just"/>
            <a:r>
              <a:rPr lang="en-US" sz="2000" i="1" err="1">
                <a:ea typeface="+mn-lt"/>
                <a:cs typeface="+mn-lt"/>
              </a:rPr>
              <a:t>BulletScript</a:t>
            </a:r>
            <a:r>
              <a:rPr lang="en-US" sz="2000" dirty="0">
                <a:ea typeface="+mn-lt"/>
                <a:cs typeface="+mn-lt"/>
              </a:rPr>
              <a:t>: Handles projectile movement and adjust its heading based on target current position and stores speed and damage properties. Upon impact with the target, applies damage and gets destroyed. The latter also happens if it collides with a tree standing between this object and its current target.</a:t>
            </a:r>
            <a:endParaRPr lang="en-US" sz="2000" dirty="0"/>
          </a:p>
          <a:p>
            <a:pPr marL="685800" indent="-457200" algn="just"/>
            <a:r>
              <a:rPr lang="en-US" sz="2000" i="1" dirty="0" err="1"/>
              <a:t>RocketScript</a:t>
            </a:r>
            <a:r>
              <a:rPr lang="en-US" sz="2000" dirty="0"/>
              <a:t>: Handles rocket movement in the same way as the bullet does but upon impact (with an enemy or a tree) explodes damaging any enemy within its blast radius.</a:t>
            </a:r>
          </a:p>
          <a:p>
            <a:pPr marL="0" indent="0" algn="just">
              <a:buNone/>
            </a:pPr>
            <a:endParaRPr lang="en-US" sz="2000" dirty="0"/>
          </a:p>
        </p:txBody>
      </p:sp>
    </p:spTree>
    <p:extLst>
      <p:ext uri="{BB962C8B-B14F-4D97-AF65-F5344CB8AC3E}">
        <p14:creationId xmlns:p14="http://schemas.microsoft.com/office/powerpoint/2010/main" xmlns="" val="2094130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155</TotalTime>
  <Words>2160</Words>
  <Application>Microsoft Office PowerPoint</Application>
  <PresentationFormat>Personalizzato</PresentationFormat>
  <Paragraphs>85</Paragraphs>
  <Slides>14</Slides>
  <Notes>0</Notes>
  <HiddenSlides>0</HiddenSlides>
  <MMClips>0</MMClips>
  <ScaleCrop>false</ScaleCrop>
  <HeadingPairs>
    <vt:vector size="4" baseType="variant">
      <vt:variant>
        <vt:lpstr>Tema</vt:lpstr>
      </vt:variant>
      <vt:variant>
        <vt:i4>1</vt:i4>
      </vt:variant>
      <vt:variant>
        <vt:lpstr>Titoli diapositive</vt:lpstr>
      </vt:variant>
      <vt:variant>
        <vt:i4>14</vt:i4>
      </vt:variant>
    </vt:vector>
  </HeadingPairs>
  <TitlesOfParts>
    <vt:vector size="15" baseType="lpstr">
      <vt:lpstr>office theme</vt:lpstr>
      <vt:lpstr>GAME DEVELOPMENT PROJECT REPORT</vt:lpstr>
      <vt:lpstr>ABSTRACT IDEA</vt:lpstr>
      <vt:lpstr>MAP DESIGN</vt:lpstr>
      <vt:lpstr>MAP GENERATOR</vt:lpstr>
      <vt:lpstr>PATH GENERATION</vt:lpstr>
      <vt:lpstr>TREE GENERATION</vt:lpstr>
      <vt:lpstr>ENEMIES DESIGN</vt:lpstr>
      <vt:lpstr>ENEMIES PREFAB MODULES</vt:lpstr>
      <vt:lpstr>TURRETS AND BULLETS DESIGN</vt:lpstr>
      <vt:lpstr>TURRETS PREFAB REFERENCES</vt:lpstr>
      <vt:lpstr>BULLETS PREFAB MODULES</vt:lpstr>
      <vt:lpstr>LEVEL DESIGN</vt:lpstr>
      <vt:lpstr>PROBLEMS, CHALLANGES AND SOLUTIONS</vt:lpstr>
      <vt:lpstr>PROBLEMS, CHALLANGES AND SOLUTIONS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PROJECT REPORT</dc:title>
  <dc:creator/>
  <cp:lastModifiedBy>Corrado</cp:lastModifiedBy>
  <cp:revision>1526</cp:revision>
  <dcterms:created xsi:type="dcterms:W3CDTF">2025-06-26T13:51:27Z</dcterms:created>
  <dcterms:modified xsi:type="dcterms:W3CDTF">2025-07-04T10:56:28Z</dcterms:modified>
</cp:coreProperties>
</file>