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0" d="100"/>
          <a:sy n="60" d="100"/>
        </p:scale>
        <p:origin x="-755" y="-65"/>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Relationship Id="rId2" Type="http://schemas.openxmlformats.org/officeDocument/2006/relationships/hyperlink" Target="https://www.nist.gov/cyberframework" TargetMode="External"/><Relationship Id="rId1" Type="http://schemas.openxmlformats.org/officeDocument/2006/relationships/slideLayout" Target="../slideLayouts/slideLayout2.xml"/><Relationship Id="rId4" Type="http://schemas.openxmlformats.org/officeDocument/2006/relationships/hyperlink" Target="https://www.kaspersky.com/resource-center/definitions/keylogg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US" sz="2000" b="1">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DHEEBIHA</a:t>
            </a:r>
            <a:r>
              <a:rPr lang="en-US" sz="2000" b="1"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S</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College Name: A.V.C. College of Engineering</a:t>
            </a:r>
          </a:p>
          <a:p>
            <a:pPr marL="457200" indent="-457200">
              <a:buAutoNum type="arabicPeriod"/>
            </a:pPr>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fontAlgn="t">
              <a:buNone/>
            </a:pPr>
            <a:endParaRPr lang="en-US" sz="2400" dirty="0">
              <a:solidFill>
                <a:schemeClr val="accent1">
                  <a:lumMod val="50000"/>
                </a:schemeClr>
              </a:solidFill>
            </a:endParaRPr>
          </a:p>
          <a:p>
            <a:r>
              <a:rPr lang="en-US" sz="2400" b="1" dirty="0">
                <a:solidFill>
                  <a:schemeClr val="accent1">
                    <a:lumMod val="50000"/>
                  </a:schemeClr>
                </a:solidFill>
              </a:rPr>
              <a:t> Project problem statement for </a:t>
            </a:r>
            <a:r>
              <a:rPr lang="en-US" sz="2400" b="1" dirty="0" err="1">
                <a:solidFill>
                  <a:schemeClr val="accent1">
                    <a:lumMod val="50000"/>
                  </a:schemeClr>
                </a:solidFill>
              </a:rPr>
              <a:t>keylogger</a:t>
            </a:r>
            <a:r>
              <a:rPr lang="en-US" sz="2400" b="1" dirty="0">
                <a:solidFill>
                  <a:schemeClr val="accent1">
                    <a:lumMod val="50000"/>
                  </a:schemeClr>
                </a:solidFill>
              </a:rPr>
              <a:t> Problem Statement</a:t>
            </a:r>
            <a:r>
              <a:rPr lang="en-US" sz="2400" dirty="0">
                <a:solidFill>
                  <a:schemeClr val="accent1">
                    <a:lumMod val="50000"/>
                  </a:schemeClr>
                </a:solidFill>
              </a:rPr>
              <a:t>:</a:t>
            </a:r>
          </a:p>
          <a:p>
            <a:r>
              <a:rPr lang="en-US" sz="2400" dirty="0">
                <a:solidFill>
                  <a:schemeClr val="accent1">
                    <a:lumMod val="50000"/>
                  </a:schemeClr>
                </a:solidFill>
              </a:rPr>
              <a:t> In today's digital age, where </a:t>
            </a:r>
            <a:r>
              <a:rPr lang="en-US" sz="2400" dirty="0" err="1">
                <a:solidFill>
                  <a:schemeClr val="accent1">
                    <a:lumMod val="50000"/>
                  </a:schemeClr>
                </a:solidFill>
              </a:rPr>
              <a:t>cybersecurity</a:t>
            </a:r>
            <a:r>
              <a:rPr lang="en-US" sz="2400" dirty="0">
                <a:solidFill>
                  <a:schemeClr val="accent1">
                    <a:lumMod val="50000"/>
                  </a:schemeClr>
                </a:solidFill>
              </a:rPr>
              <a:t> threats loom large, one of the significant concerns is the proliferation of </a:t>
            </a:r>
            <a:r>
              <a:rPr lang="en-US" sz="2400" dirty="0" err="1">
                <a:solidFill>
                  <a:schemeClr val="accent1">
                    <a:lumMod val="50000"/>
                  </a:schemeClr>
                </a:solidFill>
              </a:rPr>
              <a:t>keyloggers</a:t>
            </a:r>
            <a:r>
              <a:rPr lang="en-US" sz="2400" dirty="0">
                <a:solidFill>
                  <a:schemeClr val="accent1">
                    <a:lumMod val="50000"/>
                  </a:schemeClr>
                </a:solidFill>
              </a:rPr>
              <a:t>, stealthy software tools designed to monitor and record keystrokes on a user's computer without their knowledge. </a:t>
            </a:r>
            <a:r>
              <a:rPr lang="en-US" sz="2400" dirty="0" err="1">
                <a:solidFill>
                  <a:schemeClr val="accent1">
                    <a:lumMod val="50000"/>
                  </a:schemeClr>
                </a:solidFill>
              </a:rPr>
              <a:t>Keyloggers</a:t>
            </a:r>
            <a:r>
              <a:rPr lang="en-US" sz="2400" dirty="0">
                <a:solidFill>
                  <a:schemeClr val="accent1">
                    <a:lumMod val="50000"/>
                  </a:schemeClr>
                </a:solidFill>
              </a:rPr>
              <a:t> pose a severe threat to individuals and organizations they can capture sensitive information such as passwords, credit card details, and other personal data, leading to identity theft, financial loss, and privacy breaches.</a:t>
            </a:r>
            <a:br>
              <a:rPr lang="en-US" sz="2400" dirty="0">
                <a:solidFill>
                  <a:schemeClr val="accent1">
                    <a:lumMod val="50000"/>
                  </a:schemeClr>
                </a:solidFill>
              </a:rPr>
            </a:br>
            <a:endParaRPr lang="en-IN" sz="2400" dirty="0">
              <a:solidFill>
                <a:schemeClr val="accent1">
                  <a:lumMod val="50000"/>
                </a:schemeClr>
              </a:solidFill>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796143"/>
            <a:ext cx="11613485" cy="4855206"/>
          </a:xfrm>
        </p:spPr>
        <p:txBody>
          <a:bodyPr vert="horz" lIns="91440" tIns="45720" rIns="91440" bIns="45720" rtlCol="0" anchor="ctr">
            <a:noAutofit/>
          </a:bodyPr>
          <a:lstStyle/>
          <a:p>
            <a:r>
              <a:rPr lang="en-US" sz="1200" dirty="0" err="1"/>
              <a:t>Keyloggers</a:t>
            </a:r>
            <a:r>
              <a:rPr lang="en-US" sz="1200" dirty="0"/>
              <a:t> are malicious software that can be a serious threat. Here are some proposed solutions to protect yourself from </a:t>
            </a:r>
            <a:r>
              <a:rPr lang="en-US" sz="1200" dirty="0" err="1"/>
              <a:t>keyloggers</a:t>
            </a:r>
            <a:r>
              <a:rPr lang="en-US" sz="1200" dirty="0"/>
              <a:t>:</a:t>
            </a:r>
          </a:p>
          <a:p>
            <a:r>
              <a:rPr lang="en-US" sz="1200" b="1" dirty="0"/>
              <a:t>Prevention:</a:t>
            </a:r>
            <a:endParaRPr lang="en-US" sz="1200" dirty="0"/>
          </a:p>
          <a:p>
            <a:r>
              <a:rPr lang="en-US" sz="1200" b="1" dirty="0"/>
              <a:t>Anti-virus and Anti-malware software:</a:t>
            </a:r>
            <a:r>
              <a:rPr lang="en-US" sz="1200" dirty="0"/>
              <a:t> Install and keep up-to-date reputable antivirus and anti-malware software that can detect and remove </a:t>
            </a:r>
            <a:r>
              <a:rPr lang="en-US" sz="1200" dirty="0" err="1"/>
              <a:t>keyloggers</a:t>
            </a:r>
            <a:r>
              <a:rPr lang="en-US" sz="1200" dirty="0"/>
              <a:t>.</a:t>
            </a:r>
          </a:p>
          <a:p>
            <a:r>
              <a:rPr lang="en-US" sz="1200" b="1" dirty="0"/>
              <a:t>Be cautious with downloads and attachments:</a:t>
            </a:r>
            <a:r>
              <a:rPr lang="en-US" sz="1200" dirty="0"/>
              <a:t> Only download files and open attachments from trusted sources. Be wary of clicking on links in emails, even if they appear to be from someone you know..</a:t>
            </a:r>
          </a:p>
          <a:p>
            <a:r>
              <a:rPr lang="en-US" sz="1200" b="1" dirty="0"/>
              <a:t>Detection:</a:t>
            </a:r>
            <a:endParaRPr lang="en-US" sz="1200" dirty="0"/>
          </a:p>
          <a:p>
            <a:r>
              <a:rPr lang="en-US" sz="1200" b="1" dirty="0"/>
              <a:t>System behavior changes:</a:t>
            </a:r>
            <a:r>
              <a:rPr lang="en-US" sz="1200" dirty="0"/>
              <a:t> Unusual slowdowns, new programs running in the background, or unexplained browser activity can be signs of a </a:t>
            </a:r>
            <a:r>
              <a:rPr lang="en-US" sz="1200" dirty="0" err="1"/>
              <a:t>keylogger</a:t>
            </a:r>
            <a:r>
              <a:rPr lang="en-US" sz="1200" dirty="0"/>
              <a:t> infection.</a:t>
            </a:r>
          </a:p>
          <a:p>
            <a:r>
              <a:rPr lang="en-US" sz="1200" b="1" dirty="0"/>
              <a:t>Anti-</a:t>
            </a:r>
            <a:r>
              <a:rPr lang="en-US" sz="1200" b="1" dirty="0" err="1"/>
              <a:t>keylogging</a:t>
            </a:r>
            <a:r>
              <a:rPr lang="en-US" sz="1200" b="1" dirty="0"/>
              <a:t> software:</a:t>
            </a:r>
            <a:r>
              <a:rPr lang="en-US" sz="1200" dirty="0"/>
              <a:t> There are specific anti-</a:t>
            </a:r>
            <a:r>
              <a:rPr lang="en-US" sz="1200" dirty="0" err="1"/>
              <a:t>keylogging</a:t>
            </a:r>
            <a:r>
              <a:rPr lang="en-US" sz="1200" dirty="0"/>
              <a:t> programs that can detect and block </a:t>
            </a:r>
            <a:r>
              <a:rPr lang="en-US" sz="1200" dirty="0" err="1"/>
              <a:t>keyloggers</a:t>
            </a:r>
            <a:r>
              <a:rPr lang="en-US" sz="1200" dirty="0"/>
              <a:t>.</a:t>
            </a:r>
          </a:p>
          <a:p>
            <a:r>
              <a:rPr lang="en-US" sz="1200" b="1" dirty="0"/>
              <a:t>Regular security scans:</a:t>
            </a:r>
            <a:r>
              <a:rPr lang="en-US" sz="1200" dirty="0"/>
              <a:t> Regularly scan your system with your antivirus and anti-malware software to detect any potential threats.</a:t>
            </a:r>
          </a:p>
          <a:p>
            <a:r>
              <a:rPr lang="en-US" sz="1200" b="1" dirty="0"/>
              <a:t>Recovery:</a:t>
            </a:r>
            <a:endParaRPr lang="en-US" sz="1200" dirty="0"/>
          </a:p>
          <a:p>
            <a:r>
              <a:rPr lang="en-US" sz="1200" b="1" dirty="0"/>
              <a:t>Boot into Safe Mode:</a:t>
            </a:r>
            <a:r>
              <a:rPr lang="en-US" sz="1200" dirty="0"/>
              <a:t> If you suspect a </a:t>
            </a:r>
            <a:r>
              <a:rPr lang="en-US" sz="1200" dirty="0" err="1"/>
              <a:t>keylogger</a:t>
            </a:r>
            <a:r>
              <a:rPr lang="en-US" sz="1200" dirty="0"/>
              <a:t> infection, boot your computer into Safe Mode. This will only load the essential programs needed to run your system, making it easier to identify and remove the </a:t>
            </a:r>
            <a:r>
              <a:rPr lang="en-US" sz="1200" dirty="0" err="1"/>
              <a:t>keylogger</a:t>
            </a:r>
            <a:r>
              <a:rPr lang="en-US" sz="1200" dirty="0"/>
              <a:t>.</a:t>
            </a:r>
          </a:p>
          <a:p>
            <a:r>
              <a:rPr lang="en-US" sz="1200" b="1" dirty="0"/>
              <a:t>Security software scan:</a:t>
            </a:r>
            <a:r>
              <a:rPr lang="en-US" sz="1200" dirty="0"/>
              <a:t> Run a full scan with your antivirus and anti-malware software in Safe Mode.</a:t>
            </a:r>
          </a:p>
          <a:p>
            <a:r>
              <a:rPr lang="en-US" sz="1200" b="1" dirty="0"/>
              <a:t>Change passwords:</a:t>
            </a:r>
            <a:r>
              <a:rPr lang="en-US" sz="1200" dirty="0"/>
              <a:t> Once you've removed the </a:t>
            </a:r>
            <a:r>
              <a:rPr lang="en-US" sz="1200" dirty="0" err="1"/>
              <a:t>keylogger</a:t>
            </a:r>
            <a:r>
              <a:rPr lang="en-US" sz="1200" dirty="0"/>
              <a:t>, change all your passwords for online accounts, especially financial accounts and email.</a:t>
            </a:r>
          </a:p>
          <a:p>
            <a:r>
              <a:rPr lang="en-US" sz="1200" b="1" dirty="0"/>
              <a:t>Additional Tips:</a:t>
            </a:r>
            <a:endParaRPr lang="en-US" sz="1200" dirty="0"/>
          </a:p>
          <a:p>
            <a:r>
              <a:rPr lang="en-US" sz="1200" b="1" dirty="0"/>
              <a:t>Be mindful of public computers:</a:t>
            </a:r>
            <a:r>
              <a:rPr lang="en-US" sz="1200" dirty="0"/>
              <a:t> Avoid entering sensitive information on public computers, as they may be infected with </a:t>
            </a:r>
            <a:r>
              <a:rPr lang="en-US" sz="1200" dirty="0" err="1"/>
              <a:t>keyloggers</a:t>
            </a:r>
            <a:r>
              <a:rPr lang="en-US" sz="1200" dirty="0"/>
              <a:t>.</a:t>
            </a:r>
          </a:p>
          <a:p>
            <a:r>
              <a:rPr lang="en-US" sz="1200" b="1" dirty="0"/>
              <a:t>Keep your software updated:</a:t>
            </a:r>
            <a:r>
              <a:rPr lang="en-US" sz="1200" dirty="0"/>
              <a:t> Always update your operating system, applications, and web browser to the latest versions to patch security vulnerabilities that </a:t>
            </a:r>
            <a:r>
              <a:rPr lang="en-US" sz="1200" dirty="0" err="1"/>
              <a:t>keyloggers</a:t>
            </a:r>
            <a:r>
              <a:rPr lang="en-US" sz="1200" dirty="0"/>
              <a:t> might exploit.</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b="1" dirty="0"/>
          </a:p>
          <a:p>
            <a:pPr marL="305435" indent="-305435"/>
            <a:r>
              <a:rPr lang="en-IN" sz="1800" b="1" dirty="0">
                <a:solidFill>
                  <a:srgbClr val="0F0F0F"/>
                </a:solidFill>
              </a:rPr>
              <a:t>System requirements:</a:t>
            </a:r>
            <a:r>
              <a:rPr lang="en-US" sz="1800" b="1" dirty="0"/>
              <a:t>100 МВ free disk space. Pentium II processor or higher. 512 MB RAM.</a:t>
            </a:r>
            <a:endParaRPr lang="en-IN" sz="1800" b="1" dirty="0">
              <a:solidFill>
                <a:srgbClr val="0F0F0F"/>
              </a:solidFill>
            </a:endParaRPr>
          </a:p>
          <a:p>
            <a:pPr marL="305435" indent="-305435"/>
            <a:r>
              <a:rPr lang="en-IN" sz="1800" b="1" dirty="0">
                <a:solidFill>
                  <a:srgbClr val="0F0F0F"/>
                </a:solidFill>
              </a:rPr>
              <a:t>Library required to build the model:</a:t>
            </a:r>
          </a:p>
          <a:p>
            <a:pPr marL="305435" indent="-305435"/>
            <a:r>
              <a:rPr lang="en-IN" sz="1800" b="1" dirty="0">
                <a:solidFill>
                  <a:srgbClr val="0F0F0F"/>
                </a:solidFill>
              </a:rPr>
              <a:t> </a:t>
            </a:r>
            <a:r>
              <a:rPr lang="en-US" sz="1800" b="1" dirty="0"/>
              <a:t> </a:t>
            </a:r>
            <a:r>
              <a:rPr lang="en-US" sz="1800" b="1" dirty="0" err="1">
                <a:solidFill>
                  <a:schemeClr val="tx1"/>
                </a:solidFill>
              </a:rPr>
              <a:t>pynput</a:t>
            </a:r>
            <a:endParaRPr lang="en-US" sz="1800" b="1" dirty="0">
              <a:solidFill>
                <a:schemeClr val="tx1"/>
              </a:solidFill>
            </a:endParaRPr>
          </a:p>
          <a:p>
            <a:pPr marL="305435" indent="-305435"/>
            <a:r>
              <a:rPr lang="en-US" sz="1800" b="1" dirty="0"/>
              <a:t>  </a:t>
            </a:r>
            <a:r>
              <a:rPr lang="en-US" sz="1800" b="1" dirty="0" err="1">
                <a:solidFill>
                  <a:schemeClr val="tx1"/>
                </a:solidFill>
              </a:rPr>
              <a:t>mSpy</a:t>
            </a:r>
            <a:r>
              <a:rPr lang="en-US" sz="1800" dirty="0">
                <a:solidFill>
                  <a:schemeClr val="tx1"/>
                </a:solidFill>
              </a:rPr>
              <a:t> </a:t>
            </a:r>
          </a:p>
          <a:p>
            <a:pPr marL="305435" indent="-305435"/>
            <a:r>
              <a:rPr lang="en-US" sz="1800" b="1" dirty="0">
                <a:solidFill>
                  <a:schemeClr val="tx1"/>
                </a:solidFill>
              </a:rPr>
              <a:t> </a:t>
            </a:r>
            <a:r>
              <a:rPr lang="en-US" sz="1800" b="1" dirty="0" err="1">
                <a:solidFill>
                  <a:schemeClr val="tx1"/>
                </a:solidFill>
              </a:rPr>
              <a:t>Tkinter</a:t>
            </a:r>
            <a:endParaRPr lang="en-US" sz="1800" b="1" dirty="0">
              <a:solidFill>
                <a:schemeClr val="tx1"/>
              </a:solidFill>
            </a:endParaRPr>
          </a:p>
          <a:p>
            <a:pPr marL="305435" indent="-305435"/>
            <a:r>
              <a:rPr lang="en-US" sz="1800" b="1" dirty="0">
                <a:solidFill>
                  <a:schemeClr val="tx1"/>
                </a:solidFill>
              </a:rPr>
              <a:t> </a:t>
            </a:r>
            <a:r>
              <a:rPr lang="en-US" sz="1800" b="1" dirty="0" err="1">
                <a:solidFill>
                  <a:schemeClr val="tx1"/>
                </a:solidFill>
              </a:rPr>
              <a:t>jsonlib</a:t>
            </a:r>
            <a:endParaRPr lang="en-IN" sz="1800" b="1" dirty="0">
              <a:solidFill>
                <a:schemeClr val="tx1"/>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2013856"/>
            <a:ext cx="11029615" cy="5366658"/>
          </a:xfrm>
        </p:spPr>
        <p:txBody>
          <a:bodyPr>
            <a:normAutofit fontScale="77500" lnSpcReduction="20000"/>
          </a:bodyPr>
          <a:lstStyle/>
          <a:p>
            <a:pPr>
              <a:buNone/>
            </a:pPr>
            <a:r>
              <a:rPr lang="en-US" b="1" dirty="0"/>
              <a:t> </a:t>
            </a:r>
            <a:r>
              <a:rPr lang="en-US" sz="2000" b="1" dirty="0"/>
              <a:t>Step 1: Install the Required Library</a:t>
            </a:r>
          </a:p>
          <a:p>
            <a:r>
              <a:rPr lang="en-US" dirty="0"/>
              <a:t>Ensure that you have the keyboard library installed in your Python environment. Open your command prompt or terminal and execute the following command</a:t>
            </a:r>
          </a:p>
          <a:p>
            <a:pPr>
              <a:buNone/>
            </a:pPr>
            <a:r>
              <a:rPr lang="en-US" sz="2100" b="1" dirty="0"/>
              <a:t>Step 2: Importing the Necessary Libraries</a:t>
            </a:r>
            <a:endParaRPr lang="en-US" sz="2100" dirty="0"/>
          </a:p>
          <a:p>
            <a:r>
              <a:rPr lang="en-US" dirty="0"/>
              <a:t>Begin by importing the keyboard library at the beginning of your Python script. This library will enable us to work with keyboard inputs. Insert the following line of code</a:t>
            </a:r>
          </a:p>
          <a:p>
            <a:pPr>
              <a:buNone/>
            </a:pPr>
            <a:r>
              <a:rPr lang="en-US" sz="2100" b="1" dirty="0"/>
              <a:t>Step 3: Define the Log File</a:t>
            </a:r>
            <a:endParaRPr lang="en-US" sz="2100" dirty="0"/>
          </a:p>
          <a:p>
            <a:r>
              <a:rPr lang="en-US" dirty="0"/>
              <a:t>Specify the name and location of the log file where the keystrokes will be saved. In this example, we’ll use ‘keystrokes.txt’ as the file name. Feel free to modify it as desired. Add the following line of code</a:t>
            </a:r>
          </a:p>
          <a:p>
            <a:pPr>
              <a:buNone/>
            </a:pPr>
            <a:r>
              <a:rPr lang="en-US" sz="2100" b="1" dirty="0"/>
              <a:t>Step 4: Create the Key Press Event Function</a:t>
            </a:r>
            <a:endParaRPr lang="en-US" sz="2100" dirty="0"/>
          </a:p>
          <a:p>
            <a:r>
              <a:rPr lang="en-US" dirty="0"/>
              <a:t>Define a function that will handle the key press events. This function will be called whenever a key is pressed.</a:t>
            </a:r>
          </a:p>
          <a:p>
            <a:pPr>
              <a:buNone/>
            </a:pPr>
            <a:r>
              <a:rPr lang="en-US" sz="2100" b="1" dirty="0"/>
              <a:t>Step 5: Register the Key Press Event</a:t>
            </a:r>
            <a:endParaRPr lang="en-US" sz="2100" dirty="0"/>
          </a:p>
          <a:p>
            <a:r>
              <a:rPr lang="en-US" dirty="0"/>
              <a:t>Register the ‘</a:t>
            </a:r>
            <a:r>
              <a:rPr lang="en-US" dirty="0" err="1"/>
              <a:t>on_key_press</a:t>
            </a:r>
            <a:r>
              <a:rPr lang="en-US" dirty="0"/>
              <a:t>’ function to be called whenever a key is pressed. This will enable our code to capture the keystrokes. Add the following line:</a:t>
            </a:r>
          </a:p>
          <a:p>
            <a:r>
              <a:rPr lang="en-US" dirty="0" err="1"/>
              <a:t>keyboard.on_press</a:t>
            </a:r>
            <a:r>
              <a:rPr lang="en-US" dirty="0"/>
              <a:t>(</a:t>
            </a:r>
            <a:r>
              <a:rPr lang="en-US" dirty="0" err="1"/>
              <a:t>on_key_press</a:t>
            </a:r>
            <a:r>
              <a:rPr lang="en-US" dirty="0"/>
              <a:t>)</a:t>
            </a:r>
          </a:p>
          <a:p>
            <a:pPr>
              <a:buNone/>
            </a:pPr>
            <a:r>
              <a:rPr lang="en-US" sz="1900" b="1" dirty="0"/>
              <a:t>Step 6: Run the Code</a:t>
            </a:r>
            <a:endParaRPr lang="en-US" sz="1900" dirty="0"/>
          </a:p>
          <a:p>
            <a:r>
              <a:rPr lang="en-US" dirty="0"/>
              <a:t>Save your Python script with a ‘.</a:t>
            </a:r>
            <a:r>
              <a:rPr lang="en-US" dirty="0" err="1"/>
              <a:t>py</a:t>
            </a:r>
            <a:r>
              <a:rPr lang="en-US" dirty="0"/>
              <a:t>’ extension (e.g., ‘keylogger.py’). Open your command prompt or terminal, navigate to the directory where the script is located, and execute the command:</a:t>
            </a:r>
          </a:p>
          <a:p>
            <a:endParaRPr lang="en-US" dirty="0"/>
          </a:p>
          <a:p>
            <a:endParaRPr lang="en-US" dirty="0"/>
          </a:p>
          <a:p>
            <a:endParaRPr lang="en-US" dirty="0"/>
          </a:p>
          <a:p>
            <a:endParaRPr lang="en-US" dirty="0"/>
          </a:p>
          <a:p>
            <a:pPr marL="305435" indent="-305435"/>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Picture 2">
            <a:extLst>
              <a:ext uri="{FF2B5EF4-FFF2-40B4-BE49-F238E27FC236}">
                <a16:creationId xmlns:a16="http://schemas.microsoft.com/office/drawing/2014/main" xmlns="" id="{E681C828-BA58-7EF8-5403-5C2F6BF38DC5}"/>
              </a:ext>
            </a:extLst>
          </p:cNvPr>
          <p:cNvPicPr>
            <a:picLocks noChangeAspect="1"/>
          </p:cNvPicPr>
          <p:nvPr/>
        </p:nvPicPr>
        <p:blipFill>
          <a:blip r:embed="rId2"/>
          <a:stretch>
            <a:fillRect/>
          </a:stretch>
        </p:blipFill>
        <p:spPr>
          <a:xfrm>
            <a:off x="1633837" y="1889892"/>
            <a:ext cx="3126308" cy="344902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xmlns="" id="{37A19078-E535-07FE-6C35-8C081B420CF1}"/>
              </a:ext>
            </a:extLst>
          </p:cNvPr>
          <p:cNvPicPr>
            <a:picLocks noChangeAspect="1"/>
          </p:cNvPicPr>
          <p:nvPr/>
        </p:nvPicPr>
        <p:blipFill>
          <a:blip r:embed="rId3"/>
          <a:stretch>
            <a:fillRect/>
          </a:stretch>
        </p:blipFill>
        <p:spPr>
          <a:xfrm>
            <a:off x="6096000" y="1889892"/>
            <a:ext cx="4663844" cy="33226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pose a serious threat to your online security. However, by implementing a layered approach that combines preventative measures, detection techniques, and a recovery plan, you can significantly reduce your risk. Remember, vigilance is key. Stay informed about the latest </a:t>
            </a:r>
            <a:r>
              <a:rPr lang="en-US" sz="2000" dirty="0" err="1"/>
              <a:t>cybersecurity</a:t>
            </a:r>
            <a:r>
              <a:rPr lang="en-US" sz="2000" dirty="0"/>
              <a:t> threats and maintain good security hygiene by keeping your software updated, using strong passwords, and practicing caution when online. If you suspect a </a:t>
            </a:r>
            <a:r>
              <a:rPr lang="en-US" sz="2000" dirty="0" err="1"/>
              <a:t>keylogger</a:t>
            </a:r>
            <a:r>
              <a:rPr lang="en-US" sz="2000" dirty="0"/>
              <a:t> infection, don't hesitate to seek help from a professional. By taking proactive steps, you can safeguard your sensitive information and navigate the digital world with greater confidence.</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en-US" sz="2400" dirty="0"/>
              <a:t> Here are some general references on online security that you can consult for more details:</a:t>
            </a:r>
          </a:p>
          <a:p>
            <a:r>
              <a:rPr lang="en-US" sz="2400" dirty="0"/>
              <a:t>National Institute of Standards and Technology (NIST) </a:t>
            </a:r>
            <a:r>
              <a:rPr lang="en-US" sz="2400" dirty="0" err="1"/>
              <a:t>Cybersecurity</a:t>
            </a:r>
            <a:r>
              <a:rPr lang="en-US" sz="2400" dirty="0"/>
              <a:t> Framework: </a:t>
            </a:r>
            <a:r>
              <a:rPr lang="en-US" sz="2400" dirty="0">
                <a:hlinkClick r:id="rId2"/>
              </a:rPr>
              <a:t>https://www.nist.gov/cyberframework</a:t>
            </a:r>
            <a:endParaRPr lang="en-US" sz="2400" dirty="0"/>
          </a:p>
          <a:p>
            <a:r>
              <a:rPr lang="en-US" sz="2400" dirty="0" err="1"/>
              <a:t>Cybersecurity</a:t>
            </a:r>
            <a:r>
              <a:rPr lang="en-US" sz="2400" dirty="0"/>
              <a:t> &amp; Infrastructure Security Agency (CISA) Shields Up program: </a:t>
            </a:r>
            <a:r>
              <a:rPr lang="en-US" sz="2400" dirty="0">
                <a:hlinkClick r:id="rId3"/>
              </a:rPr>
              <a:t>https://www.cisa.gov/shields-up</a:t>
            </a:r>
            <a:endParaRPr lang="en-US" sz="2400" dirty="0"/>
          </a:p>
          <a:p>
            <a:r>
              <a:rPr lang="en-US" sz="2400" dirty="0" err="1"/>
              <a:t>Kaspersky</a:t>
            </a:r>
            <a:r>
              <a:rPr lang="en-US" sz="2400" dirty="0"/>
              <a:t> Lab - What is Keystroke Logging and </a:t>
            </a:r>
            <a:r>
              <a:rPr lang="en-US" sz="2400" dirty="0" err="1"/>
              <a:t>Keyloggers</a:t>
            </a:r>
            <a:r>
              <a:rPr lang="en-US" sz="2400" dirty="0"/>
              <a:t>?: </a:t>
            </a:r>
            <a:r>
              <a:rPr lang="en-US" sz="2400" dirty="0">
                <a:hlinkClick r:id="rId4"/>
              </a:rPr>
              <a:t>https://www.kaspersky.com/resource-center/definitions/keylogger</a:t>
            </a:r>
            <a:endParaRPr lang="en-US" sz="2400" dirty="0"/>
          </a:p>
          <a:p>
            <a:pPr marL="305435" indent="-305435">
              <a:buNone/>
            </a:pPr>
            <a:endParaRPr lang="en-IN" sz="2400" dirty="0"/>
          </a:p>
        </p:txBody>
      </p:sp>
    </p:spTree>
    <p:extLst>
      <p:ext uri="{BB962C8B-B14F-4D97-AF65-F5344CB8AC3E}">
        <p14:creationId xmlns:p14="http://schemas.microsoft.com/office/powerpoint/2010/main" xmlns="" val="7289502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48</TotalTime>
  <Words>570</Words>
  <Application>Microsoft Office PowerPoint</Application>
  <PresentationFormat>Custom</PresentationFormat>
  <Paragraphs>69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PROJECT TITLE</vt:lpstr>
      <vt:lpstr>OUTLINE</vt:lpstr>
      <vt:lpstr>Problem Statement</vt:lpstr>
      <vt:lpstr>Proposed Solution</vt:lpstr>
      <vt:lpstr>System  Approach</vt:lpstr>
      <vt:lpstr>Algorithm &amp; Deployment</vt:lpstr>
      <vt:lpstr>Result</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CCLAB</cp:lastModifiedBy>
  <cp:revision>31</cp:revision>
  <dcterms:created xsi:type="dcterms:W3CDTF">2021-05-26T16:50:10Z</dcterms:created>
  <dcterms:modified xsi:type="dcterms:W3CDTF">2024-04-04T09:17:57Z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