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9753600" cy="7315200"/>
  <p:notesSz cx="6858000" cy="9144000"/>
  <p:embeddedFontLst>
    <p:embeddedFont>
      <p:font typeface="Canva Sans" charset="1" panose="020B0503030501040103"/>
      <p:regular r:id="rId16"/>
    </p:embeddedFont>
    <p:embeddedFont>
      <p:font typeface="Calibri (MS) Bold" charset="1" panose="020F0702030404030204"/>
      <p:regular r:id="rId17"/>
    </p:embeddedFont>
    <p:embeddedFont>
      <p:font typeface="Calibri (MS)" charset="1" panose="020F050202020403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6666" t="0" r="-16666" b="0"/>
            </a:stretch>
          </a:blipFill>
        </p:spPr>
      </p:sp>
      <p:sp>
        <p:nvSpPr>
          <p:cNvPr name="TextBox 3" id="3"/>
          <p:cNvSpPr txBox="true"/>
          <p:nvPr/>
        </p:nvSpPr>
        <p:spPr>
          <a:xfrm rot="0">
            <a:off x="1743849" y="2027349"/>
            <a:ext cx="6265902" cy="1269941"/>
          </a:xfrm>
          <a:prstGeom prst="rect">
            <a:avLst/>
          </a:prstGeom>
        </p:spPr>
        <p:txBody>
          <a:bodyPr anchor="t" rtlCol="false" tIns="0" lIns="0" bIns="0" rIns="0">
            <a:spAutoFit/>
          </a:bodyPr>
          <a:lstStyle/>
          <a:p>
            <a:pPr algn="just" marL="0" indent="0" lvl="0">
              <a:lnSpc>
                <a:spcPts val="6898"/>
              </a:lnSpc>
              <a:spcBef>
                <a:spcPct val="0"/>
              </a:spcBef>
            </a:pPr>
            <a:r>
              <a:rPr lang="en-US" sz="4927" strike="noStrike" u="none">
                <a:solidFill>
                  <a:srgbClr val="FFFFFF"/>
                </a:solidFill>
                <a:latin typeface="Canva Sans"/>
                <a:ea typeface="Canva Sans"/>
                <a:cs typeface="Canva Sans"/>
                <a:sym typeface="Canva Sans"/>
              </a:rPr>
              <a:t>NEWS AGGREGATOR</a:t>
            </a:r>
          </a:p>
          <a:p>
            <a:pPr algn="just" marL="0" indent="0" lvl="0">
              <a:lnSpc>
                <a:spcPts val="3258"/>
              </a:lnSpc>
              <a:spcBef>
                <a:spcPct val="0"/>
              </a:spcBef>
            </a:pPr>
            <a:r>
              <a:rPr lang="en-US" sz="2327" strike="noStrike" u="none">
                <a:solidFill>
                  <a:srgbClr val="FFFFFF"/>
                </a:solidFill>
                <a:latin typeface="Canva Sans"/>
                <a:ea typeface="Canva Sans"/>
                <a:cs typeface="Canva Sans"/>
                <a:sym typeface="Canva Sans"/>
              </a:rPr>
              <a:t>          </a:t>
            </a:r>
            <a:r>
              <a:rPr lang="en-US" sz="2327" strike="noStrike" u="none">
                <a:solidFill>
                  <a:srgbClr val="FFFFFF"/>
                </a:solidFill>
                <a:latin typeface="Canva Sans"/>
                <a:ea typeface="Canva Sans"/>
                <a:cs typeface="Canva Sans"/>
                <a:sym typeface="Canva Sans"/>
              </a:rPr>
              <a:t>GROUP NAME:DATA DYNAMITES</a:t>
            </a:r>
          </a:p>
        </p:txBody>
      </p:sp>
      <p:sp>
        <p:nvSpPr>
          <p:cNvPr name="TextBox 4" id="4"/>
          <p:cNvSpPr txBox="true"/>
          <p:nvPr/>
        </p:nvSpPr>
        <p:spPr>
          <a:xfrm rot="0">
            <a:off x="6255725" y="5066572"/>
            <a:ext cx="3508053" cy="2087145"/>
          </a:xfrm>
          <a:prstGeom prst="rect">
            <a:avLst/>
          </a:prstGeom>
        </p:spPr>
        <p:txBody>
          <a:bodyPr anchor="t" rtlCol="false" tIns="0" lIns="0" bIns="0" rIns="0">
            <a:spAutoFit/>
          </a:bodyPr>
          <a:lstStyle/>
          <a:p>
            <a:pPr algn="l">
              <a:lnSpc>
                <a:spcPts val="3311"/>
              </a:lnSpc>
            </a:pPr>
          </a:p>
          <a:p>
            <a:pPr algn="l">
              <a:lnSpc>
                <a:spcPts val="3311"/>
              </a:lnSpc>
            </a:pPr>
            <a:r>
              <a:rPr lang="en-US" sz="2365">
                <a:solidFill>
                  <a:srgbClr val="FFFFFF"/>
                </a:solidFill>
                <a:latin typeface="Canva Sans"/>
                <a:ea typeface="Canva Sans"/>
                <a:cs typeface="Canva Sans"/>
                <a:sym typeface="Canva Sans"/>
              </a:rPr>
              <a:t>GROUP MEMBERS</a:t>
            </a:r>
          </a:p>
          <a:p>
            <a:pPr algn="l">
              <a:lnSpc>
                <a:spcPts val="3311"/>
              </a:lnSpc>
            </a:pPr>
            <a:r>
              <a:rPr lang="en-US" sz="2365">
                <a:solidFill>
                  <a:srgbClr val="FFFFFF"/>
                </a:solidFill>
                <a:latin typeface="Canva Sans"/>
                <a:ea typeface="Canva Sans"/>
                <a:cs typeface="Canva Sans"/>
                <a:sym typeface="Canva Sans"/>
              </a:rPr>
              <a:t>Challur Dheekshitha</a:t>
            </a:r>
          </a:p>
          <a:p>
            <a:pPr algn="l">
              <a:lnSpc>
                <a:spcPts val="3311"/>
              </a:lnSpc>
            </a:pPr>
            <a:r>
              <a:rPr lang="en-US" sz="2365">
                <a:solidFill>
                  <a:srgbClr val="FFFFFF"/>
                </a:solidFill>
                <a:latin typeface="Canva Sans"/>
                <a:ea typeface="Canva Sans"/>
                <a:cs typeface="Canva Sans"/>
                <a:sym typeface="Canva Sans"/>
              </a:rPr>
              <a:t>K.Vidya Sree</a:t>
            </a:r>
          </a:p>
          <a:p>
            <a:pPr algn="just">
              <a:lnSpc>
                <a:spcPts val="3311"/>
              </a:lnSpc>
            </a:pPr>
            <a:r>
              <a:rPr lang="en-US" sz="2365">
                <a:solidFill>
                  <a:srgbClr val="FFFFFF"/>
                </a:solidFill>
                <a:latin typeface="Canva Sans"/>
                <a:ea typeface="Canva Sans"/>
                <a:cs typeface="Canva Sans"/>
                <a:sym typeface="Canva Sans"/>
              </a:rPr>
              <a:t>Sanjana Sri N C</a:t>
            </a:r>
          </a:p>
        </p:txBody>
      </p:sp>
      <p:sp>
        <p:nvSpPr>
          <p:cNvPr name="TextBox 5" id="5"/>
          <p:cNvSpPr txBox="true"/>
          <p:nvPr/>
        </p:nvSpPr>
        <p:spPr>
          <a:xfrm rot="0">
            <a:off x="9022080" y="653605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stretch>
              <a:fillRect l="-16666" t="0" r="-16666" b="0"/>
            </a:stretch>
          </a:blipFill>
        </p:spPr>
      </p:sp>
      <p:sp>
        <p:nvSpPr>
          <p:cNvPr name="Freeform 3" id="3"/>
          <p:cNvSpPr/>
          <p:nvPr/>
        </p:nvSpPr>
        <p:spPr>
          <a:xfrm flipH="false" flipV="false" rot="0">
            <a:off x="2008004" y="2041377"/>
            <a:ext cx="5737591" cy="3232446"/>
          </a:xfrm>
          <a:custGeom>
            <a:avLst/>
            <a:gdLst/>
            <a:ahLst/>
            <a:cxnLst/>
            <a:rect r="r" b="b" t="t" l="l"/>
            <a:pathLst>
              <a:path h="3232446" w="5737591">
                <a:moveTo>
                  <a:pt x="0" y="0"/>
                </a:moveTo>
                <a:lnTo>
                  <a:pt x="5737592" y="0"/>
                </a:lnTo>
                <a:lnTo>
                  <a:pt x="5737592" y="3232446"/>
                </a:lnTo>
                <a:lnTo>
                  <a:pt x="0" y="3232446"/>
                </a:lnTo>
                <a:lnTo>
                  <a:pt x="0" y="0"/>
                </a:lnTo>
                <a:close/>
              </a:path>
            </a:pathLst>
          </a:custGeom>
          <a:blipFill>
            <a:blip r:embed="rId3"/>
            <a:stretch>
              <a:fillRect l="0" t="0" r="0" b="0"/>
            </a:stretch>
          </a:blipFill>
        </p:spPr>
      </p:sp>
      <p:sp>
        <p:nvSpPr>
          <p:cNvPr name="TextBox 4" id="4"/>
          <p:cNvSpPr txBox="true"/>
          <p:nvPr/>
        </p:nvSpPr>
        <p:spPr>
          <a:xfrm rot="0">
            <a:off x="9022080" y="653605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10</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00C53"/>
        </a:solidFill>
      </p:bgPr>
    </p:bg>
    <p:spTree>
      <p:nvGrpSpPr>
        <p:cNvPr id="1" name=""/>
        <p:cNvGrpSpPr/>
        <p:nvPr/>
      </p:nvGrpSpPr>
      <p:grpSpPr>
        <a:xfrm>
          <a:off x="0" y="0"/>
          <a:ext cx="0" cy="0"/>
          <a:chOff x="0" y="0"/>
          <a:chExt cx="0" cy="0"/>
        </a:xfrm>
      </p:grpSpPr>
      <p:grpSp>
        <p:nvGrpSpPr>
          <p:cNvPr name="Group 2" id="2"/>
          <p:cNvGrpSpPr/>
          <p:nvPr/>
        </p:nvGrpSpPr>
        <p:grpSpPr>
          <a:xfrm rot="0">
            <a:off x="731520" y="487680"/>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95250"/>
              <a:ext cx="11704320" cy="1720850"/>
            </a:xfrm>
            <a:prstGeom prst="rect">
              <a:avLst/>
            </a:prstGeom>
          </p:spPr>
          <p:txBody>
            <a:bodyPr anchor="ctr" rtlCol="false" tIns="0" lIns="0" bIns="0" rIns="0"/>
            <a:lstStyle/>
            <a:p>
              <a:pPr algn="ctr">
                <a:lnSpc>
                  <a:spcPts val="5631"/>
                </a:lnSpc>
              </a:pPr>
              <a:r>
                <a:rPr lang="en-US" b="true" sz="4693">
                  <a:solidFill>
                    <a:srgbClr val="47CFF0"/>
                  </a:solidFill>
                  <a:latin typeface="Calibri (MS) Bold"/>
                  <a:ea typeface="Calibri (MS) Bold"/>
                  <a:cs typeface="Calibri (MS) Bold"/>
                  <a:sym typeface="Calibri (MS) Bold"/>
                </a:rPr>
                <a:t>INTRODUCTION</a:t>
              </a:r>
            </a:p>
          </p:txBody>
        </p:sp>
      </p:grpSp>
      <p:grpSp>
        <p:nvGrpSpPr>
          <p:cNvPr name="Group 5" id="5"/>
          <p:cNvGrpSpPr/>
          <p:nvPr/>
        </p:nvGrpSpPr>
        <p:grpSpPr>
          <a:xfrm rot="0">
            <a:off x="487680" y="1706880"/>
            <a:ext cx="8778240" cy="4963276"/>
            <a:chOff x="0" y="0"/>
            <a:chExt cx="11704320" cy="6617701"/>
          </a:xfrm>
        </p:grpSpPr>
        <p:sp>
          <p:nvSpPr>
            <p:cNvPr name="Freeform 6" id="6"/>
            <p:cNvSpPr/>
            <p:nvPr/>
          </p:nvSpPr>
          <p:spPr>
            <a:xfrm flipH="false" flipV="false" rot="0">
              <a:off x="0" y="0"/>
              <a:ext cx="11704320" cy="6617701"/>
            </a:xfrm>
            <a:custGeom>
              <a:avLst/>
              <a:gdLst/>
              <a:ahLst/>
              <a:cxnLst/>
              <a:rect r="r" b="b" t="t" l="l"/>
              <a:pathLst>
                <a:path h="6617701" w="11704320">
                  <a:moveTo>
                    <a:pt x="0" y="0"/>
                  </a:moveTo>
                  <a:lnTo>
                    <a:pt x="11704320" y="0"/>
                  </a:lnTo>
                  <a:lnTo>
                    <a:pt x="11704320" y="6617701"/>
                  </a:lnTo>
                  <a:lnTo>
                    <a:pt x="0" y="6617701"/>
                  </a:lnTo>
                  <a:close/>
                </a:path>
              </a:pathLst>
            </a:custGeom>
            <a:solidFill>
              <a:srgbClr val="000000">
                <a:alpha val="0"/>
              </a:srgbClr>
            </a:solidFill>
          </p:spPr>
        </p:sp>
        <p:sp>
          <p:nvSpPr>
            <p:cNvPr name="TextBox 7" id="7"/>
            <p:cNvSpPr txBox="true"/>
            <p:nvPr/>
          </p:nvSpPr>
          <p:spPr>
            <a:xfrm>
              <a:off x="0" y="-57150"/>
              <a:ext cx="11704320" cy="6674851"/>
            </a:xfrm>
            <a:prstGeom prst="rect">
              <a:avLst/>
            </a:prstGeom>
          </p:spPr>
          <p:txBody>
            <a:bodyPr anchor="t" rtlCol="false" tIns="0" lIns="0" bIns="0" rIns="0"/>
            <a:lstStyle/>
            <a:p>
              <a:pPr algn="l" marL="374928" indent="-187464" lvl="1">
                <a:lnSpc>
                  <a:spcPts val="3496"/>
                </a:lnSpc>
                <a:buFont typeface="Arial"/>
                <a:buChar char="•"/>
              </a:pPr>
              <a:r>
                <a:rPr lang="en-US" sz="2913">
                  <a:solidFill>
                    <a:srgbClr val="FFFFFF"/>
                  </a:solidFill>
                  <a:latin typeface="Calibri (MS)"/>
                  <a:ea typeface="Calibri (MS)"/>
                  <a:cs typeface="Calibri (MS)"/>
                  <a:sym typeface="Calibri (MS)"/>
                </a:rPr>
                <a:t>A news aggregator is a platform that gathers articles from multiple sources such as RSS feeds, news APIs, or web scraping, and presents them in one place. Popular examples include Google News, Flipboard, and Feedly. Users often struggle to keep up with the latest news, requiring visits to multiple websites. This project centralizes multiple news sources in a structured and user-friendly format. By offering categorization and filtering, users receive content relevant to their interests, making news consumption more efficient and streamlined.</a:t>
              </a:r>
            </a:p>
          </p:txBody>
        </p:sp>
      </p:grpSp>
      <p:sp>
        <p:nvSpPr>
          <p:cNvPr name="TextBox 8" id="8"/>
          <p:cNvSpPr txBox="true"/>
          <p:nvPr/>
        </p:nvSpPr>
        <p:spPr>
          <a:xfrm rot="0">
            <a:off x="9022080" y="653605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100C53"/>
        </a:solidFill>
      </p:bgPr>
    </p:bg>
    <p:spTree>
      <p:nvGrpSpPr>
        <p:cNvPr id="1" name=""/>
        <p:cNvGrpSpPr/>
        <p:nvPr/>
      </p:nvGrpSpPr>
      <p:grpSpPr>
        <a:xfrm>
          <a:off x="0" y="0"/>
          <a:ext cx="0" cy="0"/>
          <a:chOff x="0" y="0"/>
          <a:chExt cx="0" cy="0"/>
        </a:xfrm>
      </p:grpSpPr>
      <p:grpSp>
        <p:nvGrpSpPr>
          <p:cNvPr name="Group 2" id="2"/>
          <p:cNvGrpSpPr/>
          <p:nvPr/>
        </p:nvGrpSpPr>
        <p:grpSpPr>
          <a:xfrm rot="0">
            <a:off x="487680" y="292947"/>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95250"/>
              <a:ext cx="11704320" cy="1720850"/>
            </a:xfrm>
            <a:prstGeom prst="rect">
              <a:avLst/>
            </a:prstGeom>
          </p:spPr>
          <p:txBody>
            <a:bodyPr anchor="ctr" rtlCol="false" tIns="0" lIns="0" bIns="0" rIns="0"/>
            <a:lstStyle/>
            <a:p>
              <a:pPr algn="ctr">
                <a:lnSpc>
                  <a:spcPts val="5631"/>
                </a:lnSpc>
              </a:pPr>
              <a:r>
                <a:rPr lang="en-US" sz="4693" b="true">
                  <a:solidFill>
                    <a:srgbClr val="47CFF0"/>
                  </a:solidFill>
                  <a:latin typeface="Calibri (MS) Bold"/>
                  <a:ea typeface="Calibri (MS) Bold"/>
                  <a:cs typeface="Calibri (MS) Bold"/>
                  <a:sym typeface="Calibri (MS) Bold"/>
                </a:rPr>
                <a:t>OVERVIEW</a:t>
              </a:r>
            </a:p>
          </p:txBody>
        </p:sp>
      </p:grpSp>
      <p:grpSp>
        <p:nvGrpSpPr>
          <p:cNvPr name="Group 5" id="5"/>
          <p:cNvGrpSpPr/>
          <p:nvPr/>
        </p:nvGrpSpPr>
        <p:grpSpPr>
          <a:xfrm rot="0">
            <a:off x="487680" y="1626546"/>
            <a:ext cx="8778240" cy="5107947"/>
            <a:chOff x="0" y="0"/>
            <a:chExt cx="11704320" cy="6810595"/>
          </a:xfrm>
        </p:grpSpPr>
        <p:sp>
          <p:nvSpPr>
            <p:cNvPr name="Freeform 6" id="6"/>
            <p:cNvSpPr/>
            <p:nvPr/>
          </p:nvSpPr>
          <p:spPr>
            <a:xfrm flipH="false" flipV="false" rot="0">
              <a:off x="0" y="0"/>
              <a:ext cx="11704320" cy="6810596"/>
            </a:xfrm>
            <a:custGeom>
              <a:avLst/>
              <a:gdLst/>
              <a:ahLst/>
              <a:cxnLst/>
              <a:rect r="r" b="b" t="t" l="l"/>
              <a:pathLst>
                <a:path h="6810596" w="11704320">
                  <a:moveTo>
                    <a:pt x="0" y="0"/>
                  </a:moveTo>
                  <a:lnTo>
                    <a:pt x="11704320" y="0"/>
                  </a:lnTo>
                  <a:lnTo>
                    <a:pt x="11704320" y="6810596"/>
                  </a:lnTo>
                  <a:lnTo>
                    <a:pt x="0" y="6810596"/>
                  </a:lnTo>
                  <a:close/>
                </a:path>
              </a:pathLst>
            </a:custGeom>
            <a:solidFill>
              <a:srgbClr val="000000">
                <a:alpha val="0"/>
              </a:srgbClr>
            </a:solidFill>
          </p:spPr>
        </p:sp>
        <p:sp>
          <p:nvSpPr>
            <p:cNvPr name="TextBox 7" id="7"/>
            <p:cNvSpPr txBox="true"/>
            <p:nvPr/>
          </p:nvSpPr>
          <p:spPr>
            <a:xfrm>
              <a:off x="0" y="-47625"/>
              <a:ext cx="11704320" cy="6858220"/>
            </a:xfrm>
            <a:prstGeom prst="rect">
              <a:avLst/>
            </a:prstGeom>
          </p:spPr>
          <p:txBody>
            <a:bodyPr anchor="t" rtlCol="false" tIns="0" lIns="0" bIns="0" rIns="0"/>
            <a:lstStyle/>
            <a:p>
              <a:pPr algn="l" marL="361940" indent="-180970" lvl="1">
                <a:lnSpc>
                  <a:spcPts val="3376"/>
                </a:lnSpc>
                <a:buFont typeface="Arial"/>
                <a:buChar char="•"/>
              </a:pPr>
              <a:r>
                <a:rPr lang="en-US" sz="2813">
                  <a:solidFill>
                    <a:srgbClr val="FFFFFF"/>
                  </a:solidFill>
                  <a:latin typeface="Calibri (MS)"/>
                  <a:ea typeface="Calibri (MS)"/>
                  <a:cs typeface="Calibri (MS)"/>
                  <a:sym typeface="Calibri (MS)"/>
                </a:rPr>
                <a:t>A Python-based application that collects and organizes news from multiple sources, displaying real-time updates in a structured format.</a:t>
              </a:r>
            </a:p>
            <a:p>
              <a:pPr algn="l">
                <a:lnSpc>
                  <a:spcPts val="5655"/>
                </a:lnSpc>
              </a:pPr>
            </a:p>
            <a:p>
              <a:pPr algn="l" marL="374805" indent="-187402" lvl="1">
                <a:lnSpc>
                  <a:spcPts val="3496"/>
                </a:lnSpc>
                <a:buFont typeface="Arial"/>
                <a:buChar char="•"/>
              </a:pPr>
              <a:r>
                <a:rPr lang="en-US" sz="2913">
                  <a:solidFill>
                    <a:srgbClr val="FFFFFF"/>
                  </a:solidFill>
                  <a:latin typeface="Calibri (MS)"/>
                  <a:ea typeface="Calibri (MS)"/>
                  <a:cs typeface="Calibri (MS)"/>
                  <a:sym typeface="Calibri (MS)"/>
                </a:rPr>
                <a:t>Key Features</a:t>
              </a:r>
            </a:p>
            <a:p>
              <a:pPr algn="l" marL="374805" indent="-187402" lvl="1">
                <a:lnSpc>
                  <a:spcPts val="3496"/>
                </a:lnSpc>
                <a:buFont typeface="Arial"/>
                <a:buChar char="•"/>
              </a:pPr>
              <a:r>
                <a:rPr lang="en-US" sz="2913">
                  <a:solidFill>
                    <a:srgbClr val="FFFFFF"/>
                  </a:solidFill>
                  <a:latin typeface="Calibri (MS)"/>
                  <a:ea typeface="Calibri (MS)"/>
                  <a:cs typeface="Calibri (MS)"/>
                  <a:sym typeface="Calibri (MS)"/>
                </a:rPr>
                <a:t> Fetch news from APIs (NewsAPI, RSS) or web scraping</a:t>
              </a:r>
            </a:p>
            <a:p>
              <a:pPr algn="l" marL="374805" indent="-187402" lvl="1">
                <a:lnSpc>
                  <a:spcPts val="3496"/>
                </a:lnSpc>
                <a:buFont typeface="Arial"/>
                <a:buChar char="•"/>
              </a:pPr>
              <a:r>
                <a:rPr lang="en-US" sz="2913">
                  <a:solidFill>
                    <a:srgbClr val="FFFFFF"/>
                  </a:solidFill>
                  <a:latin typeface="Calibri (MS)"/>
                  <a:ea typeface="Calibri (MS)"/>
                  <a:cs typeface="Calibri (MS)"/>
                  <a:sym typeface="Calibri (MS)"/>
                </a:rPr>
                <a:t> Categorize and filter news by topics</a:t>
              </a:r>
            </a:p>
            <a:p>
              <a:pPr algn="l" marL="374805" indent="-187402" lvl="1">
                <a:lnSpc>
                  <a:spcPts val="3496"/>
                </a:lnSpc>
                <a:buFont typeface="Arial"/>
                <a:buChar char="•"/>
              </a:pPr>
              <a:r>
                <a:rPr lang="en-US" sz="2913">
                  <a:solidFill>
                    <a:srgbClr val="FFFFFF"/>
                  </a:solidFill>
                  <a:latin typeface="Calibri (MS)"/>
                  <a:ea typeface="Calibri (MS)"/>
                  <a:cs typeface="Calibri (MS)"/>
                  <a:sym typeface="Calibri (MS)"/>
                </a:rPr>
                <a:t> Search and customize news preferences</a:t>
              </a:r>
            </a:p>
            <a:p>
              <a:pPr algn="l" marL="374805" indent="-187402" lvl="1">
                <a:lnSpc>
                  <a:spcPts val="3496"/>
                </a:lnSpc>
                <a:buFont typeface="Arial"/>
                <a:buChar char="•"/>
              </a:pPr>
              <a:r>
                <a:rPr lang="en-US" sz="2913">
                  <a:solidFill>
                    <a:srgbClr val="FFFFFF"/>
                  </a:solidFill>
                  <a:latin typeface="Calibri (MS)"/>
                  <a:ea typeface="Calibri (MS)"/>
                  <a:cs typeface="Calibri (MS)"/>
                  <a:sym typeface="Calibri (MS)"/>
                </a:rPr>
                <a:t> Real-time updates for latest headlines</a:t>
              </a:r>
            </a:p>
            <a:p>
              <a:pPr algn="l" marL="374805" indent="-187402" lvl="1">
                <a:lnSpc>
                  <a:spcPts val="3496"/>
                </a:lnSpc>
                <a:buFont typeface="Arial"/>
                <a:buChar char="•"/>
              </a:pPr>
              <a:r>
                <a:rPr lang="en-US" sz="2913">
                  <a:solidFill>
                    <a:srgbClr val="FFFFFF"/>
                  </a:solidFill>
                  <a:latin typeface="Calibri (MS)"/>
                  <a:ea typeface="Calibri (MS)"/>
                  <a:cs typeface="Calibri (MS)"/>
                  <a:sym typeface="Calibri (MS)"/>
                </a:rPr>
                <a:t> top 10 articles are fetched from each news resource</a:t>
              </a:r>
            </a:p>
            <a:p>
              <a:pPr algn="l">
                <a:lnSpc>
                  <a:spcPts val="2776"/>
                </a:lnSpc>
              </a:pPr>
            </a:p>
          </p:txBody>
        </p:sp>
      </p:grpSp>
      <p:sp>
        <p:nvSpPr>
          <p:cNvPr name="TextBox 8" id="8"/>
          <p:cNvSpPr txBox="true"/>
          <p:nvPr/>
        </p:nvSpPr>
        <p:spPr>
          <a:xfrm rot="0">
            <a:off x="9022080" y="653605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100C53"/>
        </a:solidFill>
      </p:bgPr>
    </p:bg>
    <p:spTree>
      <p:nvGrpSpPr>
        <p:cNvPr id="1" name=""/>
        <p:cNvGrpSpPr/>
        <p:nvPr/>
      </p:nvGrpSpPr>
      <p:grpSpPr>
        <a:xfrm>
          <a:off x="0" y="0"/>
          <a:ext cx="0" cy="0"/>
          <a:chOff x="0" y="0"/>
          <a:chExt cx="0" cy="0"/>
        </a:xfrm>
      </p:grpSpPr>
      <p:grpSp>
        <p:nvGrpSpPr>
          <p:cNvPr name="Group 2" id="2"/>
          <p:cNvGrpSpPr/>
          <p:nvPr/>
        </p:nvGrpSpPr>
        <p:grpSpPr>
          <a:xfrm rot="0">
            <a:off x="487680" y="368785"/>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95250"/>
              <a:ext cx="11704320" cy="1720850"/>
            </a:xfrm>
            <a:prstGeom prst="rect">
              <a:avLst/>
            </a:prstGeom>
          </p:spPr>
          <p:txBody>
            <a:bodyPr anchor="ctr" rtlCol="false" tIns="0" lIns="0" bIns="0" rIns="0"/>
            <a:lstStyle/>
            <a:p>
              <a:pPr algn="ctr">
                <a:lnSpc>
                  <a:spcPts val="5272"/>
                </a:lnSpc>
              </a:pPr>
              <a:r>
                <a:rPr lang="en-US" sz="4393">
                  <a:solidFill>
                    <a:srgbClr val="47CFF0"/>
                  </a:solidFill>
                  <a:latin typeface="Calibri (MS)"/>
                  <a:ea typeface="Calibri (MS)"/>
                  <a:cs typeface="Calibri (MS)"/>
                  <a:sym typeface="Calibri (MS)"/>
                </a:rPr>
                <a:t>FEATURES </a:t>
              </a:r>
            </a:p>
          </p:txBody>
        </p:sp>
      </p:grpSp>
      <p:grpSp>
        <p:nvGrpSpPr>
          <p:cNvPr name="Group 5" id="5"/>
          <p:cNvGrpSpPr/>
          <p:nvPr/>
        </p:nvGrpSpPr>
        <p:grpSpPr>
          <a:xfrm rot="0">
            <a:off x="487680" y="1673710"/>
            <a:ext cx="8778240" cy="4827694"/>
            <a:chOff x="0" y="0"/>
            <a:chExt cx="11704320" cy="6436925"/>
          </a:xfrm>
        </p:grpSpPr>
        <p:sp>
          <p:nvSpPr>
            <p:cNvPr name="Freeform 6" id="6"/>
            <p:cNvSpPr/>
            <p:nvPr/>
          </p:nvSpPr>
          <p:spPr>
            <a:xfrm flipH="false" flipV="false" rot="0">
              <a:off x="0" y="0"/>
              <a:ext cx="11704320" cy="6436925"/>
            </a:xfrm>
            <a:custGeom>
              <a:avLst/>
              <a:gdLst/>
              <a:ahLst/>
              <a:cxnLst/>
              <a:rect r="r" b="b" t="t" l="l"/>
              <a:pathLst>
                <a:path h="6436925" w="11704320">
                  <a:moveTo>
                    <a:pt x="0" y="0"/>
                  </a:moveTo>
                  <a:lnTo>
                    <a:pt x="11704320" y="0"/>
                  </a:lnTo>
                  <a:lnTo>
                    <a:pt x="11704320" y="6436925"/>
                  </a:lnTo>
                  <a:lnTo>
                    <a:pt x="0" y="6436925"/>
                  </a:lnTo>
                  <a:close/>
                </a:path>
              </a:pathLst>
            </a:custGeom>
            <a:solidFill>
              <a:srgbClr val="000000">
                <a:alpha val="0"/>
              </a:srgbClr>
            </a:solidFill>
          </p:spPr>
        </p:sp>
        <p:sp>
          <p:nvSpPr>
            <p:cNvPr name="TextBox 7" id="7"/>
            <p:cNvSpPr txBox="true"/>
            <p:nvPr/>
          </p:nvSpPr>
          <p:spPr>
            <a:xfrm>
              <a:off x="0" y="-76200"/>
              <a:ext cx="11704320" cy="6513125"/>
            </a:xfrm>
            <a:prstGeom prst="rect">
              <a:avLst/>
            </a:prstGeom>
          </p:spPr>
          <p:txBody>
            <a:bodyPr anchor="t" rtlCol="false" tIns="0" lIns="0" bIns="0" rIns="0"/>
            <a:lstStyle/>
            <a:p>
              <a:pPr algn="l">
                <a:lnSpc>
                  <a:spcPts val="4695"/>
                </a:lnSpc>
              </a:pPr>
            </a:p>
            <a:p>
              <a:pPr algn="l" marL="426264" indent="-213132" lvl="1">
                <a:lnSpc>
                  <a:spcPts val="3976"/>
                </a:lnSpc>
                <a:buFont typeface="Arial"/>
                <a:buChar char="•"/>
              </a:pPr>
              <a:r>
                <a:rPr lang="en-US" sz="3313">
                  <a:solidFill>
                    <a:srgbClr val="FFFFFF"/>
                  </a:solidFill>
                  <a:latin typeface="Calibri (MS)"/>
                  <a:ea typeface="Calibri (MS)"/>
                  <a:cs typeface="Calibri (MS)"/>
                  <a:sym typeface="Calibri (MS)"/>
                </a:rPr>
                <a:t>Fetch news from multiple sources (websites, RSS feeds, APIs).</a:t>
              </a:r>
            </a:p>
            <a:p>
              <a:pPr algn="l" marL="426264" indent="-213132" lvl="1">
                <a:lnSpc>
                  <a:spcPts val="3976"/>
                </a:lnSpc>
                <a:buFont typeface="Arial"/>
                <a:buChar char="•"/>
              </a:pPr>
              <a:r>
                <a:rPr lang="en-US" sz="3313">
                  <a:solidFill>
                    <a:srgbClr val="FFFFFF"/>
                  </a:solidFill>
                  <a:latin typeface="Calibri (MS)"/>
                  <a:ea typeface="Calibri (MS)"/>
                  <a:cs typeface="Calibri (MS)"/>
                  <a:sym typeface="Calibri (MS)"/>
                </a:rPr>
                <a:t>Categorize news into sections like politics, technology, sports, etc.</a:t>
              </a:r>
            </a:p>
            <a:p>
              <a:pPr algn="l" marL="426264" indent="-213132" lvl="1">
                <a:lnSpc>
                  <a:spcPts val="3976"/>
                </a:lnSpc>
                <a:buFont typeface="Arial"/>
                <a:buChar char="•"/>
              </a:pPr>
              <a:r>
                <a:rPr lang="en-US" sz="3313">
                  <a:solidFill>
                    <a:srgbClr val="FFFFFF"/>
                  </a:solidFill>
                  <a:latin typeface="Calibri (MS)"/>
                  <a:ea typeface="Calibri (MS)"/>
                  <a:cs typeface="Calibri (MS)"/>
                  <a:sym typeface="Calibri (MS)"/>
                </a:rPr>
                <a:t>Provide keyword-based search.</a:t>
              </a:r>
            </a:p>
            <a:p>
              <a:pPr algn="l" marL="426264" indent="-213132" lvl="1">
                <a:lnSpc>
                  <a:spcPts val="3976"/>
                </a:lnSpc>
                <a:buFont typeface="Arial"/>
                <a:buChar char="•"/>
              </a:pPr>
              <a:r>
                <a:rPr lang="en-US" sz="3313">
                  <a:solidFill>
                    <a:srgbClr val="FFFFFF"/>
                  </a:solidFill>
                  <a:latin typeface="Calibri (MS)"/>
                  <a:ea typeface="Calibri (MS)"/>
                  <a:cs typeface="Calibri (MS)"/>
                  <a:sym typeface="Calibri (MS)"/>
                </a:rPr>
                <a:t>Display news headlines and summaries.</a:t>
              </a:r>
            </a:p>
            <a:p>
              <a:pPr algn="l" marL="426404" indent="-213202" lvl="1">
                <a:lnSpc>
                  <a:spcPts val="3976"/>
                </a:lnSpc>
                <a:buFont typeface="Arial"/>
                <a:buChar char="•"/>
              </a:pPr>
              <a:r>
                <a:rPr lang="en-US" sz="3313">
                  <a:solidFill>
                    <a:srgbClr val="FFFFFF"/>
                  </a:solidFill>
                  <a:latin typeface="Calibri (MS)"/>
                  <a:ea typeface="Calibri (MS)"/>
                  <a:cs typeface="Calibri (MS)"/>
                  <a:sym typeface="Calibri (MS)"/>
                </a:rPr>
                <a:t>It gives the url’s of user choosen articles.</a:t>
              </a:r>
            </a:p>
          </p:txBody>
        </p:sp>
      </p:grpSp>
      <p:sp>
        <p:nvSpPr>
          <p:cNvPr name="TextBox 8" id="8"/>
          <p:cNvSpPr txBox="true"/>
          <p:nvPr/>
        </p:nvSpPr>
        <p:spPr>
          <a:xfrm rot="0">
            <a:off x="9022080" y="653605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4</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100C53"/>
        </a:solidFill>
      </p:bgPr>
    </p:bg>
    <p:spTree>
      <p:nvGrpSpPr>
        <p:cNvPr id="1" name=""/>
        <p:cNvGrpSpPr/>
        <p:nvPr/>
      </p:nvGrpSpPr>
      <p:grpSpPr>
        <a:xfrm>
          <a:off x="0" y="0"/>
          <a:ext cx="0" cy="0"/>
          <a:chOff x="0" y="0"/>
          <a:chExt cx="0" cy="0"/>
        </a:xfrm>
      </p:grpSpPr>
      <p:grpSp>
        <p:nvGrpSpPr>
          <p:cNvPr name="Group 2" id="2"/>
          <p:cNvGrpSpPr/>
          <p:nvPr/>
        </p:nvGrpSpPr>
        <p:grpSpPr>
          <a:xfrm rot="0">
            <a:off x="487680" y="292947"/>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95250"/>
              <a:ext cx="11704320" cy="1720850"/>
            </a:xfrm>
            <a:prstGeom prst="rect">
              <a:avLst/>
            </a:prstGeom>
          </p:spPr>
          <p:txBody>
            <a:bodyPr anchor="ctr" rtlCol="false" tIns="0" lIns="0" bIns="0" rIns="0"/>
            <a:lstStyle/>
            <a:p>
              <a:pPr algn="ctr">
                <a:lnSpc>
                  <a:spcPts val="5631"/>
                </a:lnSpc>
              </a:pPr>
              <a:r>
                <a:rPr lang="en-US" b="true" sz="4693">
                  <a:solidFill>
                    <a:srgbClr val="47CFF0"/>
                  </a:solidFill>
                  <a:latin typeface="Calibri (MS) Bold"/>
                  <a:ea typeface="Calibri (MS) Bold"/>
                  <a:cs typeface="Calibri (MS) Bold"/>
                  <a:sym typeface="Calibri (MS) Bold"/>
                </a:rPr>
                <a:t>TECHNOLOGY STACK</a:t>
              </a:r>
            </a:p>
          </p:txBody>
        </p:sp>
      </p:grpSp>
      <p:grpSp>
        <p:nvGrpSpPr>
          <p:cNvPr name="Group 5" id="5"/>
          <p:cNvGrpSpPr/>
          <p:nvPr/>
        </p:nvGrpSpPr>
        <p:grpSpPr>
          <a:xfrm rot="0">
            <a:off x="487680" y="1475607"/>
            <a:ext cx="8778240" cy="5725611"/>
            <a:chOff x="0" y="0"/>
            <a:chExt cx="11704320" cy="7634147"/>
          </a:xfrm>
        </p:grpSpPr>
        <p:sp>
          <p:nvSpPr>
            <p:cNvPr name="Freeform 6" id="6"/>
            <p:cNvSpPr/>
            <p:nvPr/>
          </p:nvSpPr>
          <p:spPr>
            <a:xfrm flipH="false" flipV="false" rot="0">
              <a:off x="0" y="0"/>
              <a:ext cx="11704320" cy="7634147"/>
            </a:xfrm>
            <a:custGeom>
              <a:avLst/>
              <a:gdLst/>
              <a:ahLst/>
              <a:cxnLst/>
              <a:rect r="r" b="b" t="t" l="l"/>
              <a:pathLst>
                <a:path h="7634147" w="11704320">
                  <a:moveTo>
                    <a:pt x="0" y="0"/>
                  </a:moveTo>
                  <a:lnTo>
                    <a:pt x="11704320" y="0"/>
                  </a:lnTo>
                  <a:lnTo>
                    <a:pt x="11704320" y="7634147"/>
                  </a:lnTo>
                  <a:lnTo>
                    <a:pt x="0" y="7634147"/>
                  </a:lnTo>
                  <a:close/>
                </a:path>
              </a:pathLst>
            </a:custGeom>
            <a:solidFill>
              <a:srgbClr val="000000">
                <a:alpha val="0"/>
              </a:srgbClr>
            </a:solidFill>
          </p:spPr>
        </p:sp>
        <p:sp>
          <p:nvSpPr>
            <p:cNvPr name="TextBox 7" id="7"/>
            <p:cNvSpPr txBox="true"/>
            <p:nvPr/>
          </p:nvSpPr>
          <p:spPr>
            <a:xfrm>
              <a:off x="0" y="-66675"/>
              <a:ext cx="11704320" cy="7700822"/>
            </a:xfrm>
            <a:prstGeom prst="rect">
              <a:avLst/>
            </a:prstGeom>
          </p:spPr>
          <p:txBody>
            <a:bodyPr anchor="t" rtlCol="false" tIns="0" lIns="0" bIns="0" rIns="0"/>
            <a:lstStyle/>
            <a:p>
              <a:pPr algn="l" marL="400534" indent="-200267" lvl="1">
                <a:lnSpc>
                  <a:spcPts val="3736"/>
                </a:lnSpc>
                <a:buFont typeface="Arial"/>
                <a:buChar char="•"/>
              </a:pPr>
              <a:r>
                <a:rPr lang="en-US" sz="3113">
                  <a:solidFill>
                    <a:srgbClr val="FFFFFF"/>
                  </a:solidFill>
                  <a:latin typeface="Calibri (MS)"/>
                  <a:ea typeface="Calibri (MS)"/>
                  <a:cs typeface="Calibri (MS)"/>
                  <a:sym typeface="Calibri (MS)"/>
                </a:rPr>
                <a:t>Python Libraries:</a:t>
              </a:r>
            </a:p>
            <a:p>
              <a:pPr algn="l" marL="400534" indent="-200267" lvl="1">
                <a:lnSpc>
                  <a:spcPts val="3736"/>
                </a:lnSpc>
                <a:buFont typeface="Arial"/>
                <a:buChar char="•"/>
              </a:pPr>
              <a:r>
                <a:rPr lang="en-US" sz="3113">
                  <a:solidFill>
                    <a:srgbClr val="FFFFFF"/>
                  </a:solidFill>
                  <a:latin typeface="Calibri (MS)"/>
                  <a:ea typeface="Calibri (MS)"/>
                  <a:cs typeface="Calibri (MS)"/>
                  <a:sym typeface="Calibri (MS)"/>
                </a:rPr>
                <a:t> requests – Fetch news data from APIs.</a:t>
              </a:r>
            </a:p>
            <a:p>
              <a:pPr algn="l" marL="400534" indent="-200267" lvl="1">
                <a:lnSpc>
                  <a:spcPts val="3736"/>
                </a:lnSpc>
                <a:buFont typeface="Arial"/>
                <a:buChar char="•"/>
              </a:pPr>
              <a:r>
                <a:rPr lang="en-US" sz="3113">
                  <a:solidFill>
                    <a:srgbClr val="FFFFFF"/>
                  </a:solidFill>
                  <a:latin typeface="Calibri (MS)"/>
                  <a:ea typeface="Calibri (MS)"/>
                  <a:cs typeface="Calibri (MS)"/>
                  <a:sym typeface="Calibri (MS)"/>
                </a:rPr>
                <a:t> BeautifulSoup – Scrape and parse web content.</a:t>
              </a:r>
            </a:p>
            <a:p>
              <a:pPr algn="l" marL="400534" indent="-200267" lvl="1">
                <a:lnSpc>
                  <a:spcPts val="3736"/>
                </a:lnSpc>
                <a:buFont typeface="Arial"/>
                <a:buChar char="•"/>
              </a:pPr>
              <a:r>
                <a:rPr lang="en-US" sz="3113">
                  <a:solidFill>
                    <a:srgbClr val="FFFFFF"/>
                  </a:solidFill>
                  <a:latin typeface="Calibri (MS)"/>
                  <a:ea typeface="Calibri (MS)"/>
                  <a:cs typeface="Calibri (MS)"/>
                  <a:sym typeface="Calibri (MS)"/>
                </a:rPr>
                <a:t> feedparser – Extract news from RSS feeds.</a:t>
              </a:r>
            </a:p>
            <a:p>
              <a:pPr algn="l" marL="400534" indent="-200267" lvl="1">
                <a:lnSpc>
                  <a:spcPts val="3736"/>
                </a:lnSpc>
                <a:buFont typeface="Arial"/>
                <a:buChar char="•"/>
              </a:pPr>
              <a:r>
                <a:rPr lang="en-US" sz="3113">
                  <a:solidFill>
                    <a:srgbClr val="FFFFFF"/>
                  </a:solidFill>
                  <a:latin typeface="Calibri (MS)"/>
                  <a:ea typeface="Calibri (MS)"/>
                  <a:cs typeface="Calibri (MS)"/>
                  <a:sym typeface="Calibri (MS)"/>
                </a:rPr>
                <a:t> Flask/Django – Build a web-based aggregator.</a:t>
              </a:r>
            </a:p>
            <a:p>
              <a:pPr algn="l" marL="400534" indent="-200267" lvl="1">
                <a:lnSpc>
                  <a:spcPts val="3736"/>
                </a:lnSpc>
                <a:buFont typeface="Arial"/>
                <a:buChar char="•"/>
              </a:pPr>
              <a:r>
                <a:rPr lang="en-US" sz="3113">
                  <a:solidFill>
                    <a:srgbClr val="FFFFFF"/>
                  </a:solidFill>
                  <a:latin typeface="Calibri (MS)"/>
                  <a:ea typeface="Calibri (MS)"/>
                  <a:cs typeface="Calibri (MS)"/>
                  <a:sym typeface="Calibri (MS)"/>
                </a:rPr>
                <a:t> Tkinter – Create a simple desktop UI.</a:t>
              </a:r>
            </a:p>
            <a:p>
              <a:pPr algn="l">
                <a:lnSpc>
                  <a:spcPts val="3736"/>
                </a:lnSpc>
              </a:pPr>
            </a:p>
            <a:p>
              <a:pPr algn="l" marL="400534" indent="-200267" lvl="1">
                <a:lnSpc>
                  <a:spcPts val="3736"/>
                </a:lnSpc>
                <a:buFont typeface="Arial"/>
                <a:buChar char="•"/>
              </a:pPr>
              <a:r>
                <a:rPr lang="en-US" sz="3113">
                  <a:solidFill>
                    <a:srgbClr val="FFFFFF"/>
                  </a:solidFill>
                  <a:latin typeface="Calibri (MS)"/>
                  <a:ea typeface="Calibri (MS)"/>
                  <a:cs typeface="Calibri (MS)"/>
                  <a:sym typeface="Calibri (MS)"/>
                </a:rPr>
                <a:t>News APIs:</a:t>
              </a:r>
            </a:p>
            <a:p>
              <a:pPr algn="l" marL="400534" indent="-200267" lvl="1">
                <a:lnSpc>
                  <a:spcPts val="3736"/>
                </a:lnSpc>
                <a:buFont typeface="Arial"/>
                <a:buChar char="•"/>
              </a:pPr>
              <a:r>
                <a:rPr lang="en-US" sz="3113">
                  <a:solidFill>
                    <a:srgbClr val="FFFFFF"/>
                  </a:solidFill>
                  <a:latin typeface="Calibri (MS)"/>
                  <a:ea typeface="Calibri (MS)"/>
                  <a:cs typeface="Calibri (MS)"/>
                  <a:sym typeface="Calibri (MS)"/>
                </a:rPr>
                <a:t>NewsAPI – Aggregates articles from multiple sources.</a:t>
              </a:r>
            </a:p>
            <a:p>
              <a:pPr algn="l" marL="374805" indent="-187402" lvl="1">
                <a:lnSpc>
                  <a:spcPts val="3496"/>
                </a:lnSpc>
                <a:buFont typeface="Arial"/>
                <a:buChar char="•"/>
              </a:pPr>
              <a:r>
                <a:rPr lang="en-US" sz="2913">
                  <a:solidFill>
                    <a:srgbClr val="FFFFFF"/>
                  </a:solidFill>
                  <a:latin typeface="Calibri (MS)"/>
                  <a:ea typeface="Calibri (MS)"/>
                  <a:cs typeface="Calibri (MS)"/>
                  <a:sym typeface="Calibri (MS)"/>
                </a:rPr>
                <a:t> Google News RSS – Provides top headlines via RSS.</a:t>
              </a:r>
            </a:p>
            <a:p>
              <a:pPr algn="l" marL="400666" indent="-200333" lvl="1">
                <a:lnSpc>
                  <a:spcPts val="3736"/>
                </a:lnSpc>
                <a:buFont typeface="Arial"/>
                <a:buChar char="•"/>
              </a:pPr>
              <a:r>
                <a:rPr lang="en-US" sz="3113">
                  <a:solidFill>
                    <a:srgbClr val="FFFFFF"/>
                  </a:solidFill>
                  <a:latin typeface="Calibri (MS)"/>
                  <a:ea typeface="Calibri (MS)"/>
                  <a:cs typeface="Calibri (MS)"/>
                  <a:sym typeface="Calibri (MS)"/>
                </a:rPr>
                <a:t> Bing News API – Fetches trending news by query.</a:t>
              </a:r>
            </a:p>
          </p:txBody>
        </p:sp>
      </p:grpSp>
      <p:sp>
        <p:nvSpPr>
          <p:cNvPr name="TextBox 8" id="8"/>
          <p:cNvSpPr txBox="true"/>
          <p:nvPr/>
        </p:nvSpPr>
        <p:spPr>
          <a:xfrm rot="0">
            <a:off x="9022080" y="653605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00C53"/>
        </a:solidFill>
      </p:bgPr>
    </p:bg>
    <p:spTree>
      <p:nvGrpSpPr>
        <p:cNvPr id="1" name=""/>
        <p:cNvGrpSpPr/>
        <p:nvPr/>
      </p:nvGrpSpPr>
      <p:grpSpPr>
        <a:xfrm>
          <a:off x="0" y="0"/>
          <a:ext cx="0" cy="0"/>
          <a:chOff x="0" y="0"/>
          <a:chExt cx="0" cy="0"/>
        </a:xfrm>
      </p:grpSpPr>
      <p:grpSp>
        <p:nvGrpSpPr>
          <p:cNvPr name="Group 2" id="2"/>
          <p:cNvGrpSpPr/>
          <p:nvPr/>
        </p:nvGrpSpPr>
        <p:grpSpPr>
          <a:xfrm rot="0">
            <a:off x="487680" y="164165"/>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95250"/>
              <a:ext cx="11704320" cy="1720850"/>
            </a:xfrm>
            <a:prstGeom prst="rect">
              <a:avLst/>
            </a:prstGeom>
          </p:spPr>
          <p:txBody>
            <a:bodyPr anchor="ctr" rtlCol="false" tIns="0" lIns="0" bIns="0" rIns="0"/>
            <a:lstStyle/>
            <a:p>
              <a:pPr algn="ctr">
                <a:lnSpc>
                  <a:spcPts val="5631"/>
                </a:lnSpc>
              </a:pPr>
              <a:r>
                <a:rPr lang="en-US" b="true" sz="4693">
                  <a:solidFill>
                    <a:srgbClr val="47CFF0"/>
                  </a:solidFill>
                  <a:latin typeface="Calibri (MS) Bold"/>
                  <a:ea typeface="Calibri (MS) Bold"/>
                  <a:cs typeface="Calibri (MS) Bold"/>
                  <a:sym typeface="Calibri (MS) Bold"/>
                </a:rPr>
                <a:t>IMPLEMENTATION DETAILS</a:t>
              </a:r>
            </a:p>
          </p:txBody>
        </p:sp>
      </p:grpSp>
      <p:grpSp>
        <p:nvGrpSpPr>
          <p:cNvPr name="Group 5" id="5"/>
          <p:cNvGrpSpPr/>
          <p:nvPr/>
        </p:nvGrpSpPr>
        <p:grpSpPr>
          <a:xfrm rot="0">
            <a:off x="487680" y="1383365"/>
            <a:ext cx="8778240" cy="5501940"/>
            <a:chOff x="0" y="0"/>
            <a:chExt cx="11704320" cy="7335920"/>
          </a:xfrm>
        </p:grpSpPr>
        <p:sp>
          <p:nvSpPr>
            <p:cNvPr name="Freeform 6" id="6"/>
            <p:cNvSpPr/>
            <p:nvPr/>
          </p:nvSpPr>
          <p:spPr>
            <a:xfrm flipH="false" flipV="false" rot="0">
              <a:off x="0" y="0"/>
              <a:ext cx="11704320" cy="7335920"/>
            </a:xfrm>
            <a:custGeom>
              <a:avLst/>
              <a:gdLst/>
              <a:ahLst/>
              <a:cxnLst/>
              <a:rect r="r" b="b" t="t" l="l"/>
              <a:pathLst>
                <a:path h="7335920" w="11704320">
                  <a:moveTo>
                    <a:pt x="0" y="0"/>
                  </a:moveTo>
                  <a:lnTo>
                    <a:pt x="11704320" y="0"/>
                  </a:lnTo>
                  <a:lnTo>
                    <a:pt x="11704320" y="7335920"/>
                  </a:lnTo>
                  <a:lnTo>
                    <a:pt x="0" y="7335920"/>
                  </a:lnTo>
                  <a:close/>
                </a:path>
              </a:pathLst>
            </a:custGeom>
            <a:solidFill>
              <a:srgbClr val="000000">
                <a:alpha val="0"/>
              </a:srgbClr>
            </a:solidFill>
          </p:spPr>
        </p:sp>
        <p:sp>
          <p:nvSpPr>
            <p:cNvPr name="TextBox 7" id="7"/>
            <p:cNvSpPr txBox="true"/>
            <p:nvPr/>
          </p:nvSpPr>
          <p:spPr>
            <a:xfrm>
              <a:off x="0" y="-57150"/>
              <a:ext cx="11704320" cy="7393070"/>
            </a:xfrm>
            <a:prstGeom prst="rect">
              <a:avLst/>
            </a:prstGeom>
          </p:spPr>
          <p:txBody>
            <a:bodyPr anchor="t" rtlCol="false" tIns="0" lIns="0" bIns="0" rIns="0"/>
            <a:lstStyle/>
            <a:p>
              <a:pPr algn="l" marL="413399" indent="-206700" lvl="1">
                <a:lnSpc>
                  <a:spcPts val="3856"/>
                </a:lnSpc>
                <a:buFont typeface="Arial"/>
                <a:buChar char="•"/>
              </a:pPr>
              <a:r>
                <a:rPr lang="en-US" sz="3213">
                  <a:solidFill>
                    <a:srgbClr val="FFFFFF"/>
                  </a:solidFill>
                  <a:latin typeface="Calibri (MS)"/>
                  <a:ea typeface="Calibri (MS)"/>
                  <a:cs typeface="Calibri (MS)"/>
                  <a:sym typeface="Calibri (MS)"/>
                </a:rPr>
                <a:t>News collection is achieved using APIs such as NewsAPI.org and RSS feeds from various sources.</a:t>
              </a:r>
            </a:p>
            <a:p>
              <a:pPr algn="l" marL="413399" indent="-206700" lvl="1">
                <a:lnSpc>
                  <a:spcPts val="3856"/>
                </a:lnSpc>
                <a:buFont typeface="Arial"/>
                <a:buChar char="•"/>
              </a:pPr>
              <a:r>
                <a:rPr lang="en-US" sz="3213">
                  <a:solidFill>
                    <a:srgbClr val="FFFFFF"/>
                  </a:solidFill>
                  <a:latin typeface="Calibri (MS)"/>
                  <a:ea typeface="Calibri (MS)"/>
                  <a:cs typeface="Calibri (MS)"/>
                  <a:sym typeface="Calibri (MS)"/>
                </a:rPr>
                <a:t> If APIs are unavailable, web scraping techniques using BeautifulSoup and Scrapy extract news data.</a:t>
              </a:r>
            </a:p>
            <a:p>
              <a:pPr algn="l" marL="413399" indent="-206700" lvl="1">
                <a:lnSpc>
                  <a:spcPts val="3856"/>
                </a:lnSpc>
                <a:buFont typeface="Arial"/>
                <a:buChar char="•"/>
              </a:pPr>
              <a:r>
                <a:rPr lang="en-US" sz="3213">
                  <a:solidFill>
                    <a:srgbClr val="FFFFFF"/>
                  </a:solidFill>
                  <a:latin typeface="Calibri (MS)"/>
                  <a:ea typeface="Calibri (MS)"/>
                  <a:cs typeface="Calibri (MS)"/>
                  <a:sym typeface="Calibri (MS)"/>
                </a:rPr>
                <a:t> Articles are categorized using predefined topics like politics, technology, and sports.</a:t>
              </a:r>
            </a:p>
            <a:p>
              <a:pPr algn="l" marL="413399" indent="-206700" lvl="1">
                <a:lnSpc>
                  <a:spcPts val="3856"/>
                </a:lnSpc>
                <a:buFont typeface="Arial"/>
                <a:buChar char="•"/>
              </a:pPr>
              <a:r>
                <a:rPr lang="en-US" sz="3213">
                  <a:solidFill>
                    <a:srgbClr val="FFFFFF"/>
                  </a:solidFill>
                  <a:latin typeface="Calibri (MS)"/>
                  <a:ea typeface="Calibri (MS)"/>
                  <a:cs typeface="Calibri (MS)"/>
                  <a:sym typeface="Calibri (MS)"/>
                </a:rPr>
                <a:t> AI-based classification using Natural Language Processing (NLP) can be implemented for automated categorization. </a:t>
              </a:r>
            </a:p>
            <a:p>
              <a:pPr algn="l" marL="413535" indent="-206768" lvl="1">
                <a:lnSpc>
                  <a:spcPts val="3856"/>
                </a:lnSpc>
                <a:buFont typeface="Arial"/>
                <a:buChar char="•"/>
              </a:pPr>
              <a:r>
                <a:rPr lang="en-US" sz="3213">
                  <a:solidFill>
                    <a:srgbClr val="FFFFFF"/>
                  </a:solidFill>
                  <a:latin typeface="Calibri (MS)"/>
                  <a:ea typeface="Calibri (MS)"/>
                  <a:cs typeface="Calibri (MS)"/>
                  <a:sym typeface="Calibri (MS)"/>
                </a:rPr>
                <a:t>The system ensures real-time updates with scheduled tasks via cron jobs or Celery tasks.</a:t>
              </a:r>
            </a:p>
          </p:txBody>
        </p:sp>
      </p:grpSp>
      <p:sp>
        <p:nvSpPr>
          <p:cNvPr name="TextBox 8" id="8"/>
          <p:cNvSpPr txBox="true"/>
          <p:nvPr/>
        </p:nvSpPr>
        <p:spPr>
          <a:xfrm rot="0">
            <a:off x="9022080" y="653605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6</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100C53"/>
        </a:solidFill>
      </p:bgPr>
    </p:bg>
    <p:spTree>
      <p:nvGrpSpPr>
        <p:cNvPr id="1" name=""/>
        <p:cNvGrpSpPr/>
        <p:nvPr/>
      </p:nvGrpSpPr>
      <p:grpSpPr>
        <a:xfrm>
          <a:off x="0" y="0"/>
          <a:ext cx="0" cy="0"/>
          <a:chOff x="0" y="0"/>
          <a:chExt cx="0" cy="0"/>
        </a:xfrm>
      </p:grpSpPr>
      <p:grpSp>
        <p:nvGrpSpPr>
          <p:cNvPr name="Group 2" id="2"/>
          <p:cNvGrpSpPr/>
          <p:nvPr/>
        </p:nvGrpSpPr>
        <p:grpSpPr>
          <a:xfrm rot="0">
            <a:off x="600718" y="487680"/>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95250"/>
              <a:ext cx="11704320" cy="1720850"/>
            </a:xfrm>
            <a:prstGeom prst="rect">
              <a:avLst/>
            </a:prstGeom>
          </p:spPr>
          <p:txBody>
            <a:bodyPr anchor="ctr" rtlCol="false" tIns="0" lIns="0" bIns="0" rIns="0"/>
            <a:lstStyle/>
            <a:p>
              <a:pPr algn="ctr">
                <a:lnSpc>
                  <a:spcPts val="5631"/>
                </a:lnSpc>
              </a:pPr>
              <a:r>
                <a:rPr lang="en-US" b="true" sz="4693">
                  <a:solidFill>
                    <a:srgbClr val="47CFF0"/>
                  </a:solidFill>
                  <a:latin typeface="Calibri (MS) Bold"/>
                  <a:ea typeface="Calibri (MS) Bold"/>
                  <a:cs typeface="Calibri (MS) Bold"/>
                  <a:sym typeface="Calibri (MS) Bold"/>
                </a:rPr>
                <a:t>WORKING</a:t>
              </a:r>
            </a:p>
          </p:txBody>
        </p:sp>
      </p:grpSp>
      <p:grpSp>
        <p:nvGrpSpPr>
          <p:cNvPr name="Group 5" id="5"/>
          <p:cNvGrpSpPr/>
          <p:nvPr/>
        </p:nvGrpSpPr>
        <p:grpSpPr>
          <a:xfrm rot="0">
            <a:off x="487680" y="1706880"/>
            <a:ext cx="8778240" cy="5311775"/>
            <a:chOff x="0" y="0"/>
            <a:chExt cx="11704320" cy="7082367"/>
          </a:xfrm>
        </p:grpSpPr>
        <p:sp>
          <p:nvSpPr>
            <p:cNvPr name="Freeform 6" id="6"/>
            <p:cNvSpPr/>
            <p:nvPr/>
          </p:nvSpPr>
          <p:spPr>
            <a:xfrm flipH="false" flipV="false" rot="0">
              <a:off x="0" y="0"/>
              <a:ext cx="11704320" cy="7082367"/>
            </a:xfrm>
            <a:custGeom>
              <a:avLst/>
              <a:gdLst/>
              <a:ahLst/>
              <a:cxnLst/>
              <a:rect r="r" b="b" t="t" l="l"/>
              <a:pathLst>
                <a:path h="7082367" w="11704320">
                  <a:moveTo>
                    <a:pt x="0" y="0"/>
                  </a:moveTo>
                  <a:lnTo>
                    <a:pt x="11704320" y="0"/>
                  </a:lnTo>
                  <a:lnTo>
                    <a:pt x="11704320" y="7082367"/>
                  </a:lnTo>
                  <a:lnTo>
                    <a:pt x="0" y="7082367"/>
                  </a:lnTo>
                  <a:close/>
                </a:path>
              </a:pathLst>
            </a:custGeom>
            <a:solidFill>
              <a:srgbClr val="000000">
                <a:alpha val="0"/>
              </a:srgbClr>
            </a:solidFill>
          </p:spPr>
        </p:sp>
        <p:sp>
          <p:nvSpPr>
            <p:cNvPr name="TextBox 7" id="7"/>
            <p:cNvSpPr txBox="true"/>
            <p:nvPr/>
          </p:nvSpPr>
          <p:spPr>
            <a:xfrm>
              <a:off x="0" y="-66675"/>
              <a:ext cx="11704320" cy="7149042"/>
            </a:xfrm>
            <a:prstGeom prst="rect">
              <a:avLst/>
            </a:prstGeom>
          </p:spPr>
          <p:txBody>
            <a:bodyPr anchor="t" rtlCol="false" tIns="0" lIns="0" bIns="0" rIns="0"/>
            <a:lstStyle/>
            <a:p>
              <a:pPr algn="l" marL="439129" indent="-219564" lvl="1">
                <a:lnSpc>
                  <a:spcPts val="4095"/>
                </a:lnSpc>
                <a:buFont typeface="Arial"/>
                <a:buChar char="•"/>
              </a:pPr>
              <a:r>
                <a:rPr lang="en-US" sz="3413">
                  <a:solidFill>
                    <a:srgbClr val="FFFFFF"/>
                  </a:solidFill>
                  <a:latin typeface="Calibri (MS)"/>
                  <a:ea typeface="Calibri (MS)"/>
                  <a:cs typeface="Calibri (MS)"/>
                  <a:sym typeface="Calibri (MS)"/>
                </a:rPr>
                <a:t>A demonstration of the system shows the homepage displaying the news sources in a structured format. </a:t>
              </a:r>
            </a:p>
            <a:p>
              <a:pPr algn="l" marL="439129" indent="-219564" lvl="1">
                <a:lnSpc>
                  <a:spcPts val="4095"/>
                </a:lnSpc>
                <a:buFont typeface="Arial"/>
                <a:buChar char="•"/>
              </a:pPr>
              <a:r>
                <a:rPr lang="en-US" sz="3413">
                  <a:solidFill>
                    <a:srgbClr val="FFFFFF"/>
                  </a:solidFill>
                  <a:latin typeface="Calibri (MS)"/>
                  <a:ea typeface="Calibri (MS)"/>
                  <a:cs typeface="Calibri (MS)"/>
                  <a:sym typeface="Calibri (MS)"/>
                </a:rPr>
                <a:t>Users can search and filter news based on interests. Real-time updates ensure new headlines appear instantly.</a:t>
              </a:r>
            </a:p>
            <a:p>
              <a:pPr algn="l" marL="439273" indent="-219637" lvl="1">
                <a:lnSpc>
                  <a:spcPts val="4095"/>
                </a:lnSpc>
                <a:buFont typeface="Arial"/>
                <a:buChar char="•"/>
              </a:pPr>
              <a:r>
                <a:rPr lang="en-US" sz="3413">
                  <a:solidFill>
                    <a:srgbClr val="FFFFFF"/>
                  </a:solidFill>
                  <a:latin typeface="Calibri (MS)"/>
                  <a:ea typeface="Calibri (MS)"/>
                  <a:cs typeface="Calibri (MS)"/>
                  <a:sym typeface="Calibri (MS)"/>
                </a:rPr>
                <a:t>now screenshots or a live walkthrough are illustrated how users interact with the platform, highlighting its efficiency and ease of use.</a:t>
              </a:r>
            </a:p>
          </p:txBody>
        </p:sp>
      </p:grpSp>
      <p:sp>
        <p:nvSpPr>
          <p:cNvPr name="TextBox 8" id="8"/>
          <p:cNvSpPr txBox="true"/>
          <p:nvPr/>
        </p:nvSpPr>
        <p:spPr>
          <a:xfrm rot="0">
            <a:off x="9022080" y="653605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7</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00C53"/>
        </a:solidFill>
      </p:bgPr>
    </p:bg>
    <p:spTree>
      <p:nvGrpSpPr>
        <p:cNvPr id="1" name=""/>
        <p:cNvGrpSpPr/>
        <p:nvPr/>
      </p:nvGrpSpPr>
      <p:grpSpPr>
        <a:xfrm>
          <a:off x="0" y="0"/>
          <a:ext cx="0" cy="0"/>
          <a:chOff x="0" y="0"/>
          <a:chExt cx="0" cy="0"/>
        </a:xfrm>
      </p:grpSpPr>
      <p:grpSp>
        <p:nvGrpSpPr>
          <p:cNvPr name="Group 2" id="2"/>
          <p:cNvGrpSpPr/>
          <p:nvPr/>
        </p:nvGrpSpPr>
        <p:grpSpPr>
          <a:xfrm rot="0">
            <a:off x="487680" y="348315"/>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95250"/>
              <a:ext cx="11704320" cy="1720850"/>
            </a:xfrm>
            <a:prstGeom prst="rect">
              <a:avLst/>
            </a:prstGeom>
          </p:spPr>
          <p:txBody>
            <a:bodyPr anchor="ctr" rtlCol="false" tIns="0" lIns="0" bIns="0" rIns="0"/>
            <a:lstStyle/>
            <a:p>
              <a:pPr algn="ctr">
                <a:lnSpc>
                  <a:spcPts val="5631"/>
                </a:lnSpc>
              </a:pPr>
              <a:r>
                <a:rPr lang="en-US" b="true" sz="4693">
                  <a:solidFill>
                    <a:srgbClr val="47CFF0"/>
                  </a:solidFill>
                  <a:latin typeface="Calibri (MS) Bold"/>
                  <a:ea typeface="Calibri (MS) Bold"/>
                  <a:cs typeface="Calibri (MS) Bold"/>
                  <a:sym typeface="Calibri (MS) Bold"/>
                </a:rPr>
                <a:t>FUTURE ENHANCEMENTS</a:t>
              </a:r>
            </a:p>
          </p:txBody>
        </p:sp>
      </p:grpSp>
      <p:grpSp>
        <p:nvGrpSpPr>
          <p:cNvPr name="Group 5" id="5"/>
          <p:cNvGrpSpPr/>
          <p:nvPr/>
        </p:nvGrpSpPr>
        <p:grpSpPr>
          <a:xfrm rot="0">
            <a:off x="487680" y="1567515"/>
            <a:ext cx="8778240" cy="5287461"/>
            <a:chOff x="0" y="0"/>
            <a:chExt cx="11704320" cy="7049947"/>
          </a:xfrm>
        </p:grpSpPr>
        <p:sp>
          <p:nvSpPr>
            <p:cNvPr name="Freeform 6" id="6"/>
            <p:cNvSpPr/>
            <p:nvPr/>
          </p:nvSpPr>
          <p:spPr>
            <a:xfrm flipH="false" flipV="false" rot="0">
              <a:off x="0" y="0"/>
              <a:ext cx="11704320" cy="7049947"/>
            </a:xfrm>
            <a:custGeom>
              <a:avLst/>
              <a:gdLst/>
              <a:ahLst/>
              <a:cxnLst/>
              <a:rect r="r" b="b" t="t" l="l"/>
              <a:pathLst>
                <a:path h="7049947" w="11704320">
                  <a:moveTo>
                    <a:pt x="0" y="0"/>
                  </a:moveTo>
                  <a:lnTo>
                    <a:pt x="11704320" y="0"/>
                  </a:lnTo>
                  <a:lnTo>
                    <a:pt x="11704320" y="7049947"/>
                  </a:lnTo>
                  <a:lnTo>
                    <a:pt x="0" y="7049947"/>
                  </a:lnTo>
                  <a:close/>
                </a:path>
              </a:pathLst>
            </a:custGeom>
            <a:solidFill>
              <a:srgbClr val="000000">
                <a:alpha val="0"/>
              </a:srgbClr>
            </a:solidFill>
          </p:spPr>
        </p:sp>
        <p:sp>
          <p:nvSpPr>
            <p:cNvPr name="TextBox 7" id="7"/>
            <p:cNvSpPr txBox="true"/>
            <p:nvPr/>
          </p:nvSpPr>
          <p:spPr>
            <a:xfrm>
              <a:off x="0" y="-66675"/>
              <a:ext cx="11704320" cy="7116622"/>
            </a:xfrm>
            <a:prstGeom prst="rect">
              <a:avLst/>
            </a:prstGeom>
          </p:spPr>
          <p:txBody>
            <a:bodyPr anchor="t" rtlCol="false" tIns="0" lIns="0" bIns="0" rIns="0"/>
            <a:lstStyle/>
            <a:p>
              <a:pPr algn="l" marL="400534" indent="-200267" lvl="1">
                <a:lnSpc>
                  <a:spcPts val="3736"/>
                </a:lnSpc>
                <a:buFont typeface="Arial"/>
                <a:buChar char="•"/>
              </a:pPr>
              <a:r>
                <a:rPr lang="en-US" sz="3113">
                  <a:solidFill>
                    <a:srgbClr val="FFFFFF"/>
                  </a:solidFill>
                  <a:latin typeface="Calibri (MS)"/>
                  <a:ea typeface="Calibri (MS)"/>
                  <a:cs typeface="Calibri (MS)"/>
                  <a:sym typeface="Calibri (MS)"/>
                </a:rPr>
                <a:t>Future improvements include AI-powered news recommendations, where machine learning analyzes user preferences for personalized content. </a:t>
              </a:r>
            </a:p>
            <a:p>
              <a:pPr algn="l" marL="400534" indent="-200267" lvl="1">
                <a:lnSpc>
                  <a:spcPts val="3736"/>
                </a:lnSpc>
                <a:buFont typeface="Arial"/>
                <a:buChar char="•"/>
              </a:pPr>
              <a:r>
                <a:rPr lang="en-US" sz="3113">
                  <a:solidFill>
                    <a:srgbClr val="FFFFFF"/>
                  </a:solidFill>
                  <a:latin typeface="Calibri (MS)"/>
                  <a:ea typeface="Calibri (MS)"/>
                  <a:cs typeface="Calibri (MS)"/>
                  <a:sym typeface="Calibri (MS)"/>
                </a:rPr>
                <a:t>A mobile app version enhances accessibility. Multi-language support expands the audience reach by translating news articles.</a:t>
              </a:r>
            </a:p>
            <a:p>
              <a:pPr algn="l" marL="400534" indent="-200267" lvl="1">
                <a:lnSpc>
                  <a:spcPts val="3736"/>
                </a:lnSpc>
                <a:buFont typeface="Arial"/>
                <a:buChar char="•"/>
              </a:pPr>
              <a:r>
                <a:rPr lang="en-US" sz="3113">
                  <a:solidFill>
                    <a:srgbClr val="FFFFFF"/>
                  </a:solidFill>
                  <a:latin typeface="Calibri (MS)"/>
                  <a:ea typeface="Calibri (MS)"/>
                  <a:cs typeface="Calibri (MS)"/>
                  <a:sym typeface="Calibri (MS)"/>
                </a:rPr>
                <a:t> User authentication and personalization allow users to save and bookmark articles. </a:t>
              </a:r>
            </a:p>
            <a:p>
              <a:pPr algn="l" marL="400666" indent="-200333" lvl="1">
                <a:lnSpc>
                  <a:spcPts val="3736"/>
                </a:lnSpc>
                <a:buFont typeface="Arial"/>
                <a:buChar char="•"/>
              </a:pPr>
              <a:r>
                <a:rPr lang="en-US" sz="3113">
                  <a:solidFill>
                    <a:srgbClr val="FFFFFF"/>
                  </a:solidFill>
                  <a:latin typeface="Calibri (MS)"/>
                  <a:ea typeface="Calibri (MS)"/>
                  <a:cs typeface="Calibri (MS)"/>
                  <a:sym typeface="Calibri (MS)"/>
                </a:rPr>
                <a:t>Sentiment analysis categorizes news as positive, negative, or neutral, helping users filter content based on mood.</a:t>
              </a:r>
            </a:p>
          </p:txBody>
        </p:sp>
      </p:grpSp>
      <p:sp>
        <p:nvSpPr>
          <p:cNvPr name="TextBox 8" id="8"/>
          <p:cNvSpPr txBox="true"/>
          <p:nvPr/>
        </p:nvSpPr>
        <p:spPr>
          <a:xfrm rot="0">
            <a:off x="9022080" y="653605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8</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100C53"/>
        </a:solidFill>
      </p:bgPr>
    </p:bg>
    <p:spTree>
      <p:nvGrpSpPr>
        <p:cNvPr id="1" name=""/>
        <p:cNvGrpSpPr/>
        <p:nvPr/>
      </p:nvGrpSpPr>
      <p:grpSpPr>
        <a:xfrm>
          <a:off x="0" y="0"/>
          <a:ext cx="0" cy="0"/>
          <a:chOff x="0" y="0"/>
          <a:chExt cx="0" cy="0"/>
        </a:xfrm>
      </p:grpSpPr>
      <p:grpSp>
        <p:nvGrpSpPr>
          <p:cNvPr name="Group 2" id="2"/>
          <p:cNvGrpSpPr/>
          <p:nvPr/>
        </p:nvGrpSpPr>
        <p:grpSpPr>
          <a:xfrm rot="0">
            <a:off x="616867" y="292947"/>
            <a:ext cx="8778240" cy="1219200"/>
            <a:chOff x="0" y="0"/>
            <a:chExt cx="11704320" cy="1625600"/>
          </a:xfrm>
        </p:grpSpPr>
        <p:sp>
          <p:nvSpPr>
            <p:cNvPr name="Freeform 3" id="3"/>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4" id="4"/>
            <p:cNvSpPr txBox="true"/>
            <p:nvPr/>
          </p:nvSpPr>
          <p:spPr>
            <a:xfrm>
              <a:off x="0" y="-95250"/>
              <a:ext cx="11704320" cy="1720850"/>
            </a:xfrm>
            <a:prstGeom prst="rect">
              <a:avLst/>
            </a:prstGeom>
          </p:spPr>
          <p:txBody>
            <a:bodyPr anchor="ctr" rtlCol="false" tIns="0" lIns="0" bIns="0" rIns="0"/>
            <a:lstStyle/>
            <a:p>
              <a:pPr algn="ctr">
                <a:lnSpc>
                  <a:spcPts val="5511"/>
                </a:lnSpc>
              </a:pPr>
              <a:r>
                <a:rPr lang="en-US" b="true" sz="4593">
                  <a:solidFill>
                    <a:srgbClr val="47CFF0"/>
                  </a:solidFill>
                  <a:latin typeface="Calibri (MS) Bold"/>
                  <a:ea typeface="Calibri (MS) Bold"/>
                  <a:cs typeface="Calibri (MS) Bold"/>
                  <a:sym typeface="Calibri (MS) Bold"/>
                </a:rPr>
                <a:t>CONCLUSION</a:t>
              </a:r>
            </a:p>
          </p:txBody>
        </p:sp>
      </p:grpSp>
      <p:grpSp>
        <p:nvGrpSpPr>
          <p:cNvPr name="Group 5" id="5"/>
          <p:cNvGrpSpPr/>
          <p:nvPr/>
        </p:nvGrpSpPr>
        <p:grpSpPr>
          <a:xfrm rot="0">
            <a:off x="487680" y="1706880"/>
            <a:ext cx="8778240" cy="5016165"/>
            <a:chOff x="0" y="0"/>
            <a:chExt cx="11704320" cy="6688220"/>
          </a:xfrm>
        </p:grpSpPr>
        <p:sp>
          <p:nvSpPr>
            <p:cNvPr name="Freeform 6" id="6"/>
            <p:cNvSpPr/>
            <p:nvPr/>
          </p:nvSpPr>
          <p:spPr>
            <a:xfrm flipH="false" flipV="false" rot="0">
              <a:off x="0" y="0"/>
              <a:ext cx="11704320" cy="6688220"/>
            </a:xfrm>
            <a:custGeom>
              <a:avLst/>
              <a:gdLst/>
              <a:ahLst/>
              <a:cxnLst/>
              <a:rect r="r" b="b" t="t" l="l"/>
              <a:pathLst>
                <a:path h="6688220" w="11704320">
                  <a:moveTo>
                    <a:pt x="0" y="0"/>
                  </a:moveTo>
                  <a:lnTo>
                    <a:pt x="11704320" y="0"/>
                  </a:lnTo>
                  <a:lnTo>
                    <a:pt x="11704320" y="6688220"/>
                  </a:lnTo>
                  <a:lnTo>
                    <a:pt x="0" y="6688220"/>
                  </a:lnTo>
                  <a:close/>
                </a:path>
              </a:pathLst>
            </a:custGeom>
            <a:solidFill>
              <a:srgbClr val="000000">
                <a:alpha val="0"/>
              </a:srgbClr>
            </a:solidFill>
          </p:spPr>
        </p:sp>
        <p:sp>
          <p:nvSpPr>
            <p:cNvPr name="TextBox 7" id="7"/>
            <p:cNvSpPr txBox="true"/>
            <p:nvPr/>
          </p:nvSpPr>
          <p:spPr>
            <a:xfrm>
              <a:off x="0" y="-57150"/>
              <a:ext cx="11704320" cy="6745370"/>
            </a:xfrm>
            <a:prstGeom prst="rect">
              <a:avLst/>
            </a:prstGeom>
          </p:spPr>
          <p:txBody>
            <a:bodyPr anchor="t" rtlCol="false" tIns="0" lIns="0" bIns="0" rIns="0"/>
            <a:lstStyle/>
            <a:p>
              <a:pPr algn="l" marL="413535" indent="-206768" lvl="1">
                <a:lnSpc>
                  <a:spcPts val="3856"/>
                </a:lnSpc>
                <a:buFont typeface="Arial"/>
                <a:buChar char="•"/>
              </a:pPr>
              <a:r>
                <a:rPr lang="en-US" sz="3213">
                  <a:solidFill>
                    <a:srgbClr val="FFFFFF"/>
                  </a:solidFill>
                  <a:latin typeface="Calibri (MS)"/>
                  <a:ea typeface="Calibri (MS)"/>
                  <a:cs typeface="Calibri (MS)"/>
                  <a:sym typeface="Calibri (MS)"/>
                </a:rPr>
                <a:t>The news aggregator system efficiently collects, categorizes, and presents news from multiple sources, simplifying access to information. It saves users time by centralizing news in one place with an intuitive interface. Real-time updates ensure fresh content is always available. Future improvements, including AI, mobile apps, and enhanced personalization, can further expand its capabilities, making it a scalable and innovative solution.</a:t>
              </a:r>
            </a:p>
          </p:txBody>
        </p:sp>
      </p:grpSp>
      <p:sp>
        <p:nvSpPr>
          <p:cNvPr name="TextBox 8" id="8"/>
          <p:cNvSpPr txBox="true"/>
          <p:nvPr/>
        </p:nvSpPr>
        <p:spPr>
          <a:xfrm rot="0">
            <a:off x="9022080" y="653605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FFFFFF"/>
                </a:solidFill>
                <a:latin typeface="Canva Sans"/>
                <a:ea typeface="Canva Sans"/>
                <a:cs typeface="Canva Sans"/>
                <a:sym typeface="Canva Sans"/>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DAGfnLMzso4</dc:identifier>
  <dcterms:modified xsi:type="dcterms:W3CDTF">2011-08-01T06:04:30Z</dcterms:modified>
  <cp:revision>1</cp:revision>
  <dc:title>News_Aggregator_Presentation_Detailed.pptx</dc:title>
</cp:coreProperties>
</file>