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307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6" r:id="rId49"/>
    <p:sldId id="305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CA7CF3-FDA3-4532-901F-287885525ECA}">
          <p14:sldIdLst>
            <p14:sldId id="256"/>
            <p14:sldId id="259"/>
            <p14:sldId id="260"/>
            <p14:sldId id="261"/>
            <p14:sldId id="307"/>
          </p14:sldIdLst>
        </p14:section>
        <p14:section name="Methodology" id="{82D48FE2-2956-4DD2-965B-0B50BA0A8C0C}">
          <p14:sldIdLst>
            <p14:sldId id="262"/>
            <p14:sldId id="263"/>
            <p14:sldId id="264"/>
            <p14:sldId id="265"/>
            <p14:sldId id="268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EDA" id="{4EC97470-6AFF-444E-86AE-EB1CAAEE25CB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Interactive Map" id="{8D49B1EF-3817-4520-BA27-C822CDEF58B3}">
          <p14:sldIdLst>
            <p14:sldId id="293"/>
            <p14:sldId id="294"/>
            <p14:sldId id="295"/>
            <p14:sldId id="296"/>
          </p14:sldIdLst>
        </p14:section>
        <p14:section name="Interactive Dasgboard" id="{3FCA571F-8EB4-4418-AE16-D5ACAC7729B3}">
          <p14:sldIdLst>
            <p14:sldId id="297"/>
            <p14:sldId id="298"/>
            <p14:sldId id="299"/>
            <p14:sldId id="300"/>
          </p14:sldIdLst>
        </p14:section>
        <p14:section name="Predictive Analysis" id="{14727E98-2B2C-4F3A-9589-607483DCF376}">
          <p14:sldIdLst>
            <p14:sldId id="301"/>
            <p14:sldId id="302"/>
            <p14:sldId id="303"/>
          </p14:sldIdLst>
        </p14:section>
        <p14:section name="Conclusion" id="{65FB8685-E612-42D1-B8F8-24A3793EE152}">
          <p14:sldIdLst>
            <p14:sldId id="304"/>
            <p14:sldId id="306"/>
            <p14:sldId id="3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4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6452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98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325335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877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821292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67155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60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97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92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42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6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159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03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75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2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CBC1C18-307B-4F68-A007-B5B542270E8D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50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2_Web%20Scrap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3_Data%20Wrangling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5_EDA%20with%20Visualization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4_EDA%20with%20SQL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6_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7_Interactive%20Dashboard%20with%20Plotly%20Dash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8_Machine%20Learning%20Prediction.ipynb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heekshva/spacex-launch-analysis-predictive-modeling/blob/00bd1a94e493294699cfde5cbe2ebea068be0eb5/8_Machine%20Learning%20Prediction.ipynb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3" Type="http://schemas.openxmlformats.org/officeDocument/2006/relationships/slide" Target="slide6.xml"/><Relationship Id="rId7" Type="http://schemas.openxmlformats.org/officeDocument/2006/relationships/image" Target="../media/image7.png"/><Relationship Id="rId12" Type="http://schemas.openxmlformats.org/officeDocument/2006/relationships/slide" Target="slide40.xml"/><Relationship Id="rId2" Type="http://schemas.openxmlformats.org/officeDocument/2006/relationships/image" Target="../media/image6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image" Target="../media/image9.png"/><Relationship Id="rId5" Type="http://schemas.openxmlformats.org/officeDocument/2006/relationships/image" Target="../media/image7.png"/><Relationship Id="rId15" Type="http://schemas.openxmlformats.org/officeDocument/2006/relationships/slide" Target="slide44.xml"/><Relationship Id="rId10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slide" Target="slide36.xml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heekshva/spacex-launch-analysis-predictive-modeling/blob/main/1_Data%20Collection.ipynb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28D2-9C60-D82B-016C-39F2B09FB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4984" y="1079219"/>
            <a:ext cx="9857232" cy="2268559"/>
          </a:xfrm>
        </p:spPr>
        <p:txBody>
          <a:bodyPr>
            <a:noAutofit/>
          </a:bodyPr>
          <a:lstStyle/>
          <a:p>
            <a:r>
              <a:rPr lang="en-GB" sz="4800" dirty="0" err="1"/>
              <a:t>Analyzing</a:t>
            </a:r>
            <a:r>
              <a:rPr lang="en-GB" sz="4800" dirty="0"/>
              <a:t> and Predicting SpaceX Launch Outcomes with Data Science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CF5B1-5007-1CDC-D6B8-870839A49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4572" y="4644079"/>
            <a:ext cx="4562856" cy="812741"/>
          </a:xfrm>
        </p:spPr>
        <p:txBody>
          <a:bodyPr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IN" sz="2400" b="1" dirty="0"/>
              <a:t>Dheekshva Rajkumar</a:t>
            </a:r>
          </a:p>
          <a:p>
            <a:pPr algn="ctr">
              <a:lnSpc>
                <a:spcPct val="50000"/>
              </a:lnSpc>
            </a:pPr>
            <a:r>
              <a:rPr lang="en-IN" sz="2400" b="1" dirty="0"/>
              <a:t>06.08.2025</a:t>
            </a:r>
          </a:p>
        </p:txBody>
      </p:sp>
    </p:spTree>
    <p:extLst>
      <p:ext uri="{BB962C8B-B14F-4D97-AF65-F5344CB8AC3E}">
        <p14:creationId xmlns:p14="http://schemas.microsoft.com/office/powerpoint/2010/main" val="4014579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0E762-69E7-9757-8398-AE5334AF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-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0893E-8A57-2294-2BFC-9FBAAE65B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Scraped “List of Falcon 9 and Falcon Heavy launches” using </a:t>
            </a:r>
            <a:r>
              <a:rPr lang="en-GB" dirty="0" err="1"/>
              <a:t>BeautifulSoup</a:t>
            </a:r>
            <a:endParaRPr lang="en-GB" dirty="0"/>
          </a:p>
          <a:p>
            <a:r>
              <a:rPr lang="en-GB" dirty="0"/>
              <a:t>Extracted table rows for each launch, including:</a:t>
            </a:r>
          </a:p>
          <a:p>
            <a:pPr lvl="1"/>
            <a:r>
              <a:rPr lang="en-GB" dirty="0"/>
              <a:t>Launch date &amp; time</a:t>
            </a:r>
          </a:p>
          <a:p>
            <a:pPr lvl="1"/>
            <a:r>
              <a:rPr lang="en-GB" dirty="0"/>
              <a:t>Booster version</a:t>
            </a:r>
          </a:p>
          <a:p>
            <a:pPr lvl="1"/>
            <a:r>
              <a:rPr lang="en-GB" dirty="0"/>
              <a:t>Payload mass</a:t>
            </a:r>
          </a:p>
          <a:p>
            <a:pPr lvl="1"/>
            <a:r>
              <a:rPr lang="en-GB" dirty="0"/>
              <a:t>Orbit</a:t>
            </a:r>
          </a:p>
          <a:p>
            <a:pPr lvl="1"/>
            <a:r>
              <a:rPr lang="en-GB" dirty="0"/>
              <a:t>Launch outcome and landing status</a:t>
            </a:r>
            <a:endParaRPr lang="en-IN" dirty="0"/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971AFF-1E3A-F6DC-9B8E-3B4469611FB2}"/>
              </a:ext>
            </a:extLst>
          </p:cNvPr>
          <p:cNvSpPr txBox="1"/>
          <p:nvPr/>
        </p:nvSpPr>
        <p:spPr>
          <a:xfrm>
            <a:off x="3247644" y="6220616"/>
            <a:ext cx="56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GitHub URL: Web Scraping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650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B765-EAB3-FEC3-FE81-9F3E43A26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Wrangling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CB23E-E0E5-157B-BD99-3D101BBB631B}"/>
              </a:ext>
            </a:extLst>
          </p:cNvPr>
          <p:cNvSpPr/>
          <p:nvPr/>
        </p:nvSpPr>
        <p:spPr>
          <a:xfrm>
            <a:off x="1536193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Raw SpaceX API JSON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6BE5D6-974F-74A6-D7A4-379B21D0B4F4}"/>
              </a:ext>
            </a:extLst>
          </p:cNvPr>
          <p:cNvSpPr/>
          <p:nvPr/>
        </p:nvSpPr>
        <p:spPr>
          <a:xfrm>
            <a:off x="4328758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Wikipedia Scraped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51F76-AA39-DFC2-5A88-0C4D8A8FF643}"/>
              </a:ext>
            </a:extLst>
          </p:cNvPr>
          <p:cNvSpPr/>
          <p:nvPr/>
        </p:nvSpPr>
        <p:spPr>
          <a:xfrm>
            <a:off x="7154851" y="1555016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CSV files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998F04-8EB5-B27D-6CBE-4420D4642101}"/>
              </a:ext>
            </a:extLst>
          </p:cNvPr>
          <p:cNvSpPr/>
          <p:nvPr/>
        </p:nvSpPr>
        <p:spPr>
          <a:xfrm>
            <a:off x="2834044" y="2821550"/>
            <a:ext cx="1911096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Initial Pandas DF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9F4503-F2D3-F957-FD2B-4FE5213ACB39}"/>
              </a:ext>
            </a:extLst>
          </p:cNvPr>
          <p:cNvSpPr/>
          <p:nvPr/>
        </p:nvSpPr>
        <p:spPr>
          <a:xfrm>
            <a:off x="6096000" y="2821550"/>
            <a:ext cx="2057997" cy="74980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Merged into Single </a:t>
            </a:r>
            <a:r>
              <a:rPr lang="en-IN" dirty="0" err="1">
                <a:solidFill>
                  <a:schemeClr val="bg1"/>
                </a:solidFill>
              </a:rPr>
              <a:t>DataFrame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151B2F-640B-8DFD-129F-313ADE9744CA}"/>
              </a:ext>
            </a:extLst>
          </p:cNvPr>
          <p:cNvCxnSpPr/>
          <p:nvPr/>
        </p:nvCxnSpPr>
        <p:spPr>
          <a:xfrm>
            <a:off x="3234526" y="2304824"/>
            <a:ext cx="0" cy="5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9E8693F-0DE1-62F5-0F9F-21DD025AFD38}"/>
              </a:ext>
            </a:extLst>
          </p:cNvPr>
          <p:cNvCxnSpPr/>
          <p:nvPr/>
        </p:nvCxnSpPr>
        <p:spPr>
          <a:xfrm>
            <a:off x="5355934" y="2526521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9CA5C3-3725-E353-F30A-817E1B88B33A}"/>
              </a:ext>
            </a:extLst>
          </p:cNvPr>
          <p:cNvCxnSpPr/>
          <p:nvPr/>
        </p:nvCxnSpPr>
        <p:spPr>
          <a:xfrm>
            <a:off x="7715086" y="2304824"/>
            <a:ext cx="0" cy="516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B3D33B-8AA9-7974-6D05-DE832558F7AC}"/>
              </a:ext>
            </a:extLst>
          </p:cNvPr>
          <p:cNvCxnSpPr>
            <a:stCxn id="9" idx="3"/>
            <a:endCxn id="12" idx="1"/>
          </p:cNvCxnSpPr>
          <p:nvPr/>
        </p:nvCxnSpPr>
        <p:spPr>
          <a:xfrm>
            <a:off x="4745140" y="3196454"/>
            <a:ext cx="13508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58DF1047-98D4-5D0C-0155-88DA1187B307}"/>
              </a:ext>
            </a:extLst>
          </p:cNvPr>
          <p:cNvSpPr/>
          <p:nvPr/>
        </p:nvSpPr>
        <p:spPr>
          <a:xfrm>
            <a:off x="3887554" y="3875920"/>
            <a:ext cx="2935224" cy="6525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Clean &amp; Standardize Columns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986D48F-4C4D-B222-38E5-2FE4A596FDDF}"/>
              </a:ext>
            </a:extLst>
          </p:cNvPr>
          <p:cNvCxnSpPr/>
          <p:nvPr/>
        </p:nvCxnSpPr>
        <p:spPr>
          <a:xfrm>
            <a:off x="5355934" y="3349661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1C7A10-3698-30BA-8F67-6BE0E5C48E52}"/>
              </a:ext>
            </a:extLst>
          </p:cNvPr>
          <p:cNvSpPr/>
          <p:nvPr/>
        </p:nvSpPr>
        <p:spPr>
          <a:xfrm>
            <a:off x="3887554" y="5133129"/>
            <a:ext cx="2935224" cy="66751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Handle Missing / Invalid Entries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05F92CA-0AF1-CD89-F921-DB758395A356}"/>
              </a:ext>
            </a:extLst>
          </p:cNvPr>
          <p:cNvCxnSpPr/>
          <p:nvPr/>
        </p:nvCxnSpPr>
        <p:spPr>
          <a:xfrm>
            <a:off x="5355166" y="4627400"/>
            <a:ext cx="0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383B72D-3B37-CC4D-AE3C-4DB0B6855D7E}"/>
              </a:ext>
            </a:extLst>
          </p:cNvPr>
          <p:cNvSpPr/>
          <p:nvPr/>
        </p:nvSpPr>
        <p:spPr>
          <a:xfrm>
            <a:off x="2667598" y="6104066"/>
            <a:ext cx="5486399" cy="301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Final Cleaned Dataset for EDA + ML</a:t>
            </a:r>
            <a:endParaRPr lang="en-IN" dirty="0">
              <a:solidFill>
                <a:schemeClr val="bg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6FFFE0F-5702-E5B2-A854-C3AE721B5B9C}"/>
              </a:ext>
            </a:extLst>
          </p:cNvPr>
          <p:cNvCxnSpPr>
            <a:cxnSpLocks/>
          </p:cNvCxnSpPr>
          <p:nvPr/>
        </p:nvCxnSpPr>
        <p:spPr>
          <a:xfrm>
            <a:off x="5355166" y="5841938"/>
            <a:ext cx="0" cy="26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A13CE49-578F-3C8D-C47D-F47EE7114DFA}"/>
              </a:ext>
            </a:extLst>
          </p:cNvPr>
          <p:cNvSpPr txBox="1"/>
          <p:nvPr/>
        </p:nvSpPr>
        <p:spPr>
          <a:xfrm>
            <a:off x="9564624" y="4984760"/>
            <a:ext cx="1959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2"/>
              </a:rPr>
              <a:t>GitHub URL: Data Wrangling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2325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D205-9235-F6AD-C7FB-4F52C5E4B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Exploratory Data Analysis (EDA) with 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80D31-A39E-FF58-2090-C52CF091F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376" y="1999552"/>
            <a:ext cx="8668512" cy="45520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1" dirty="0"/>
              <a:t>Charts Used:</a:t>
            </a:r>
          </a:p>
          <a:p>
            <a:r>
              <a:rPr lang="en-GB" b="1" dirty="0"/>
              <a:t>Flight Number vs. Launch Site (Seaborn </a:t>
            </a:r>
            <a:r>
              <a:rPr lang="en-GB" b="1" dirty="0" err="1"/>
              <a:t>Catplot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observe the distribution of launch attempts across sites and their success classes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Identified that certain sites had more consistent successes over time</a:t>
            </a:r>
          </a:p>
          <a:p>
            <a:r>
              <a:rPr lang="en-GB" b="1" dirty="0"/>
              <a:t>Yearly Success Trend (Seaborn </a:t>
            </a:r>
            <a:r>
              <a:rPr lang="en-GB" b="1" dirty="0" err="1"/>
              <a:t>Lineplot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track how mission success rates evolved over the years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Showed a clear improvement in launch success rates over time</a:t>
            </a:r>
          </a:p>
          <a:p>
            <a:r>
              <a:rPr lang="en-GB" b="1" dirty="0"/>
              <a:t>Payload vs. Success Rate (</a:t>
            </a:r>
            <a:r>
              <a:rPr lang="en-GB" b="1" dirty="0" err="1"/>
              <a:t>Plotly</a:t>
            </a:r>
            <a:r>
              <a:rPr lang="en-GB" b="1" dirty="0"/>
              <a:t> Scatter Plot)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identify any correlation between payload mass and mission outcome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Payload mass had some influence on mission success, but not linear</a:t>
            </a:r>
          </a:p>
          <a:p>
            <a:r>
              <a:rPr lang="en-GB" b="1" dirty="0"/>
              <a:t>Mission Outcome Distribution (Matplotlib Bar Chart)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understand the proportion of successes vs failures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Majority of missions were successful with a few specific failure modes</a:t>
            </a:r>
          </a:p>
          <a:p>
            <a:r>
              <a:rPr lang="en-GB" b="1" dirty="0"/>
              <a:t>Booster Versions by Outcome (Seaborn </a:t>
            </a:r>
            <a:r>
              <a:rPr lang="en-GB" b="1" dirty="0" err="1"/>
              <a:t>Countplot</a:t>
            </a:r>
            <a:r>
              <a:rPr lang="en-GB" b="1" dirty="0"/>
              <a:t>)</a:t>
            </a:r>
            <a:endParaRPr lang="en-GB" dirty="0"/>
          </a:p>
          <a:p>
            <a:pPr lvl="1"/>
            <a:r>
              <a:rPr lang="en-GB" b="1" dirty="0"/>
              <a:t>Why</a:t>
            </a:r>
            <a:r>
              <a:rPr lang="en-GB" dirty="0"/>
              <a:t>: To see which boosters had better success rates</a:t>
            </a:r>
          </a:p>
          <a:p>
            <a:pPr lvl="1"/>
            <a:r>
              <a:rPr lang="en-GB" b="1" dirty="0"/>
              <a:t>Insight</a:t>
            </a:r>
            <a:r>
              <a:rPr lang="en-GB" dirty="0"/>
              <a:t>: Some booster versions consistently led to successful landings</a:t>
            </a:r>
          </a:p>
          <a:p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1D348-1D5A-4C86-8E16-DFF6260CCAC5}"/>
              </a:ext>
            </a:extLst>
          </p:cNvPr>
          <p:cNvSpPr txBox="1"/>
          <p:nvPr/>
        </p:nvSpPr>
        <p:spPr>
          <a:xfrm>
            <a:off x="9253728" y="5111496"/>
            <a:ext cx="19933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EDA with Visualization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301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3A420-6539-F8A9-389F-053D863FD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with SQL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A49D-BB26-1436-FCB7-761CEEB4D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Performed SQL Queries:</a:t>
            </a:r>
          </a:p>
          <a:p>
            <a:r>
              <a:rPr lang="en-GB" dirty="0"/>
              <a:t>Displaying the names of the unique launch sites in the space mission</a:t>
            </a:r>
          </a:p>
          <a:p>
            <a:r>
              <a:rPr lang="en-GB" dirty="0"/>
              <a:t>Displaying 5 records where launch sites begin with the string ‘CCA’</a:t>
            </a:r>
          </a:p>
          <a:p>
            <a:r>
              <a:rPr lang="en-GB" dirty="0"/>
              <a:t>Displaying the total payload mass carried by boosters launched by NASA (CRS)</a:t>
            </a:r>
          </a:p>
          <a:p>
            <a:r>
              <a:rPr lang="en-GB" dirty="0"/>
              <a:t>Displaying average payload mass carried by booster version F9 v1.1</a:t>
            </a:r>
          </a:p>
          <a:p>
            <a:r>
              <a:rPr lang="en-GB" dirty="0"/>
              <a:t>Listing the date when the first successful landing outcome in ground pad was achieved</a:t>
            </a:r>
          </a:p>
          <a:p>
            <a:r>
              <a:rPr lang="en-GB" dirty="0"/>
              <a:t>Listing the names of the boosters which have success in drone ship and have payload mass greater than 4000 but less than 6000</a:t>
            </a:r>
          </a:p>
          <a:p>
            <a:r>
              <a:rPr lang="en-GB" dirty="0"/>
              <a:t>Listing the total number of successful and failure mission outcomes</a:t>
            </a:r>
          </a:p>
          <a:p>
            <a:r>
              <a:rPr lang="en-GB" dirty="0"/>
              <a:t>Listing the names of the booster versions which have carried the maximum payload mass</a:t>
            </a:r>
          </a:p>
          <a:p>
            <a:r>
              <a:rPr lang="en-GB" dirty="0"/>
              <a:t>Listing the failed landing outcomes in drone ship, their booster versions and launch site names for the months in year 2015</a:t>
            </a:r>
          </a:p>
          <a:p>
            <a:r>
              <a:rPr lang="en-GB" dirty="0"/>
              <a:t>Ranking the count of landing outcomes (such as Failure (drone ship) or Success (ground pad)) between the date 2010-06-04 and 2017-03-20 in descending order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18E75-2189-1D9B-276C-6C33C629A9B5}"/>
              </a:ext>
            </a:extLst>
          </p:cNvPr>
          <p:cNvSpPr txBox="1"/>
          <p:nvPr/>
        </p:nvSpPr>
        <p:spPr>
          <a:xfrm>
            <a:off x="4024884" y="6220616"/>
            <a:ext cx="414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hlinkClick r:id="rId2"/>
              </a:rPr>
              <a:t>GitHub URL: EDA with SQL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3279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4603-517C-2E87-AAC4-EA8E809E9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3" y="452718"/>
            <a:ext cx="9520482" cy="1400530"/>
          </a:xfrm>
        </p:spPr>
        <p:txBody>
          <a:bodyPr/>
          <a:lstStyle/>
          <a:p>
            <a:r>
              <a:rPr lang="en-GB" dirty="0"/>
              <a:t>Build an Interactive Map with Folium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433F-C25A-4F5E-6820-4817EBA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444752"/>
            <a:ext cx="10472992" cy="509320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b="1" dirty="0"/>
              <a:t>Interactive Map with Folium:</a:t>
            </a:r>
          </a:p>
          <a:p>
            <a:r>
              <a:rPr lang="en-IN" dirty="0"/>
              <a:t>Created Circle Markers</a:t>
            </a:r>
          </a:p>
          <a:p>
            <a:pPr lvl="1"/>
            <a:r>
              <a:rPr lang="en-GB" dirty="0"/>
              <a:t>Marked the location of NASA Johnson Space </a:t>
            </a:r>
            <a:r>
              <a:rPr lang="en-GB" dirty="0" err="1"/>
              <a:t>Center</a:t>
            </a:r>
            <a:r>
              <a:rPr lang="en-GB" dirty="0"/>
              <a:t> using a folium</a:t>
            </a:r>
          </a:p>
          <a:p>
            <a:pPr lvl="1"/>
            <a:r>
              <a:rPr lang="en-GB" dirty="0"/>
              <a:t>Circle and a </a:t>
            </a:r>
            <a:r>
              <a:rPr lang="en-GB" dirty="0" err="1"/>
              <a:t>labeled</a:t>
            </a:r>
            <a:r>
              <a:rPr lang="en-GB" dirty="0"/>
              <a:t> Marker. Added circles at each SpaceX launch site using coordinates from the dataset</a:t>
            </a:r>
            <a:endParaRPr lang="en-IN" dirty="0"/>
          </a:p>
          <a:p>
            <a:r>
              <a:rPr lang="en-IN" dirty="0"/>
              <a:t>Added Launch Site Markers</a:t>
            </a:r>
          </a:p>
          <a:p>
            <a:pPr lvl="1"/>
            <a:r>
              <a:rPr lang="en-GB" dirty="0"/>
              <a:t>Used a loop to place folium. Marker objects for each unique launch site with custom labels to help visually identify each site on the map</a:t>
            </a:r>
          </a:p>
          <a:p>
            <a:pPr lvl="1"/>
            <a:r>
              <a:rPr lang="en-GB" dirty="0"/>
              <a:t>Labels were rendered using </a:t>
            </a:r>
            <a:r>
              <a:rPr lang="en-GB" dirty="0" err="1"/>
              <a:t>DivIcon</a:t>
            </a:r>
            <a:r>
              <a:rPr lang="en-GB" dirty="0"/>
              <a:t> for better readability on the map</a:t>
            </a:r>
            <a:endParaRPr lang="en-IN" dirty="0"/>
          </a:p>
          <a:p>
            <a:r>
              <a:rPr lang="en-GB" dirty="0"/>
              <a:t>Added Success and Failure Markers for Each Launch</a:t>
            </a:r>
          </a:p>
          <a:p>
            <a:pPr lvl="1"/>
            <a:r>
              <a:rPr lang="en-GB" dirty="0"/>
              <a:t>Introduced color-coded markers using folium. Icon based on launch success (green) or failure (red)</a:t>
            </a:r>
          </a:p>
          <a:p>
            <a:pPr lvl="1"/>
            <a:r>
              <a:rPr lang="en-GB" dirty="0"/>
              <a:t>Grouped all these markers using </a:t>
            </a:r>
            <a:r>
              <a:rPr lang="en-GB" dirty="0" err="1"/>
              <a:t>MarkerCluster</a:t>
            </a:r>
            <a:r>
              <a:rPr lang="en-GB" dirty="0"/>
              <a:t> for better visual organization and map interaction</a:t>
            </a:r>
          </a:p>
          <a:p>
            <a:pPr marL="0" indent="0">
              <a:buNone/>
            </a:pPr>
            <a:r>
              <a:rPr lang="en-GB" b="1" dirty="0"/>
              <a:t>Why These Objects Were Added:</a:t>
            </a:r>
          </a:p>
          <a:p>
            <a:r>
              <a:rPr lang="en-GB" dirty="0"/>
              <a:t>Circles and Markers: Help users understand the geographic distribution of SpaceX launch sites and identify key facility locations.</a:t>
            </a:r>
          </a:p>
          <a:p>
            <a:r>
              <a:rPr lang="en-GB" dirty="0"/>
              <a:t>Color-coded Icons: Provide an immediate visual cue about the outcome of launches: green for success, red for failure.</a:t>
            </a:r>
          </a:p>
          <a:p>
            <a:r>
              <a:rPr lang="en-GB" dirty="0"/>
              <a:t>Marker Clustering: Avoids clutter when multiple launches happen from the same or nearby coordinates, enhancing map clarity.</a:t>
            </a:r>
          </a:p>
          <a:p>
            <a:pPr marL="457200" lvl="1" indent="0">
              <a:buNone/>
            </a:pPr>
            <a:r>
              <a:rPr lang="en-GB" dirty="0"/>
              <a:t>					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2EC880-1C22-924B-FE09-CFF6353F3D86}"/>
              </a:ext>
            </a:extLst>
          </p:cNvPr>
          <p:cNvSpPr txBox="1"/>
          <p:nvPr/>
        </p:nvSpPr>
        <p:spPr>
          <a:xfrm>
            <a:off x="3567684" y="6220616"/>
            <a:ext cx="5056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Interactive Map with Folium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075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4323E-966F-F550-C3A7-3AC6B511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889" y="452718"/>
            <a:ext cx="10680192" cy="1400530"/>
          </a:xfrm>
        </p:spPr>
        <p:txBody>
          <a:bodyPr/>
          <a:lstStyle/>
          <a:p>
            <a:r>
              <a:rPr lang="en-IN" dirty="0"/>
              <a:t>Interactive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8F36E-E5D9-D73D-5476-C02AB3853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690" y="1408176"/>
            <a:ext cx="9612198" cy="522122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/>
              <a:t>Dropdown Menu (Launch Site Selector):</a:t>
            </a:r>
          </a:p>
          <a:p>
            <a:r>
              <a:rPr lang="en-GB" dirty="0"/>
              <a:t>Enables users to choose all sites or a specific launch site.</a:t>
            </a:r>
          </a:p>
          <a:p>
            <a:r>
              <a:rPr lang="en-GB" dirty="0"/>
              <a:t>Interactivity helps dynamically update visualizations based on user input.</a:t>
            </a:r>
          </a:p>
          <a:p>
            <a:pPr marL="0" indent="0">
              <a:buNone/>
            </a:pPr>
            <a:r>
              <a:rPr lang="en-GB" b="1" dirty="0"/>
              <a:t>Pie Chart (Launch Success Distribution):</a:t>
            </a:r>
          </a:p>
          <a:p>
            <a:r>
              <a:rPr lang="en-GB" dirty="0"/>
              <a:t>Displays overall success rate by site when “All Sites” is selected.</a:t>
            </a:r>
          </a:p>
          <a:p>
            <a:r>
              <a:rPr lang="en-GB" dirty="0"/>
              <a:t>For a specific site, it shows success vs failure distribution.</a:t>
            </a:r>
          </a:p>
          <a:p>
            <a:r>
              <a:rPr lang="en-GB" dirty="0"/>
              <a:t>Helps visualize performance consistency across locations.</a:t>
            </a:r>
          </a:p>
          <a:p>
            <a:pPr marL="0" indent="0">
              <a:buNone/>
            </a:pPr>
            <a:r>
              <a:rPr lang="en-IN" b="1" dirty="0"/>
              <a:t>Payload Range Slider:</a:t>
            </a:r>
          </a:p>
          <a:p>
            <a:r>
              <a:rPr lang="en-GB" dirty="0"/>
              <a:t>Allows users to adjust the payload mass range (kg) interactively.</a:t>
            </a:r>
          </a:p>
          <a:p>
            <a:r>
              <a:rPr lang="en-GB" dirty="0"/>
              <a:t>This input refines the scatter plot to show filtered results, aiding deeper insight.</a:t>
            </a:r>
          </a:p>
          <a:p>
            <a:pPr marL="0" indent="0">
              <a:buNone/>
            </a:pPr>
            <a:r>
              <a:rPr lang="en-GB" b="1" dirty="0"/>
              <a:t>Scatter Plot (Payload vs Success):</a:t>
            </a:r>
          </a:p>
          <a:p>
            <a:r>
              <a:rPr lang="en-GB" dirty="0"/>
              <a:t>Plots payload mass on the x-axis and launch outcome (class) on the y-axis.</a:t>
            </a:r>
          </a:p>
          <a:p>
            <a:r>
              <a:rPr lang="en-GB" dirty="0"/>
              <a:t>Uses color-coded points to represent different booster version categories.</a:t>
            </a:r>
          </a:p>
          <a:p>
            <a:r>
              <a:rPr lang="en-GB" dirty="0"/>
              <a:t>Helps identify any correlation between payload mass, booster type, and success rate.</a:t>
            </a:r>
          </a:p>
          <a:p>
            <a:pPr marL="0" indent="0">
              <a:buNone/>
            </a:pPr>
            <a:r>
              <a:rPr lang="en-GB" b="1" dirty="0"/>
              <a:t>Why These Plots and Interactions Were Added:</a:t>
            </a:r>
          </a:p>
          <a:p>
            <a:r>
              <a:rPr lang="en-GB" dirty="0"/>
              <a:t>To enable real-time exploration of launch data without modifying code.</a:t>
            </a:r>
          </a:p>
          <a:p>
            <a:r>
              <a:rPr lang="en-GB" dirty="0"/>
              <a:t>To help users filter and focus on specific launch sites, payload ranges, and mission outcomes.</a:t>
            </a:r>
          </a:p>
          <a:p>
            <a:r>
              <a:rPr lang="en-GB" dirty="0"/>
              <a:t>To support data-driven storytelling through visual interactivity and drill-down exploration.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D530E-C1BF-213F-F17E-DD3D8B4525FA}"/>
              </a:ext>
            </a:extLst>
          </p:cNvPr>
          <p:cNvSpPr txBox="1"/>
          <p:nvPr/>
        </p:nvSpPr>
        <p:spPr>
          <a:xfrm>
            <a:off x="9692641" y="5193792"/>
            <a:ext cx="2075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linkClick r:id="rId2"/>
              </a:rPr>
              <a:t>GitHub URL: Dashboard with </a:t>
            </a:r>
            <a:r>
              <a:rPr lang="en-GB" dirty="0" err="1">
                <a:hlinkClick r:id="rId2"/>
              </a:rPr>
              <a:t>Plotly</a:t>
            </a:r>
            <a:r>
              <a:rPr lang="en-GB" dirty="0">
                <a:hlinkClick r:id="rId2"/>
              </a:rPr>
              <a:t> Dash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039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42802-0F5A-5152-896B-4E7C002B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A80E1-F192-5C4C-E221-3A88D6DB6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91056"/>
            <a:ext cx="9256840" cy="46573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Data Preprocessing:</a:t>
            </a:r>
          </a:p>
          <a:p>
            <a:r>
              <a:rPr lang="en-GB" dirty="0"/>
              <a:t>Merged datasets and standardized features using </a:t>
            </a:r>
            <a:r>
              <a:rPr lang="en-GB" dirty="0" err="1"/>
              <a:t>StandardScaler</a:t>
            </a:r>
            <a:r>
              <a:rPr lang="en-GB" dirty="0"/>
              <a:t>.</a:t>
            </a:r>
          </a:p>
          <a:p>
            <a:r>
              <a:rPr lang="en-GB" dirty="0"/>
              <a:t>Split data into training and testing sets.</a:t>
            </a:r>
          </a:p>
          <a:p>
            <a:pPr marL="0" indent="0">
              <a:buNone/>
            </a:pPr>
            <a:r>
              <a:rPr lang="en-IN" b="1" dirty="0"/>
              <a:t>Models Evaluated:</a:t>
            </a:r>
          </a:p>
          <a:p>
            <a:r>
              <a:rPr lang="en-GB" dirty="0"/>
              <a:t>Logistic Regression, SVM, Decision Tree, K-Nearest </a:t>
            </a:r>
            <a:r>
              <a:rPr lang="en-GB" dirty="0" err="1"/>
              <a:t>Neighbors</a:t>
            </a:r>
            <a:r>
              <a:rPr lang="en-GB" dirty="0"/>
              <a:t> (KNN).</a:t>
            </a:r>
          </a:p>
          <a:p>
            <a:pPr marL="0" indent="0">
              <a:buNone/>
            </a:pPr>
            <a:r>
              <a:rPr lang="en-IN" b="1" dirty="0"/>
              <a:t>Hyperparameter Tuning:</a:t>
            </a:r>
          </a:p>
          <a:p>
            <a:r>
              <a:rPr lang="en-GB" dirty="0"/>
              <a:t>Used </a:t>
            </a:r>
            <a:r>
              <a:rPr lang="en-GB" dirty="0" err="1"/>
              <a:t>GridSearchCV</a:t>
            </a:r>
            <a:r>
              <a:rPr lang="en-GB" dirty="0"/>
              <a:t> (cv=10) to find best parameters for each model.</a:t>
            </a:r>
          </a:p>
          <a:p>
            <a:pPr marL="0" indent="0">
              <a:buNone/>
            </a:pPr>
            <a:r>
              <a:rPr lang="en-IN" b="1" dirty="0"/>
              <a:t>Evaluation Metrics:</a:t>
            </a:r>
          </a:p>
          <a:p>
            <a:r>
              <a:rPr lang="en-GB" dirty="0"/>
              <a:t>Jaccard Score, F1 Score, Accuracy, and Confusion Matrix.</a:t>
            </a:r>
          </a:p>
          <a:p>
            <a:pPr marL="0" indent="0">
              <a:buNone/>
            </a:pPr>
            <a:r>
              <a:rPr lang="en-IN" b="1" dirty="0"/>
              <a:t>Best Model – Decision Tree:</a:t>
            </a:r>
          </a:p>
          <a:p>
            <a:r>
              <a:rPr lang="en-GB" dirty="0"/>
              <a:t>Accuracy: 91.1%</a:t>
            </a:r>
          </a:p>
          <a:p>
            <a:r>
              <a:rPr lang="en-GB" dirty="0"/>
              <a:t>F1 Score: 0.937</a:t>
            </a:r>
          </a:p>
          <a:p>
            <a:r>
              <a:rPr lang="en-GB" dirty="0"/>
              <a:t>Jaccard Score: 0.882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8696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676E-2A7F-01BB-E34A-A90710D02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Predictive Analysis (Classification)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797401-2A35-F138-C65A-EF31431EECC8}"/>
              </a:ext>
            </a:extLst>
          </p:cNvPr>
          <p:cNvSpPr/>
          <p:nvPr/>
        </p:nvSpPr>
        <p:spPr>
          <a:xfrm>
            <a:off x="859536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Data Collection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3D32CD-61B8-FE2A-2801-B41DD8189745}"/>
              </a:ext>
            </a:extLst>
          </p:cNvPr>
          <p:cNvSpPr/>
          <p:nvPr/>
        </p:nvSpPr>
        <p:spPr>
          <a:xfrm>
            <a:off x="3624073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Preprocessing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CF17F-F964-F060-8616-DC6CD027A086}"/>
              </a:ext>
            </a:extLst>
          </p:cNvPr>
          <p:cNvSpPr/>
          <p:nvPr/>
        </p:nvSpPr>
        <p:spPr>
          <a:xfrm>
            <a:off x="6288024" y="2379822"/>
            <a:ext cx="2200656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Train-Test Split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0A3B0-EE27-FA57-D94B-D14DAC8223AC}"/>
              </a:ext>
            </a:extLst>
          </p:cNvPr>
          <p:cNvSpPr/>
          <p:nvPr/>
        </p:nvSpPr>
        <p:spPr>
          <a:xfrm>
            <a:off x="9110474" y="2379822"/>
            <a:ext cx="2072638" cy="53035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Model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B962CE-E437-3597-973F-8D9592C98A24}"/>
              </a:ext>
            </a:extLst>
          </p:cNvPr>
          <p:cNvSpPr/>
          <p:nvPr/>
        </p:nvSpPr>
        <p:spPr>
          <a:xfrm>
            <a:off x="8544280" y="3817676"/>
            <a:ext cx="2101648" cy="47499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chemeClr val="bg1"/>
                </a:solidFill>
              </a:rPr>
              <a:t>GridSearchCV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4D9521-B22B-B77B-DEAE-39843EA5AF92}"/>
              </a:ext>
            </a:extLst>
          </p:cNvPr>
          <p:cNvSpPr/>
          <p:nvPr/>
        </p:nvSpPr>
        <p:spPr>
          <a:xfrm>
            <a:off x="5468112" y="3820057"/>
            <a:ext cx="1993392" cy="47548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Evaluation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763FDE-27DA-F0AB-9531-DBAE00243B06}"/>
              </a:ext>
            </a:extLst>
          </p:cNvPr>
          <p:cNvSpPr/>
          <p:nvPr/>
        </p:nvSpPr>
        <p:spPr>
          <a:xfrm>
            <a:off x="2596896" y="3766456"/>
            <a:ext cx="1527048" cy="5852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Best Model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F5F1FE-D362-1F09-F7F6-932C8F5E9A4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60192" y="2644998"/>
            <a:ext cx="563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AEF8F1-EE0A-0C49-21F4-1DCA69F71F3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24729" y="2644998"/>
            <a:ext cx="4632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E85044-1E40-2C17-9EAE-C1ADC32B0D4D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8488680" y="2644998"/>
            <a:ext cx="6217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69013-7FF9-6643-1865-51C665E6A4C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9595104" y="2910174"/>
            <a:ext cx="551689" cy="907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8BD6A86-B55B-EE69-6FDA-EB23C709627B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7461504" y="4055174"/>
            <a:ext cx="1082776" cy="2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E386873-5500-BBA6-1DAE-8CE2FBDD4DC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4123944" y="4057801"/>
            <a:ext cx="1344168" cy="1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BBCB0F0-8420-C1C6-195C-48DA9031CDAC}"/>
              </a:ext>
            </a:extLst>
          </p:cNvPr>
          <p:cNvSpPr txBox="1"/>
          <p:nvPr/>
        </p:nvSpPr>
        <p:spPr>
          <a:xfrm>
            <a:off x="4299204" y="6035950"/>
            <a:ext cx="397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2"/>
              </a:rPr>
              <a:t>GitHub URL: Predictive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634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6EFB-F2CD-73B2-2346-1C9407190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3C7C5-FFE2-188D-43BC-26311F6F6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8216"/>
            <a:ext cx="8946541" cy="4520183"/>
          </a:xfrm>
        </p:spPr>
        <p:txBody>
          <a:bodyPr/>
          <a:lstStyle/>
          <a:p>
            <a:r>
              <a:rPr lang="en-IN" b="1" dirty="0"/>
              <a:t>SQL:</a:t>
            </a:r>
            <a:r>
              <a:rPr lang="en-IN" dirty="0"/>
              <a:t> Identified launch patterns, booster names, and success rates.</a:t>
            </a:r>
          </a:p>
          <a:p>
            <a:r>
              <a:rPr lang="en-IN" b="1" dirty="0"/>
              <a:t>EDA:</a:t>
            </a:r>
            <a:r>
              <a:rPr lang="en-IN" dirty="0"/>
              <a:t> Visualized trends across years, sites, and payloads.</a:t>
            </a:r>
          </a:p>
          <a:p>
            <a:r>
              <a:rPr lang="en-IN" b="1" dirty="0"/>
              <a:t>Folium Map:</a:t>
            </a:r>
            <a:r>
              <a:rPr lang="en-IN" dirty="0"/>
              <a:t> Mapped launch sites with success/failure markers.</a:t>
            </a:r>
          </a:p>
          <a:p>
            <a:r>
              <a:rPr lang="en-IN" b="1" dirty="0"/>
              <a:t>Dash App:</a:t>
            </a:r>
            <a:r>
              <a:rPr lang="en-IN" dirty="0"/>
              <a:t> Interactive pie and scatter plots for insights.</a:t>
            </a:r>
          </a:p>
          <a:p>
            <a:r>
              <a:rPr lang="en-IN" b="1" dirty="0"/>
              <a:t>ML Models:</a:t>
            </a:r>
            <a:r>
              <a:rPr lang="en-IN" dirty="0"/>
              <a:t> Decision Tree gave highest accuracy and F1 score.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629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AC4-39DF-6FDA-45D4-6BD05E69B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02" y="1126973"/>
            <a:ext cx="9404723" cy="1400530"/>
          </a:xfrm>
        </p:spPr>
        <p:txBody>
          <a:bodyPr/>
          <a:lstStyle/>
          <a:p>
            <a:r>
              <a:rPr lang="en-IN" dirty="0"/>
              <a:t>Insights drawn from EDA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D4EF-DF83-9F5F-CC7A-A96DE57DDA15}"/>
              </a:ext>
            </a:extLst>
          </p:cNvPr>
          <p:cNvSpPr txBox="1"/>
          <p:nvPr/>
        </p:nvSpPr>
        <p:spPr>
          <a:xfrm>
            <a:off x="618402" y="813196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#2</a:t>
            </a:r>
          </a:p>
        </p:txBody>
      </p:sp>
    </p:spTree>
    <p:extLst>
      <p:ext uri="{BB962C8B-B14F-4D97-AF65-F5344CB8AC3E}">
        <p14:creationId xmlns:p14="http://schemas.microsoft.com/office/powerpoint/2010/main" val="43356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0F8EC-0ECE-640F-5884-2780278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D9952-6945-704F-42C2-684E3B10E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Executive Summary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Methodology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Results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Conclusion</a:t>
            </a:r>
          </a:p>
          <a:p>
            <a:pPr>
              <a:lnSpc>
                <a:spcPct val="100000"/>
              </a:lnSpc>
              <a:spcBef>
                <a:spcPts val="1400"/>
              </a:spcBef>
            </a:pPr>
            <a:r>
              <a:rPr lang="en-US" dirty="0">
                <a:solidFill>
                  <a:schemeClr val="tx2"/>
                </a:solidFill>
                <a:latin typeface="Abadi"/>
              </a:rPr>
              <a:t>Appendix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555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E5B3-18B8-5DE2-1E3B-F160BD4C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Flight Number vs. Launch Site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B6DD6-5927-C256-D893-D9FFE6F38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82696"/>
            <a:ext cx="8946541" cy="29657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Inferences:</a:t>
            </a:r>
            <a:r>
              <a:rPr lang="en-IN" dirty="0"/>
              <a:t>(orange = success, blue = failure)</a:t>
            </a:r>
            <a:endParaRPr lang="en-IN" b="1" dirty="0"/>
          </a:p>
          <a:p>
            <a:r>
              <a:rPr lang="en-GB" dirty="0"/>
              <a:t>Launch success rates generally improve with higher flight numbers, indicating learning over time.</a:t>
            </a:r>
          </a:p>
          <a:p>
            <a:r>
              <a:rPr lang="en-GB" dirty="0"/>
              <a:t>Some sites (e.g., KSC LC-39A) show a higher density of successful launches, suggesting better performance.</a:t>
            </a:r>
          </a:p>
          <a:p>
            <a:r>
              <a:rPr lang="en-GB" dirty="0"/>
              <a:t>Other sites like VAFB SLC-4E have fewer data points, which might reflect fewer launches or lower reliability.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748D6F-B441-38BF-764D-7FC910CA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807" y="1475994"/>
            <a:ext cx="8591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3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9CFA-4635-BA7B-4795-36CA10D3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vs. Launch Site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2026F-664E-D496-FF35-373552979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209544"/>
            <a:ext cx="8946541" cy="3038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Inferences:</a:t>
            </a:r>
            <a:r>
              <a:rPr lang="en-IN" dirty="0"/>
              <a:t>(orange = success, blue = failure)</a:t>
            </a:r>
            <a:endParaRPr lang="en-IN" b="1" dirty="0"/>
          </a:p>
          <a:p>
            <a:r>
              <a:rPr lang="en-GB" dirty="0"/>
              <a:t>Most payloads between 2000-8000 kg have a higher success rate (orange).</a:t>
            </a:r>
          </a:p>
          <a:p>
            <a:r>
              <a:rPr lang="en-GB" dirty="0"/>
              <a:t>Sites like CCAFS SLC-40 handled a wider range of payloads and had more frequent launches, showing operational capacity.</a:t>
            </a:r>
          </a:p>
          <a:p>
            <a:r>
              <a:rPr lang="en-GB" dirty="0"/>
              <a:t>Heavier payloads (above 8000 kg) still achieved success, indicating reliable booster performance at high loads.</a:t>
            </a:r>
          </a:p>
          <a:p>
            <a:r>
              <a:rPr lang="en-GB" dirty="0"/>
              <a:t>Launch sites with fewer missions (e.g., VAFB SLC-4E) had less data to establish trends.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423AA-7A90-94D8-072C-90B85424D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7" y="1347597"/>
            <a:ext cx="86296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99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0E4E2-AF7B-9F2D-F663-7F3D20D8C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 Rate vs. Orbit Type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67A6-FA16-7A56-747B-887C7579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73" y="1572768"/>
            <a:ext cx="7492048" cy="4675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endParaRPr lang="en-GB" dirty="0"/>
          </a:p>
          <a:p>
            <a:r>
              <a:rPr lang="en-GB" b="1" dirty="0"/>
              <a:t>ES-L1, GEO, HEO, and SSO</a:t>
            </a:r>
            <a:r>
              <a:rPr lang="en-GB" dirty="0"/>
              <a:t> orbits have a </a:t>
            </a:r>
            <a:r>
              <a:rPr lang="en-GB" b="1" dirty="0"/>
              <a:t>100% success rate</a:t>
            </a:r>
            <a:r>
              <a:rPr lang="en-GB" dirty="0"/>
              <a:t>, showing consistent mission performance.</a:t>
            </a:r>
          </a:p>
          <a:p>
            <a:r>
              <a:rPr lang="en-GB" b="1" dirty="0"/>
              <a:t>GTO (Geostationary Transfer Orbit)</a:t>
            </a:r>
            <a:r>
              <a:rPr lang="en-GB" dirty="0"/>
              <a:t> has the </a:t>
            </a:r>
            <a:r>
              <a:rPr lang="en-GB" b="1" dirty="0"/>
              <a:t>lowest success rate</a:t>
            </a:r>
            <a:r>
              <a:rPr lang="en-GB" dirty="0"/>
              <a:t>, indicating higher mission complexity or risk.</a:t>
            </a:r>
          </a:p>
          <a:p>
            <a:r>
              <a:rPr lang="en-GB" b="1" dirty="0"/>
              <a:t>LEO, MEO, and PO</a:t>
            </a:r>
            <a:r>
              <a:rPr lang="en-GB" dirty="0"/>
              <a:t> have moderate success rates (~6-–70%), suggesting room for improvement or greater variability in missions.</a:t>
            </a:r>
          </a:p>
          <a:p>
            <a:r>
              <a:rPr lang="en-GB" b="1" dirty="0"/>
              <a:t>VLEO</a:t>
            </a:r>
            <a:r>
              <a:rPr lang="en-GB" dirty="0"/>
              <a:t> (Very Low Earth Orbit) also shows strong reliability with an </a:t>
            </a:r>
            <a:r>
              <a:rPr lang="en-GB" b="1" dirty="0"/>
              <a:t>85% success rate</a:t>
            </a:r>
            <a:r>
              <a:rPr lang="en-GB" dirty="0"/>
              <a:t>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37775-CE8C-3292-88EB-1F1AA9DFC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418" y="1949966"/>
            <a:ext cx="3412638" cy="324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02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C679-9393-2A52-5A54-B28EF5C7C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Flight Number vs. Orbit Type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13A44-FD7D-8E88-9D04-12CB0CFCF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55848"/>
            <a:ext cx="8946541" cy="2892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r>
              <a:rPr lang="en-IN" dirty="0"/>
              <a:t>(orange = success, blue = failure)</a:t>
            </a:r>
            <a:endParaRPr lang="en-GB" dirty="0"/>
          </a:p>
          <a:p>
            <a:r>
              <a:rPr lang="en-GB" b="1" dirty="0"/>
              <a:t>As flight numbers increase, the number of successful missions (orange dots) increases</a:t>
            </a:r>
            <a:r>
              <a:rPr lang="en-GB" dirty="0"/>
              <a:t>, indicating improved reliability over time.</a:t>
            </a:r>
          </a:p>
          <a:p>
            <a:r>
              <a:rPr lang="en-GB" dirty="0"/>
              <a:t>Early flights had a higher concentration of failures, especially in </a:t>
            </a:r>
            <a:r>
              <a:rPr lang="en-GB" b="1" dirty="0"/>
              <a:t>LEO and GTO</a:t>
            </a:r>
            <a:r>
              <a:rPr lang="en-GB" dirty="0"/>
              <a:t> orbits.</a:t>
            </a:r>
          </a:p>
          <a:p>
            <a:r>
              <a:rPr lang="en-GB" dirty="0"/>
              <a:t>Later missions targeting </a:t>
            </a:r>
            <a:r>
              <a:rPr lang="en-GB" b="1" dirty="0"/>
              <a:t>SSO, GEO, and HEO</a:t>
            </a:r>
            <a:r>
              <a:rPr lang="en-GB" dirty="0"/>
              <a:t> show high consistency in success.</a:t>
            </a:r>
          </a:p>
          <a:p>
            <a:r>
              <a:rPr lang="en-GB" b="1" dirty="0"/>
              <a:t>LEO remains the most frequently targeted orbit</a:t>
            </a:r>
            <a:r>
              <a:rPr lang="en-GB" dirty="0"/>
              <a:t>, though success is mixed early on.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5AF59-090A-B88B-A554-C13B7DB75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19" y="1544383"/>
            <a:ext cx="86963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98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5B615-5044-BA92-F138-CDE483D4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Payload vs. Orbit Type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3E63F-7BE2-ED40-9DD3-3AF749218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355848"/>
            <a:ext cx="8946541" cy="2892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Inferences:</a:t>
            </a:r>
            <a:r>
              <a:rPr lang="en-IN" dirty="0"/>
              <a:t>(orange = success, blue = failure)</a:t>
            </a:r>
            <a:endParaRPr lang="en-GB" dirty="0"/>
          </a:p>
          <a:p>
            <a:r>
              <a:rPr lang="en-GB" b="1" dirty="0"/>
              <a:t>Success is consistent across a wide range of payloads</a:t>
            </a:r>
            <a:r>
              <a:rPr lang="en-GB" dirty="0"/>
              <a:t>, particularly in </a:t>
            </a:r>
            <a:r>
              <a:rPr lang="en-GB" b="1" dirty="0"/>
              <a:t>LEO, GTO, and SSO</a:t>
            </a:r>
            <a:r>
              <a:rPr lang="en-GB" dirty="0"/>
              <a:t> orbits.</a:t>
            </a:r>
          </a:p>
          <a:p>
            <a:r>
              <a:rPr lang="en-GB" dirty="0"/>
              <a:t>Heavier payloads above </a:t>
            </a:r>
            <a:r>
              <a:rPr lang="en-GB" b="1" dirty="0"/>
              <a:t>8000 kg</a:t>
            </a:r>
            <a:r>
              <a:rPr lang="en-GB" dirty="0"/>
              <a:t> are still seeing </a:t>
            </a:r>
            <a:r>
              <a:rPr lang="en-GB" b="1" dirty="0"/>
              <a:t>high success rates</a:t>
            </a:r>
            <a:r>
              <a:rPr lang="en-GB" dirty="0"/>
              <a:t>, indicating good performance under high load.</a:t>
            </a:r>
          </a:p>
          <a:p>
            <a:r>
              <a:rPr lang="en-GB" dirty="0"/>
              <a:t>Failures are </a:t>
            </a:r>
            <a:r>
              <a:rPr lang="en-GB" b="1" dirty="0"/>
              <a:t>scattered across all payload ranges</a:t>
            </a:r>
            <a:r>
              <a:rPr lang="en-GB" dirty="0"/>
              <a:t>, but there is </a:t>
            </a:r>
            <a:r>
              <a:rPr lang="en-GB" b="1" dirty="0"/>
              <a:t>no strong correlation between higher mass and increased failure</a:t>
            </a:r>
            <a:r>
              <a:rPr lang="en-GB" dirty="0"/>
              <a:t>.</a:t>
            </a:r>
          </a:p>
          <a:p>
            <a:r>
              <a:rPr lang="en-GB" b="1" dirty="0"/>
              <a:t>LEO and GTO</a:t>
            </a:r>
            <a:r>
              <a:rPr lang="en-GB" dirty="0"/>
              <a:t> remain popular for varied payload sizes, with decent reliability.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7C000E-083D-915F-5182-AB85BF8B4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757" y="1433512"/>
            <a:ext cx="8629650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437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6A4FB-7577-04F8-02B2-2702A0F0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Success Yearly Trend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09306-BDA2-9FD8-D2DD-8DB453752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1490472"/>
            <a:ext cx="6513640" cy="475792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Inferences:</a:t>
            </a:r>
            <a:endParaRPr lang="en-GB" dirty="0"/>
          </a:p>
          <a:p>
            <a:r>
              <a:rPr lang="en-GB" dirty="0"/>
              <a:t>From 2010 to 2013, </a:t>
            </a:r>
            <a:r>
              <a:rPr lang="en-GB" b="1" dirty="0"/>
              <a:t>success rate remained at 0</a:t>
            </a:r>
            <a:r>
              <a:rPr lang="en-GB" dirty="0"/>
              <a:t>, indicating failed or no launches.</a:t>
            </a:r>
          </a:p>
          <a:p>
            <a:r>
              <a:rPr lang="en-GB" dirty="0"/>
              <a:t>A noticeable </a:t>
            </a:r>
            <a:r>
              <a:rPr lang="en-GB" b="1" dirty="0"/>
              <a:t>improvement began in 2014</a:t>
            </a:r>
            <a:r>
              <a:rPr lang="en-GB" dirty="0"/>
              <a:t>, reaching a </a:t>
            </a:r>
            <a:r>
              <a:rPr lang="en-GB" b="1" dirty="0"/>
              <a:t>peak of ~90% in 2019</a:t>
            </a:r>
            <a:r>
              <a:rPr lang="en-GB" dirty="0"/>
              <a:t>.</a:t>
            </a:r>
          </a:p>
          <a:p>
            <a:r>
              <a:rPr lang="en-GB" dirty="0"/>
              <a:t>Although there was a </a:t>
            </a:r>
            <a:r>
              <a:rPr lang="en-GB" b="1" dirty="0"/>
              <a:t>dip in 2018</a:t>
            </a:r>
            <a:r>
              <a:rPr lang="en-GB" dirty="0"/>
              <a:t>, overall trend shows </a:t>
            </a:r>
            <a:r>
              <a:rPr lang="en-GB" b="1" dirty="0"/>
              <a:t>strong improvement</a:t>
            </a:r>
            <a:r>
              <a:rPr lang="en-GB" dirty="0"/>
              <a:t> in launch reliability over time.</a:t>
            </a:r>
          </a:p>
          <a:p>
            <a:r>
              <a:rPr lang="en-GB" dirty="0"/>
              <a:t>This highlights </a:t>
            </a:r>
            <a:r>
              <a:rPr lang="en-GB" b="1" dirty="0"/>
              <a:t>SpaceX’s growing efficiency and technical advancements</a:t>
            </a:r>
            <a:r>
              <a:rPr lang="en-GB" dirty="0"/>
              <a:t> in rocket launches.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5647DF-1C46-9A50-9F66-9736C8690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83" y="2057105"/>
            <a:ext cx="4191381" cy="294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972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5CEF1-D621-8CC0-F22E-462FC7344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All Launch Site Names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235C-72AD-0ABD-E1FC-5A2C8BA45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739896"/>
            <a:ext cx="8946541" cy="25085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the names of the unique launch sites in the space mission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F3605-F0EF-20CC-25BB-D795010FA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047" y="1479804"/>
            <a:ext cx="375285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59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55E30-434B-B288-52C0-D246D0213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540305" cy="1400530"/>
          </a:xfrm>
        </p:spPr>
        <p:txBody>
          <a:bodyPr/>
          <a:lstStyle/>
          <a:p>
            <a:r>
              <a:rPr lang="en-GB" dirty="0"/>
              <a:t>Launch Site Names Begin with 'CCA'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94D80-48AA-CFC7-5E67-6787B6F1F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35424"/>
            <a:ext cx="8946541" cy="171297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5 records where launch sites begin with the string 'CCA'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7A474-1320-F7C7-0842-99EE574BA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33" y="1345883"/>
            <a:ext cx="5571078" cy="302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28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0A54D-4BBF-5B03-7105-3DD0507F0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Total Payload Mass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57825-89F7-BB29-510F-F72CC5DC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675888"/>
            <a:ext cx="8946541" cy="257251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the total payload mass carried by boosters launched by NASA (CRS)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3DCC0-D921-23AA-26D5-6C48C8B63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62" y="1639062"/>
            <a:ext cx="7915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8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A4017-0503-A616-2B29-425B053B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Average Payload Mass by F9 v1.1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6C30-A032-06C5-6A0B-BA29682E7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13048"/>
            <a:ext cx="8946541" cy="243535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Display average payload mass carried by booster version F9 v1.1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AD534-1A0D-A545-9DBD-9A94881DA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419" y="1853248"/>
            <a:ext cx="8696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03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82CEF-8790-DC1B-ECF9-2BAA81D56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CD0F7-DEFB-65A5-DC13-241BB961B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86574"/>
            <a:ext cx="8946541" cy="462220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Methodologies Used:</a:t>
            </a:r>
          </a:p>
          <a:p>
            <a:r>
              <a:rPr lang="en-IN" sz="1900" dirty="0"/>
              <a:t>Data Collection &amp; Wrangling</a:t>
            </a:r>
          </a:p>
          <a:p>
            <a:r>
              <a:rPr lang="en-IN" sz="1900" dirty="0"/>
              <a:t>Exploratory Data Analysis (EDA) with Visualization and SQL</a:t>
            </a:r>
          </a:p>
          <a:p>
            <a:r>
              <a:rPr lang="en-IN" sz="1900" dirty="0"/>
              <a:t>Interactive Visual Analytics with Folium and Dash</a:t>
            </a:r>
          </a:p>
          <a:p>
            <a:r>
              <a:rPr lang="en-IN" sz="1900" dirty="0"/>
              <a:t>Machine Learning Prediction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b="1" dirty="0">
                <a:solidFill>
                  <a:schemeClr val="tx2"/>
                </a:solidFill>
              </a:rPr>
              <a:t>Summary of all Results:</a:t>
            </a:r>
          </a:p>
          <a:p>
            <a:r>
              <a:rPr lang="en-GB" sz="1900" dirty="0">
                <a:solidFill>
                  <a:schemeClr val="tx2"/>
                </a:solidFill>
              </a:rPr>
              <a:t>Launch Site Analysis: KSC LC-39A showed the highest success rate among all SpaceX launch sites</a:t>
            </a:r>
          </a:p>
          <a:p>
            <a:r>
              <a:rPr lang="en-GB" sz="1900" dirty="0">
                <a:solidFill>
                  <a:schemeClr val="tx2"/>
                </a:solidFill>
              </a:rPr>
              <a:t>Orbit Influence: Certain orbits like GTO and LEO were associated with higher failure rates</a:t>
            </a:r>
          </a:p>
          <a:p>
            <a:r>
              <a:rPr lang="en-GB" sz="1900" dirty="0">
                <a:solidFill>
                  <a:schemeClr val="tx2"/>
                </a:solidFill>
              </a:rPr>
              <a:t>Payload Insights: A balanced payload range of 4,000 - 6,000 kg was most consistent with successful launches</a:t>
            </a:r>
          </a:p>
          <a:p>
            <a:r>
              <a:rPr lang="en-GB" sz="1900" dirty="0"/>
              <a:t>Prediction Accuracy: The best performing model was the Decision Tree Classifier with 91% accuracy and 0.88 Jaccard Score</a:t>
            </a:r>
            <a:endParaRPr lang="en-IN" sz="19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8351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A129C-20F6-A068-D847-133C1EB3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896921" cy="1400530"/>
          </a:xfrm>
        </p:spPr>
        <p:txBody>
          <a:bodyPr/>
          <a:lstStyle/>
          <a:p>
            <a:r>
              <a:rPr lang="en-GB" dirty="0"/>
              <a:t>First Successful Ground Landing Date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B072E-1685-7BB4-E2FE-56AA55A3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520440"/>
            <a:ext cx="8946541" cy="27279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date when the first </a:t>
            </a:r>
            <a:r>
              <a:rPr lang="en-GB" dirty="0" err="1"/>
              <a:t>succesful</a:t>
            </a:r>
            <a:r>
              <a:rPr lang="en-GB" dirty="0"/>
              <a:t> landing outcome in ground pad was </a:t>
            </a:r>
            <a:r>
              <a:rPr lang="en-GB" dirty="0" err="1"/>
              <a:t>acheived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56F81A-2077-B788-1D2F-5C6752B17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033" y="1583245"/>
            <a:ext cx="86010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389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B925E-6174-19D8-9FC7-A42C36C0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Successful Drone Ship Landing with Payload between 4000 and 6000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4893-9528-58CA-7A2E-3FAF27F7F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63440"/>
            <a:ext cx="8946541" cy="158495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names of the boosters which have success in drone ship and have payload mass greater than 4000 but less than 6000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39E25-2E6A-E611-4303-96675623F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007" y="1967706"/>
            <a:ext cx="920115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5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C08F0-6C24-4106-E69E-CCA0BA421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Number of Successful and Failure Mission Outcomes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590FA-1625-8EEB-1FEB-9673D177E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26864"/>
            <a:ext cx="8946541" cy="162153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total number of successful and failure mission outcomes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7C06B0-BB46-BDF4-7DE5-9BE47550F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394" y="1977580"/>
            <a:ext cx="757237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36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43EF-9607-F261-90CF-F519613E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Boosters Carried Maximum Payload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FDA1-1C84-E089-B4A4-FB4D3156D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157215"/>
            <a:ext cx="8946541" cy="1091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 the names of the </a:t>
            </a:r>
            <a:r>
              <a:rPr lang="en-GB" dirty="0" err="1"/>
              <a:t>booster_versions</a:t>
            </a:r>
            <a:r>
              <a:rPr lang="en-GB" dirty="0"/>
              <a:t> which have carried the maximum payload mass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A644-0C16-4BF1-7EDC-89404A40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424" y="1451870"/>
            <a:ext cx="6675120" cy="350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357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9BFDF-2428-4507-7419-F5DE80A7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2015 Launch Records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23E8-6261-A82E-18E3-4009AA406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58768"/>
            <a:ext cx="8946541" cy="238963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Listing the failed </a:t>
            </a:r>
            <a:r>
              <a:rPr lang="en-GB" dirty="0" err="1"/>
              <a:t>landing_outcomes</a:t>
            </a:r>
            <a:r>
              <a:rPr lang="en-GB" dirty="0"/>
              <a:t> in drone ship, their booster versions, and launch site names for the in year 2015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02A6E-ED55-C012-0516-7131F669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73" y="1583627"/>
            <a:ext cx="8175351" cy="1781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F1208D-5204-755A-5D61-4E2EE98B6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0832" y="1788264"/>
            <a:ext cx="4129704" cy="1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40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2A8D-F3D9-5C5B-EBC2-87A74EFB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Rank Landing Outcomes Between 2010-06-04 and 2017-03-20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8D5B-4F51-4F89-FCAF-3AA2CC1AC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700016"/>
            <a:ext cx="8946541" cy="154838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Ranking the count of landing outcomes between the date 2010-06-04 and 2017-03-20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FC7E8C-D729-ACFB-F194-56CB2CC6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97" y="1853248"/>
            <a:ext cx="6682550" cy="277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591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67A2-55A9-F6A8-5818-218056737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984" y="1090027"/>
            <a:ext cx="9404723" cy="1400530"/>
          </a:xfrm>
        </p:spPr>
        <p:txBody>
          <a:bodyPr/>
          <a:lstStyle/>
          <a:p>
            <a:r>
              <a:rPr lang="en-IN" dirty="0"/>
              <a:t>Launch Sites Proximities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FC27EE-AC2A-A765-DDC8-06B98F6476BC}"/>
              </a:ext>
            </a:extLst>
          </p:cNvPr>
          <p:cNvSpPr txBox="1"/>
          <p:nvPr/>
        </p:nvSpPr>
        <p:spPr>
          <a:xfrm>
            <a:off x="618402" y="813196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015537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716-7E52-EB9C-2E6B-36026008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SpaceX Launch Site Distribution - Interactive Folium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B63B-3466-CCCF-44BD-A4AFB0F9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054" y="2041236"/>
            <a:ext cx="5624945" cy="453505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Most of the launch sites shown on the map are located near the equator as:</a:t>
            </a:r>
          </a:p>
          <a:p>
            <a:pPr lvl="1"/>
            <a:r>
              <a:rPr lang="en-GB" dirty="0"/>
              <a:t>Launching near the equator provides a boost from Earth's rotation, allowing rockets to achieve orbital velocity more efficiently, saving fuel and cost.</a:t>
            </a:r>
          </a:p>
          <a:p>
            <a:pPr lvl="1"/>
            <a:r>
              <a:rPr lang="en-GB" dirty="0"/>
              <a:t>Vandenberg AFB in California, while farther from the equator, is used for polar orbits, which require different trajectories.</a:t>
            </a:r>
          </a:p>
          <a:p>
            <a:pPr lvl="1"/>
            <a:r>
              <a:rPr lang="en-GB" dirty="0"/>
              <a:t>This strategic distribution of launch sites supports mission flexibility while optimizing energy efficiency and payload capacity.</a:t>
            </a:r>
            <a:endParaRPr lang="en-IN" dirty="0"/>
          </a:p>
          <a:p>
            <a:r>
              <a:rPr lang="en-IN" dirty="0"/>
              <a:t>The launch sites are also close to the coast to minimize harm to people by debris from the rocket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1EFCBF-419F-5872-476E-2937D4849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599" y="2337630"/>
            <a:ext cx="5273965" cy="361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2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98557-4696-0401-9E7C-9B7B2AEA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329993" cy="1400530"/>
          </a:xfrm>
        </p:spPr>
        <p:txBody>
          <a:bodyPr/>
          <a:lstStyle/>
          <a:p>
            <a:r>
              <a:rPr lang="en-IN" dirty="0"/>
              <a:t>Colour Labelled Markers to Indicate Outcomes of Launch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BB3FD-4138-D84A-EA81-82161E262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240280"/>
            <a:ext cx="6705663" cy="4008119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The colour labelled markers help in identifying successful and unsuccessful launches.</a:t>
            </a:r>
          </a:p>
          <a:p>
            <a:pPr lvl="1"/>
            <a:r>
              <a:rPr lang="en-IN" dirty="0"/>
              <a:t>Green indicates successful launch</a:t>
            </a:r>
          </a:p>
          <a:p>
            <a:pPr lvl="1"/>
            <a:r>
              <a:rPr lang="en-IN" dirty="0"/>
              <a:t>Red indicates unsuccessful launch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IN" dirty="0"/>
              <a:t>The Vandenberg launch site has more unsuccessful launches than successful launches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E2307-C772-DEB7-0C39-E8B1F12C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6628" y="2421826"/>
            <a:ext cx="3609975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083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6DDC-E312-DDEA-CA27-3E702E9F0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Kennedy Space </a:t>
            </a:r>
            <a:r>
              <a:rPr lang="en-GB" dirty="0" err="1"/>
              <a:t>Center</a:t>
            </a:r>
            <a:r>
              <a:rPr lang="en-GB" dirty="0"/>
              <a:t> - Proximity to Key Infrastructure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24169-62E6-2594-E59D-A263A384E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052918"/>
            <a:ext cx="6105144" cy="465877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This map shows the Kennedy Space </a:t>
            </a:r>
            <a:r>
              <a:rPr lang="en-GB" dirty="0" err="1"/>
              <a:t>Center</a:t>
            </a:r>
            <a:r>
              <a:rPr lang="en-GB" dirty="0"/>
              <a:t> launch site and its measured distances to surrounding infrastructure:</a:t>
            </a:r>
          </a:p>
          <a:p>
            <a:pPr lvl="1"/>
            <a:r>
              <a:rPr lang="en-GB" dirty="0"/>
              <a:t>Highway (US 1)  ~20.28 km</a:t>
            </a:r>
          </a:p>
          <a:p>
            <a:pPr lvl="1"/>
            <a:r>
              <a:rPr lang="en-GB" dirty="0"/>
              <a:t>Railway line  ~15.23 km</a:t>
            </a:r>
          </a:p>
          <a:p>
            <a:pPr lvl="1"/>
            <a:r>
              <a:rPr lang="en-GB" dirty="0"/>
              <a:t>Coastline ~14.99 km</a:t>
            </a:r>
          </a:p>
          <a:p>
            <a:pPr lvl="1"/>
            <a:r>
              <a:rPr lang="en-GB" dirty="0"/>
              <a:t>Nearby city (Titusville) –~16.13 km</a:t>
            </a:r>
            <a:endParaRPr lang="en-IN" dirty="0"/>
          </a:p>
          <a:p>
            <a:r>
              <a:rPr lang="en-GB" dirty="0"/>
              <a:t>The close proximity to transportation networks (highway and railway) enhances logistical efficiency for equipment and personnel movement.</a:t>
            </a:r>
          </a:p>
          <a:p>
            <a:r>
              <a:rPr lang="en-GB" dirty="0"/>
              <a:t>Being near the coastline enables safe rocket trajectory over open ocean, reducing risk to human life and property in case of failure.</a:t>
            </a:r>
          </a:p>
          <a:p>
            <a:r>
              <a:rPr lang="en-GB" dirty="0"/>
              <a:t>The location near the city ensures accessibility while maintaining a buffer for safety and environmental compliance.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A1BE67-D727-28A8-CAA3-8EE198012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528" y="2444930"/>
            <a:ext cx="5050536" cy="28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77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D5C6C-2BFB-3225-5938-A3C480AF2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3534-4C85-EDC1-44AA-1DDB9C1CB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Project background and context</a:t>
            </a:r>
          </a:p>
          <a:p>
            <a:r>
              <a:rPr lang="en-GB" sz="1900" dirty="0"/>
              <a:t>SpaceX has revolutionized the aerospace industry with its ambitious goal of making space travel more affordable and reusable. With a growing number of rocket launches, </a:t>
            </a:r>
            <a:r>
              <a:rPr lang="en-GB" sz="1900" dirty="0" err="1"/>
              <a:t>analyzing</a:t>
            </a:r>
            <a:r>
              <a:rPr lang="en-GB" sz="1900" dirty="0"/>
              <a:t> past launch records is critical to understanding the factors that contribute to mission success or failure.</a:t>
            </a:r>
          </a:p>
          <a:p>
            <a:pPr marL="0" indent="0">
              <a:buNone/>
            </a:pPr>
            <a:endParaRPr lang="en-GB" sz="1800" dirty="0"/>
          </a:p>
          <a:p>
            <a:pPr marL="0" indent="0">
              <a:buNone/>
            </a:pPr>
            <a:r>
              <a:rPr lang="en-GB" b="1" dirty="0"/>
              <a:t>Problems to Explore and Answer</a:t>
            </a:r>
          </a:p>
          <a:p>
            <a:r>
              <a:rPr lang="en-GB" sz="1700" dirty="0"/>
              <a:t>Which launch sites have the highest success rates?</a:t>
            </a:r>
          </a:p>
          <a:p>
            <a:r>
              <a:rPr lang="en-GB" sz="1700" dirty="0"/>
              <a:t>Does the orbit type influence launch success?</a:t>
            </a:r>
          </a:p>
          <a:p>
            <a:r>
              <a:rPr lang="en-GB" sz="1700" dirty="0"/>
              <a:t>What is the relationship between payload mass and mission outcome?</a:t>
            </a:r>
          </a:p>
          <a:p>
            <a:r>
              <a:rPr lang="en-GB" sz="1700" dirty="0"/>
              <a:t>Can we predict whether a future launch will be successful based on key features?</a:t>
            </a:r>
          </a:p>
          <a:p>
            <a:r>
              <a:rPr lang="en-GB" sz="1700" dirty="0"/>
              <a:t>How can we present all this interactively using dashboards and visualizations?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140858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A449-58A7-2225-4AE0-3B12B16E1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584" y="1099461"/>
            <a:ext cx="9404723" cy="1400530"/>
          </a:xfrm>
        </p:spPr>
        <p:txBody>
          <a:bodyPr/>
          <a:lstStyle/>
          <a:p>
            <a:r>
              <a:rPr lang="en-IN" dirty="0"/>
              <a:t>Interactive Dashboard with </a:t>
            </a:r>
            <a:r>
              <a:rPr lang="en-IN" dirty="0" err="1"/>
              <a:t>Plotly</a:t>
            </a:r>
            <a:r>
              <a:rPr lang="en-IN" dirty="0"/>
              <a:t> Dash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7CB78-CAE5-1DA3-7D58-4C535ABA4652}"/>
              </a:ext>
            </a:extLst>
          </p:cNvPr>
          <p:cNvSpPr txBox="1"/>
          <p:nvPr/>
        </p:nvSpPr>
        <p:spPr>
          <a:xfrm>
            <a:off x="664584" y="914795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#4</a:t>
            </a:r>
          </a:p>
        </p:txBody>
      </p:sp>
    </p:spTree>
    <p:extLst>
      <p:ext uri="{BB962C8B-B14F-4D97-AF65-F5344CB8AC3E}">
        <p14:creationId xmlns:p14="http://schemas.microsoft.com/office/powerpoint/2010/main" val="1873381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3AEC-503B-1D84-61D4-302C948A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Launch Site Success Distribution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3607BF-7151-D913-1E72-393BD6EED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590894"/>
            <a:ext cx="8946541" cy="165750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The chart indicates that KSC LC-39A has the most successful launches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C443E-2C0A-431C-56A9-B80A2BA97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498" y="1661415"/>
            <a:ext cx="8202168" cy="2646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708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49D3-A36D-113F-1970-FDE4ABA60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Launch Success Distribution - KSC LC-39A Site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FFB96-4358-130D-B408-600B2A160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681728"/>
            <a:ext cx="9404723" cy="192938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This pie chart from the </a:t>
            </a:r>
            <a:r>
              <a:rPr lang="en-GB" dirty="0" err="1"/>
              <a:t>Plotly</a:t>
            </a:r>
            <a:r>
              <a:rPr lang="en-GB" dirty="0"/>
              <a:t> Dash dashboard displays the success rate of launches from the KSC LC-39A launch site which has the highest launch success ratio</a:t>
            </a:r>
          </a:p>
          <a:p>
            <a:r>
              <a:rPr lang="en-GB" dirty="0"/>
              <a:t>76.9% of launches were successful</a:t>
            </a:r>
          </a:p>
          <a:p>
            <a:r>
              <a:rPr lang="en-IN" dirty="0"/>
              <a:t>23.1% failed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C76C28-2EC0-EB8C-9254-C95C067E1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24" y="1853248"/>
            <a:ext cx="8083296" cy="274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72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2C50E-A902-CE9D-95EE-57C1FE8D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452718"/>
            <a:ext cx="10232136" cy="1400530"/>
          </a:xfrm>
        </p:spPr>
        <p:txBody>
          <a:bodyPr/>
          <a:lstStyle/>
          <a:p>
            <a:r>
              <a:rPr lang="en-GB" dirty="0"/>
              <a:t>Correlation Between Payload Mass, Booster Version and Launch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EE476-EB8F-D8D9-7EB0-41014672B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346511" cy="45797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Booster FT has the best overall performance across both payload ranges.</a:t>
            </a:r>
          </a:p>
          <a:p>
            <a:r>
              <a:rPr lang="en-GB" dirty="0"/>
              <a:t>Lower and mid-range payloads (up to 5000 kg) show more frequent and successful launches.</a:t>
            </a:r>
          </a:p>
          <a:p>
            <a:r>
              <a:rPr lang="en-GB" dirty="0"/>
              <a:t>Higher payloads (above 5000 kg) have fewer launches and a higher failure rate, especially with older boosters like B4.</a:t>
            </a:r>
          </a:p>
          <a:p>
            <a:r>
              <a:rPr lang="en-GB" dirty="0"/>
              <a:t>This supports that payload mass and booster version significantly affect success rates, and FT is most reliable.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DF726-F476-3DA6-8BDD-1878CE8B2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0" y="2052918"/>
            <a:ext cx="6318504" cy="2361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C125E2-E257-74B9-548F-962A6C095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7840" y="4414417"/>
            <a:ext cx="6318504" cy="221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11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3991-A363-99A7-5C55-34127A34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23" y="1184238"/>
            <a:ext cx="9404723" cy="1400530"/>
          </a:xfrm>
        </p:spPr>
        <p:txBody>
          <a:bodyPr/>
          <a:lstStyle/>
          <a:p>
            <a:r>
              <a:rPr lang="en-IN" dirty="0"/>
              <a:t>Predictive Analysis (Classification)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C15A35-BB9B-C3F3-EA2A-F1525021E43A}"/>
              </a:ext>
            </a:extLst>
          </p:cNvPr>
          <p:cNvSpPr txBox="1"/>
          <p:nvPr/>
        </p:nvSpPr>
        <p:spPr>
          <a:xfrm>
            <a:off x="664584" y="914795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#5</a:t>
            </a:r>
          </a:p>
        </p:txBody>
      </p:sp>
    </p:spTree>
    <p:extLst>
      <p:ext uri="{BB962C8B-B14F-4D97-AF65-F5344CB8AC3E}">
        <p14:creationId xmlns:p14="http://schemas.microsoft.com/office/powerpoint/2010/main" val="1669101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5AA-5F0E-31FA-3C3C-D67A5F25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Classification Accuracy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9DEA3A5-9A3C-BB68-D012-4DECA3B280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3057" y="2457347"/>
            <a:ext cx="3467100" cy="11525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A74FC0-FC37-F6A6-274D-2CFC13C86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13" y="2476397"/>
            <a:ext cx="3409950" cy="1133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76B450-71FD-C8E2-7690-ADBBB3FC32CD}"/>
              </a:ext>
            </a:extLst>
          </p:cNvPr>
          <p:cNvSpPr txBox="1"/>
          <p:nvPr/>
        </p:nvSpPr>
        <p:spPr>
          <a:xfrm>
            <a:off x="1491996" y="1980156"/>
            <a:ext cx="23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Scores from Test 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B9E306-BC73-8F8B-CBB0-D259CC16DD37}"/>
              </a:ext>
            </a:extLst>
          </p:cNvPr>
          <p:cNvSpPr txBox="1"/>
          <p:nvPr/>
        </p:nvSpPr>
        <p:spPr>
          <a:xfrm>
            <a:off x="7053262" y="1951823"/>
            <a:ext cx="322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Scores from Whole Dataset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035D1E0E-1E3B-F031-BBD0-837FBFC9C0DC}"/>
              </a:ext>
            </a:extLst>
          </p:cNvPr>
          <p:cNvSpPr txBox="1">
            <a:spLocks/>
          </p:cNvSpPr>
          <p:nvPr/>
        </p:nvSpPr>
        <p:spPr>
          <a:xfrm>
            <a:off x="1103312" y="3950208"/>
            <a:ext cx="8946541" cy="2298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IN" b="1" dirty="0"/>
              <a:t>Explanation:</a:t>
            </a:r>
          </a:p>
          <a:p>
            <a:r>
              <a:rPr lang="en-IN" dirty="0"/>
              <a:t>As observed from the scores of the test set, we cannot determine which model has the best accuracy.</a:t>
            </a:r>
          </a:p>
          <a:p>
            <a:r>
              <a:rPr lang="en-IN" dirty="0"/>
              <a:t>But from the scores of the whole dataset, we can determine that the </a:t>
            </a:r>
            <a:r>
              <a:rPr lang="en-IN" b="1" dirty="0"/>
              <a:t>Decision Tree Model </a:t>
            </a:r>
            <a:r>
              <a:rPr lang="en-IN" dirty="0"/>
              <a:t>has the highest accuracy and also the highest scores.</a:t>
            </a:r>
          </a:p>
          <a:p>
            <a:r>
              <a:rPr lang="en-IN" dirty="0"/>
              <a:t>Thus, the Decision Tree is the best model for this scenario.</a:t>
            </a:r>
          </a:p>
        </p:txBody>
      </p:sp>
    </p:spTree>
    <p:extLst>
      <p:ext uri="{BB962C8B-B14F-4D97-AF65-F5344CB8AC3E}">
        <p14:creationId xmlns:p14="http://schemas.microsoft.com/office/powerpoint/2010/main" val="968947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693F-3B32-7A87-705E-E620F292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852" y="452718"/>
            <a:ext cx="9483364" cy="1400530"/>
          </a:xfrm>
        </p:spPr>
        <p:txBody>
          <a:bodyPr/>
          <a:lstStyle/>
          <a:p>
            <a:r>
              <a:rPr lang="en-IN" dirty="0"/>
              <a:t>Confusion Matrix For Decision Tree Classifier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BEED-A8B9-E5A4-8C4A-8EA8B36F7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6188252" cy="45269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Explanation:</a:t>
            </a:r>
          </a:p>
          <a:p>
            <a:r>
              <a:rPr lang="en-GB" dirty="0"/>
              <a:t>True Positives (12): The model correctly predicted 12 launches that successfully landed</a:t>
            </a:r>
          </a:p>
          <a:p>
            <a:r>
              <a:rPr lang="en-GB" dirty="0"/>
              <a:t>True Negatives (3): It correctly predicted 3 launches that did not land</a:t>
            </a:r>
          </a:p>
          <a:p>
            <a:r>
              <a:rPr lang="en-GB" dirty="0"/>
              <a:t>False Positives (3): It incorrectly predicted 3 failed landings as successes</a:t>
            </a:r>
          </a:p>
          <a:p>
            <a:r>
              <a:rPr lang="en-GB" dirty="0"/>
              <a:t>False Negatives (0): It did not miss any successful landings</a:t>
            </a:r>
          </a:p>
          <a:p>
            <a:pPr marL="0" indent="0">
              <a:buNone/>
            </a:pPr>
            <a:r>
              <a:rPr lang="en-GB" b="1" dirty="0"/>
              <a:t>Insights:</a:t>
            </a:r>
          </a:p>
          <a:p>
            <a:r>
              <a:rPr lang="en-GB" dirty="0"/>
              <a:t>The model shows a strong bias toward catching successful landings with zero false negatives.</a:t>
            </a:r>
          </a:p>
          <a:p>
            <a:r>
              <a:rPr lang="en-GB" dirty="0"/>
              <a:t>A few failed landings were misclassified as successful (false positives), suggesting some overlap in features for those specific cases.</a:t>
            </a:r>
          </a:p>
          <a:p>
            <a:r>
              <a:rPr lang="en-GB" dirty="0"/>
              <a:t>Overall, this confusion matrix confirms the high performance and reliability of the Decision Tree model for predicting SpaceX launch outcomes.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96F27-B0AF-E7FA-8640-75BA6B8D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589" y="2547632"/>
            <a:ext cx="4269682" cy="3537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297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7A69-D12D-5C13-26CC-55EBCFC6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C7FDAF89-91B4-8454-72E2-037051BE4266}"/>
              </a:ext>
            </a:extLst>
          </p:cNvPr>
          <p:cNvSpPr txBox="1">
            <a:spLocks/>
          </p:cNvSpPr>
          <p:nvPr/>
        </p:nvSpPr>
        <p:spPr>
          <a:xfrm>
            <a:off x="1103312" y="1618488"/>
            <a:ext cx="8946541" cy="462991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None/>
            </a:pPr>
            <a:r>
              <a:rPr lang="en-IN" b="1" dirty="0"/>
              <a:t>Using EDA and Visualization we found that:</a:t>
            </a:r>
          </a:p>
          <a:p>
            <a:r>
              <a:rPr lang="en-GB" dirty="0"/>
              <a:t>Launches with lower payload masses had higher success rates than those with larger payloads</a:t>
            </a:r>
          </a:p>
          <a:p>
            <a:r>
              <a:rPr lang="en-GB" dirty="0"/>
              <a:t>KSC LC-39A had the highest success rate among all launch sites</a:t>
            </a:r>
          </a:p>
          <a:p>
            <a:r>
              <a:rPr lang="en-GB" dirty="0"/>
              <a:t>Orbits like GEO, ES-L1, HEO, and SSO achieved 100% success rates</a:t>
            </a:r>
          </a:p>
          <a:p>
            <a:r>
              <a:rPr lang="en-GB" dirty="0"/>
              <a:t>The success rate of launches increased year over year, showing operational improvement.</a:t>
            </a:r>
          </a:p>
          <a:p>
            <a:pPr marL="0" indent="0">
              <a:buNone/>
            </a:pPr>
            <a:r>
              <a:rPr lang="en-GB" b="1" dirty="0"/>
              <a:t>Using Folium Interactive Maps we discovered that:</a:t>
            </a:r>
          </a:p>
          <a:p>
            <a:r>
              <a:rPr lang="en-GB" dirty="0"/>
              <a:t>Launch sites were strategically located close to the Equator and coastlines, ideal for maximizing efficiency and booster recovery</a:t>
            </a:r>
          </a:p>
          <a:p>
            <a:r>
              <a:rPr lang="en-GB" dirty="0"/>
              <a:t>This also helps in minimizing risk to people via rocket debris</a:t>
            </a:r>
          </a:p>
          <a:p>
            <a:pPr marL="0" indent="0">
              <a:buNone/>
            </a:pPr>
            <a:r>
              <a:rPr lang="en-GB" b="1" dirty="0"/>
              <a:t>Through predictive modelling:</a:t>
            </a:r>
          </a:p>
          <a:p>
            <a:r>
              <a:rPr lang="en-GB" dirty="0"/>
              <a:t>We built and tuned multiple classifiers (</a:t>
            </a:r>
            <a:r>
              <a:rPr lang="en-GB" dirty="0" err="1"/>
              <a:t>LogReg</a:t>
            </a:r>
            <a:r>
              <a:rPr lang="en-GB" dirty="0"/>
              <a:t>, SVM, Tree, KNN)</a:t>
            </a:r>
          </a:p>
          <a:p>
            <a:r>
              <a:rPr lang="en-GB" dirty="0"/>
              <a:t>We </a:t>
            </a:r>
            <a:r>
              <a:rPr lang="en-GB" dirty="0" err="1"/>
              <a:t>analyzed</a:t>
            </a:r>
            <a:r>
              <a:rPr lang="en-GB" dirty="0"/>
              <a:t> that the Decision Tree Classifier performed the best with 91.1% accuracy and highest F1-score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3176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22E81-B1F0-24F2-561F-1060FC14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8528E-58C9-CA00-E96F-AF82D1C6D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Project Link: </a:t>
            </a:r>
            <a:r>
              <a:rPr lang="en-IN" dirty="0">
                <a:hlinkClick r:id="rId2"/>
              </a:rPr>
              <a:t>GitHub URL</a:t>
            </a:r>
            <a:r>
              <a:rPr lang="en-IN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198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DB522-4E3D-7283-A957-989948627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84408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63E2-87CC-82E2-D61F-60C91429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5884-E290-9058-CA57-240D3414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5971032"/>
            <a:ext cx="8369871" cy="2773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*click on the slide to go to the respective section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7CE6B23F-DAB0-3192-C602-83A206ED83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37684219"/>
                  </p:ext>
                </p:extLst>
              </p:nvPr>
            </p:nvGraphicFramePr>
            <p:xfrm>
              <a:off x="5470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82D48FE2-2956-4DD2-965B-0B50BA0A8C0C}">
                    <psez:zmPr id="{7C59480C-3267-4965-BC3D-3CA3308ABD17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CE6B23F-DAB0-3192-C602-83A206ED83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70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711C80CE-64CA-F328-610E-7C59CD9326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4954832"/>
                  </p:ext>
                </p:extLst>
              </p:nvPr>
            </p:nvGraphicFramePr>
            <p:xfrm>
              <a:off x="40575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4EC97470-6AFF-444E-86AE-EB1CAAEE25CB}">
                    <psez:zmPr id="{CE2F0CDF-1619-4A70-82F2-3FB7CCE84D29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711C80CE-64CA-F328-610E-7C59CD9326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575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B13320F1-2EC3-9245-FEB7-A9FBBF9C6C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9006184"/>
                  </p:ext>
                </p:extLst>
              </p:nvPr>
            </p:nvGraphicFramePr>
            <p:xfrm>
              <a:off x="7568030" y="1521461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8D49B1EF-3817-4520-BA27-C822CDEF58B3}">
                    <psez:zmPr id="{2CE9EC2F-B029-4053-96BF-A0763C1A3362}" transitionDur="100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B13320F1-2EC3-9245-FEB7-A9FBBF9C6C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568030" y="1521461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31E85DE6-2BB5-678C-DE9E-B30AEA7B12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17715085"/>
                  </p:ext>
                </p:extLst>
              </p:nvPr>
            </p:nvGraphicFramePr>
            <p:xfrm>
              <a:off x="2298160" y="3622040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3FCA571F-8EB4-4418-AE16-D5ACAC7729B3}">
                    <psez:zmPr id="{335C144A-2A52-4216-9BBA-D06E448129B6}" transitionDur="100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1" name="Section Zoom 10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31E85DE6-2BB5-678C-DE9E-B30AEA7B12D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98160" y="3622040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3" name="Section Zoom 12">
                <a:extLst>
                  <a:ext uri="{FF2B5EF4-FFF2-40B4-BE49-F238E27FC236}">
                    <a16:creationId xmlns:a16="http://schemas.microsoft.com/office/drawing/2014/main" id="{61DAECAB-A2CF-2DD0-34B1-8FDDCEBF9E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3579390"/>
                  </p:ext>
                </p:extLst>
              </p:nvPr>
            </p:nvGraphicFramePr>
            <p:xfrm>
              <a:off x="5849112" y="3622039"/>
              <a:ext cx="3188272" cy="1714500"/>
            </p:xfrm>
            <a:graphic>
              <a:graphicData uri="http://schemas.microsoft.com/office/powerpoint/2016/sectionzoom">
                <psez:sectionZm>
                  <psez:sectionZmObj sectionId="{14727E98-2B2C-4F3A-9589-607483DCF376}">
                    <psez:zmPr id="{BB3CBB61-2910-4FCE-913D-4EB6289994C4}" transitionDur="100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188272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3" name="Section Zoom 12">
                <a:hlinkClick r:id="rId15" action="ppaction://hlinksldjump"/>
                <a:extLst>
                  <a:ext uri="{FF2B5EF4-FFF2-40B4-BE49-F238E27FC236}">
                    <a16:creationId xmlns:a16="http://schemas.microsoft.com/office/drawing/2014/main" id="{61DAECAB-A2CF-2DD0-34B1-8FDDCEBF9E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849112" y="3622039"/>
                <a:ext cx="3188272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3030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ECBF7-EF8A-735F-7E8F-A5AE83D44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39" y="1016136"/>
            <a:ext cx="9404723" cy="1400530"/>
          </a:xfrm>
        </p:spPr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22D2D-AD83-F666-65BF-9DC8862694C5}"/>
              </a:ext>
            </a:extLst>
          </p:cNvPr>
          <p:cNvSpPr txBox="1"/>
          <p:nvPr/>
        </p:nvSpPr>
        <p:spPr>
          <a:xfrm>
            <a:off x="526039" y="738909"/>
            <a:ext cx="419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#1</a:t>
            </a:r>
          </a:p>
        </p:txBody>
      </p:sp>
    </p:spTree>
    <p:extLst>
      <p:ext uri="{BB962C8B-B14F-4D97-AF65-F5344CB8AC3E}">
        <p14:creationId xmlns:p14="http://schemas.microsoft.com/office/powerpoint/2010/main" val="2231572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A71EF-3EF2-627E-C950-885F96BDF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3AC40-E848-6F58-4165-AE697907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1800" b="1" dirty="0"/>
              <a:t>1.Data Collection:</a:t>
            </a:r>
          </a:p>
          <a:p>
            <a:r>
              <a:rPr lang="en-IN" sz="1800" dirty="0"/>
              <a:t>Using SpaceX Rest API</a:t>
            </a:r>
          </a:p>
          <a:p>
            <a:r>
              <a:rPr lang="en-IN" sz="1800" dirty="0"/>
              <a:t>Web scraping from Wikipedia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2.Data Wrangling:</a:t>
            </a:r>
          </a:p>
          <a:p>
            <a:r>
              <a:rPr lang="en-IN" sz="1800" dirty="0"/>
              <a:t>Removed missing values and standardized column names</a:t>
            </a:r>
          </a:p>
          <a:p>
            <a:r>
              <a:rPr lang="en-IN" sz="1800" dirty="0"/>
              <a:t>Extracted relevant features (e.g., payload mass, booster version, launch site)</a:t>
            </a:r>
          </a:p>
          <a:p>
            <a:r>
              <a:rPr lang="en-IN" sz="1800" dirty="0"/>
              <a:t>Used </a:t>
            </a:r>
            <a:r>
              <a:rPr lang="en-IN" sz="1800" dirty="0" err="1"/>
              <a:t>StandardScaler</a:t>
            </a:r>
            <a:r>
              <a:rPr lang="en-IN" sz="1800" dirty="0"/>
              <a:t> for model-ready input transformation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b="1" dirty="0"/>
              <a:t>3.Perform exploratory data analysis (EDA) using visualization and SQL</a:t>
            </a:r>
          </a:p>
          <a:p>
            <a:pPr marL="0" indent="0">
              <a:buNone/>
            </a:pPr>
            <a:r>
              <a:rPr lang="en-IN" sz="1800" b="1" dirty="0"/>
              <a:t>4.Perform interactive visual analytics using Folium and </a:t>
            </a:r>
            <a:r>
              <a:rPr lang="en-IN" sz="1800" b="1" dirty="0" err="1"/>
              <a:t>Plotly</a:t>
            </a:r>
            <a:r>
              <a:rPr lang="en-IN" sz="1800" b="1" dirty="0"/>
              <a:t> Dash</a:t>
            </a:r>
          </a:p>
          <a:p>
            <a:pPr marL="0" indent="0">
              <a:buNone/>
            </a:pPr>
            <a:r>
              <a:rPr lang="en-IN" sz="1800" b="1" dirty="0"/>
              <a:t>5.Perform predictive analysis using classification models:</a:t>
            </a:r>
          </a:p>
          <a:p>
            <a:r>
              <a:rPr lang="en-GB" sz="1800" dirty="0"/>
              <a:t>Evaluated models using accuracy, Jaccard score, and F1-score metrics</a:t>
            </a:r>
            <a:endParaRPr lang="en-IN" sz="1800" b="1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A6CBC-F9F5-8346-7AA6-4662F8CEAAF5}"/>
              </a:ext>
            </a:extLst>
          </p:cNvPr>
          <p:cNvSpPr txBox="1"/>
          <p:nvPr/>
        </p:nvSpPr>
        <p:spPr>
          <a:xfrm>
            <a:off x="764994" y="1505018"/>
            <a:ext cx="27523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634508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2342-5F90-D152-CCAD-97DE7CFC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1E588-7032-57EA-1E48-3F9BA1663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project utilized multiple datasets related to SpaceX rocket launches, obtained from SpaceX REST API and </a:t>
            </a:r>
            <a:r>
              <a:rPr lang="en-GB" dirty="0" err="1"/>
              <a:t>Spacex’s</a:t>
            </a:r>
            <a:r>
              <a:rPr lang="en-GB" dirty="0"/>
              <a:t> Wikipedia.</a:t>
            </a:r>
          </a:p>
          <a:p>
            <a:pPr marL="0" indent="0">
              <a:buNone/>
            </a:pPr>
            <a:r>
              <a:rPr lang="en-GB" b="1" dirty="0"/>
              <a:t>Data Retrieval Method:</a:t>
            </a:r>
          </a:p>
          <a:p>
            <a:r>
              <a:rPr lang="en-IN" sz="1800" dirty="0"/>
              <a:t>SQLite Database: Queried using %</a:t>
            </a:r>
            <a:r>
              <a:rPr lang="en-IN" sz="1800" dirty="0" err="1"/>
              <a:t>sql</a:t>
            </a:r>
            <a:r>
              <a:rPr lang="en-IN" sz="1800" dirty="0"/>
              <a:t> magic in </a:t>
            </a:r>
            <a:r>
              <a:rPr lang="en-IN" sz="1800" dirty="0" err="1"/>
              <a:t>JupyterLab</a:t>
            </a:r>
            <a:r>
              <a:rPr lang="en-IN" sz="1800" dirty="0"/>
              <a:t> to extract tables into pandas </a:t>
            </a:r>
            <a:r>
              <a:rPr lang="en-IN" sz="1800" dirty="0" err="1"/>
              <a:t>DataFrames</a:t>
            </a:r>
            <a:endParaRPr lang="en-IN" sz="1800" dirty="0"/>
          </a:p>
          <a:p>
            <a:r>
              <a:rPr lang="en-IN" sz="1800" dirty="0"/>
              <a:t>CSV Files: Downloaded directly in </a:t>
            </a:r>
            <a:r>
              <a:rPr lang="en-IN" sz="1800" dirty="0" err="1"/>
              <a:t>JupyterLab</a:t>
            </a:r>
            <a:r>
              <a:rPr lang="en-IN" sz="1800" dirty="0"/>
              <a:t> using JavaScript fetch API and Python </a:t>
            </a:r>
            <a:r>
              <a:rPr lang="en-IN" sz="1800" dirty="0" err="1"/>
              <a:t>pandas.read_csv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337521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9FE14-7E53-B2C6-BAE8-39B002550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- SpaceX API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5C0B3-15AF-D6D6-2D0E-D1B30622B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025486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Key Concepts:</a:t>
            </a:r>
          </a:p>
          <a:p>
            <a:r>
              <a:rPr lang="en-GB" sz="1800" dirty="0"/>
              <a:t>REST API (Representational State Transfer): Allows client applications to fetch data from a server using HTTP methods</a:t>
            </a:r>
          </a:p>
          <a:p>
            <a:r>
              <a:rPr lang="en-GB" sz="1800" dirty="0"/>
              <a:t>GET Request: Used to retrieve JSON data from the SpaceX API endpoints.</a:t>
            </a:r>
          </a:p>
          <a:p>
            <a:pPr marL="0" indent="0">
              <a:buNone/>
            </a:pPr>
            <a:r>
              <a:rPr lang="en-GB" b="1" dirty="0"/>
              <a:t>Workflow:</a:t>
            </a:r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88FF2-6F52-036F-C942-078BC447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293" y="3967778"/>
            <a:ext cx="9335803" cy="1829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4645FC-B665-EFD5-9DD4-F9A96A4BF08B}"/>
              </a:ext>
            </a:extLst>
          </p:cNvPr>
          <p:cNvSpPr txBox="1"/>
          <p:nvPr/>
        </p:nvSpPr>
        <p:spPr>
          <a:xfrm>
            <a:off x="2900172" y="6248368"/>
            <a:ext cx="6391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hlinkClick r:id="rId3"/>
              </a:rPr>
              <a:t>GitHub URL: Data Collection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310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6884</TotalTime>
  <Words>2989</Words>
  <Application>Microsoft Office PowerPoint</Application>
  <PresentationFormat>Widescreen</PresentationFormat>
  <Paragraphs>321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Abadi</vt:lpstr>
      <vt:lpstr>Century Gothic</vt:lpstr>
      <vt:lpstr>Wingdings 3</vt:lpstr>
      <vt:lpstr>Ion</vt:lpstr>
      <vt:lpstr>Analyzing and Predicting SpaceX Launch Outcomes with Data Science</vt:lpstr>
      <vt:lpstr>Outline</vt:lpstr>
      <vt:lpstr>Executive Summary</vt:lpstr>
      <vt:lpstr>Introduction</vt:lpstr>
      <vt:lpstr>Sections</vt:lpstr>
      <vt:lpstr>Methodology</vt:lpstr>
      <vt:lpstr>Methodology</vt:lpstr>
      <vt:lpstr>Data Collection</vt:lpstr>
      <vt:lpstr>Data Collection - SpaceX API </vt:lpstr>
      <vt:lpstr>Data Collection - Scraping</vt:lpstr>
      <vt:lpstr>Data Wrangling</vt:lpstr>
      <vt:lpstr>Exploratory Data Analysis (EDA) with Data Visualization</vt:lpstr>
      <vt:lpstr>EDA with SQL </vt:lpstr>
      <vt:lpstr>Build an Interactive Map with Folium </vt:lpstr>
      <vt:lpstr>Interactive Dashboard with Plotly Dash</vt:lpstr>
      <vt:lpstr>Predictive Analysis (Classification) </vt:lpstr>
      <vt:lpstr>Predictive Analysis (Classification) </vt:lpstr>
      <vt:lpstr>Results</vt:lpstr>
      <vt:lpstr>Insights drawn from EDA</vt:lpstr>
      <vt:lpstr>Flight Number vs. Launch Site </vt:lpstr>
      <vt:lpstr>Payload vs. Launch Site </vt:lpstr>
      <vt:lpstr>Success Rate vs. Orbit Type </vt:lpstr>
      <vt:lpstr>Flight Number vs. Orbit Type </vt:lpstr>
      <vt:lpstr>Payload vs. Orbit Type </vt:lpstr>
      <vt:lpstr>Launch Success Yearly Trend </vt:lpstr>
      <vt:lpstr>All Launch Site Names </vt:lpstr>
      <vt:lpstr>Launch Site Names Begin with 'CCA' </vt:lpstr>
      <vt:lpstr>Total Payload Mass </vt:lpstr>
      <vt:lpstr>Average Payload Mass by F9 v1.1 </vt:lpstr>
      <vt:lpstr>First Successful Ground Landing Date </vt:lpstr>
      <vt:lpstr>Successful Drone Ship Landing with Payload between 4000 and 6000 </vt:lpstr>
      <vt:lpstr>Total Number of Successful and Failure Mission Outcomes </vt:lpstr>
      <vt:lpstr>Boosters Carried Maximum Payload </vt:lpstr>
      <vt:lpstr>2015 Launch Records </vt:lpstr>
      <vt:lpstr>Rank Landing Outcomes Between 2010-06-04 and 2017-03-20 </vt:lpstr>
      <vt:lpstr>Launch Sites Proximities Analysis</vt:lpstr>
      <vt:lpstr>SpaceX Launch Site Distribution - Interactive Folium Map</vt:lpstr>
      <vt:lpstr>Colour Labelled Markers to Indicate Outcomes of Launch Sites</vt:lpstr>
      <vt:lpstr>Kennedy Space Center - Proximity to Key Infrastructure</vt:lpstr>
      <vt:lpstr>Interactive Dashboard with Plotly Dash</vt:lpstr>
      <vt:lpstr>Launch Site Success Distribution</vt:lpstr>
      <vt:lpstr>Launch Success Distribution - KSC LC-39A Site</vt:lpstr>
      <vt:lpstr>Correlation Between Payload Mass, Booster Version and Launch Outcome</vt:lpstr>
      <vt:lpstr>Predictive Analysis (Classification)</vt:lpstr>
      <vt:lpstr>Classification Accuracy</vt:lpstr>
      <vt:lpstr>Confusion Matrix For Decision Tree Classifier</vt:lpstr>
      <vt:lpstr>Conclusion</vt:lpstr>
      <vt:lpstr>Appendix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Dheekshva Rajkumar</dc:creator>
  <cp:lastModifiedBy>Dheekshva Rajkumar</cp:lastModifiedBy>
  <cp:revision>16</cp:revision>
  <dcterms:created xsi:type="dcterms:W3CDTF">2025-08-01T15:02:48Z</dcterms:created>
  <dcterms:modified xsi:type="dcterms:W3CDTF">2025-08-06T16:36:24Z</dcterms:modified>
</cp:coreProperties>
</file>