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35" name="PlaceHolder 2"/>
          <p:cNvSpPr>
            <a:spLocks noGrp="1"/>
          </p:cNvSpPr>
          <p:nvPr>
            <p:ph type="body"/>
          </p:nvPr>
        </p:nvSpPr>
        <p:spPr>
          <a:xfrm>
            <a:off x="504000" y="1769040"/>
            <a:ext cx="2920680" cy="209124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1200" y="1769040"/>
            <a:ext cx="2920680" cy="209124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8040" y="1769040"/>
            <a:ext cx="2920680" cy="209124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4000" y="4059360"/>
            <a:ext cx="2920680" cy="209124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1200" y="4059360"/>
            <a:ext cx="2920680" cy="209124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8040" y="4059360"/>
            <a:ext cx="292068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49" name="PlaceHolder 2"/>
          <p:cNvSpPr>
            <a:spLocks noGrp="1"/>
          </p:cNvSpPr>
          <p:nvPr>
            <p:ph type="body"/>
          </p:nvPr>
        </p:nvSpPr>
        <p:spPr>
          <a:xfrm>
            <a:off x="504000" y="1769040"/>
            <a:ext cx="9071640" cy="4384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51"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66" name="PlaceHolder 4"/>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68" name="PlaceHolder 2"/>
          <p:cNvSpPr>
            <a:spLocks noGrp="1"/>
          </p:cNvSpPr>
          <p:nvPr>
            <p:ph type="body"/>
          </p:nvPr>
        </p:nvSpPr>
        <p:spPr>
          <a:xfrm>
            <a:off x="504000" y="1769040"/>
            <a:ext cx="9071640" cy="209124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71"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latin typeface="Arial"/>
            </a:endParaRPr>
          </a:p>
        </p:txBody>
      </p:sp>
      <p:sp>
        <p:nvSpPr>
          <p:cNvPr id="74" name="PlaceHolder 5"/>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76" name="PlaceHolder 2"/>
          <p:cNvSpPr>
            <a:spLocks noGrp="1"/>
          </p:cNvSpPr>
          <p:nvPr>
            <p:ph type="body"/>
          </p:nvPr>
        </p:nvSpPr>
        <p:spPr>
          <a:xfrm>
            <a:off x="504000" y="1769040"/>
            <a:ext cx="2920680" cy="2091240"/>
          </a:xfrm>
          <a:prstGeom prst="rect">
            <a:avLst/>
          </a:prstGeom>
        </p:spPr>
        <p:txBody>
          <a:bodyPr lIns="0" rIns="0" tIns="0" bIns="0">
            <a:normAutofit/>
          </a:bodyPr>
          <a:p>
            <a:endParaRPr b="0" lang="en-US" sz="3200" spc="-1" strike="noStrike">
              <a:latin typeface="Arial"/>
            </a:endParaRPr>
          </a:p>
        </p:txBody>
      </p:sp>
      <p:sp>
        <p:nvSpPr>
          <p:cNvPr id="77" name="PlaceHolder 3"/>
          <p:cNvSpPr>
            <a:spLocks noGrp="1"/>
          </p:cNvSpPr>
          <p:nvPr>
            <p:ph type="body"/>
          </p:nvPr>
        </p:nvSpPr>
        <p:spPr>
          <a:xfrm>
            <a:off x="3571200" y="1769040"/>
            <a:ext cx="2920680" cy="2091240"/>
          </a:xfrm>
          <a:prstGeom prst="rect">
            <a:avLst/>
          </a:prstGeom>
        </p:spPr>
        <p:txBody>
          <a:bodyPr lIns="0" rIns="0" tIns="0" bIns="0">
            <a:normAutofit/>
          </a:bodyPr>
          <a:p>
            <a:endParaRPr b="0" lang="en-US" sz="3200" spc="-1" strike="noStrike">
              <a:latin typeface="Arial"/>
            </a:endParaRPr>
          </a:p>
        </p:txBody>
      </p:sp>
      <p:sp>
        <p:nvSpPr>
          <p:cNvPr id="78" name="PlaceHolder 4"/>
          <p:cNvSpPr>
            <a:spLocks noGrp="1"/>
          </p:cNvSpPr>
          <p:nvPr>
            <p:ph type="body"/>
          </p:nvPr>
        </p:nvSpPr>
        <p:spPr>
          <a:xfrm>
            <a:off x="6638040" y="1769040"/>
            <a:ext cx="2920680" cy="2091240"/>
          </a:xfrm>
          <a:prstGeom prst="rect">
            <a:avLst/>
          </a:prstGeom>
        </p:spPr>
        <p:txBody>
          <a:bodyPr lIns="0" rIns="0" tIns="0" bIns="0">
            <a:normAutofit/>
          </a:bodyPr>
          <a:p>
            <a:endParaRPr b="0" lang="en-US" sz="3200" spc="-1" strike="noStrike">
              <a:latin typeface="Arial"/>
            </a:endParaRPr>
          </a:p>
        </p:txBody>
      </p:sp>
      <p:sp>
        <p:nvSpPr>
          <p:cNvPr id="79" name="PlaceHolder 5"/>
          <p:cNvSpPr>
            <a:spLocks noGrp="1"/>
          </p:cNvSpPr>
          <p:nvPr>
            <p:ph type="body"/>
          </p:nvPr>
        </p:nvSpPr>
        <p:spPr>
          <a:xfrm>
            <a:off x="504000" y="4059360"/>
            <a:ext cx="2920680" cy="2091240"/>
          </a:xfrm>
          <a:prstGeom prst="rect">
            <a:avLst/>
          </a:prstGeom>
        </p:spPr>
        <p:txBody>
          <a:bodyPr lIns="0" rIns="0" tIns="0" bIns="0">
            <a:normAutofit/>
          </a:bodyPr>
          <a:p>
            <a:endParaRPr b="0" lang="en-US" sz="3200" spc="-1" strike="noStrike">
              <a:latin typeface="Arial"/>
            </a:endParaRPr>
          </a:p>
        </p:txBody>
      </p:sp>
      <p:sp>
        <p:nvSpPr>
          <p:cNvPr id="80" name="PlaceHolder 6"/>
          <p:cNvSpPr>
            <a:spLocks noGrp="1"/>
          </p:cNvSpPr>
          <p:nvPr>
            <p:ph type="body"/>
          </p:nvPr>
        </p:nvSpPr>
        <p:spPr>
          <a:xfrm>
            <a:off x="3571200" y="4059360"/>
            <a:ext cx="2920680" cy="2091240"/>
          </a:xfrm>
          <a:prstGeom prst="rect">
            <a:avLst/>
          </a:prstGeom>
        </p:spPr>
        <p:txBody>
          <a:bodyPr lIns="0" rIns="0" tIns="0" bIns="0">
            <a:normAutofit/>
          </a:bodyPr>
          <a:p>
            <a:endParaRPr b="0" lang="en-US" sz="3200" spc="-1" strike="noStrike">
              <a:latin typeface="Arial"/>
            </a:endParaRPr>
          </a:p>
        </p:txBody>
      </p:sp>
      <p:sp>
        <p:nvSpPr>
          <p:cNvPr id="81" name="PlaceHolder 7"/>
          <p:cNvSpPr>
            <a:spLocks noGrp="1"/>
          </p:cNvSpPr>
          <p:nvPr>
            <p:ph type="body"/>
          </p:nvPr>
        </p:nvSpPr>
        <p:spPr>
          <a:xfrm>
            <a:off x="6638040" y="4059360"/>
            <a:ext cx="292068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1080000"/>
            <a:ext cx="9071640" cy="1728000"/>
          </a:xfrm>
          <a:prstGeom prst="rect">
            <a:avLst/>
          </a:prstGeom>
        </p:spPr>
        <p:txBody>
          <a:bodyPr lIns="0" rIns="0" tIns="0" bIns="0" anchor="ctr"/>
          <a:p>
            <a:pPr algn="ctr"/>
            <a:r>
              <a:rPr b="0" lang="en-US" sz="5860" spc="-1" strike="noStrike">
                <a:solidFill>
                  <a:srgbClr val="ffffff"/>
                </a:solidFill>
                <a:latin typeface="Arial"/>
              </a:rPr>
              <a:t>Click to edit the title text format</a:t>
            </a:r>
            <a:endParaRPr b="0" lang="en-US" sz="5860" spc="-1" strike="noStrike">
              <a:solidFill>
                <a:srgbClr val="ffffff"/>
              </a:solidFill>
              <a:latin typeface="Arial"/>
            </a:endParaRPr>
          </a:p>
        </p:txBody>
      </p:sp>
      <p:sp>
        <p:nvSpPr>
          <p:cNvPr id="1" name="PlaceHolder 2"/>
          <p:cNvSpPr>
            <a:spLocks noGrp="1"/>
          </p:cNvSpPr>
          <p:nvPr>
            <p:ph type="body"/>
          </p:nvPr>
        </p:nvSpPr>
        <p:spPr>
          <a:xfrm>
            <a:off x="504000" y="3168000"/>
            <a:ext cx="9071640" cy="3672000"/>
          </a:xfrm>
          <a:prstGeom prst="rect">
            <a:avLst/>
          </a:prstGeom>
        </p:spPr>
        <p:txBody>
          <a:bodyPr lIns="0" rIns="0" tIns="0" bIns="0">
            <a:normAutofit fontScale="66000"/>
          </a:bodyPr>
          <a:p>
            <a:pPr marL="432000" indent="-324000">
              <a:spcBef>
                <a:spcPts val="1888"/>
              </a:spcBef>
              <a:buClr>
                <a:srgbClr val="ffffff"/>
              </a:buClr>
              <a:buSzPct val="45000"/>
              <a:buFont typeface="Wingdings" charset="2"/>
              <a:buChar char=""/>
            </a:pPr>
            <a:r>
              <a:rPr b="0" lang="en-US" sz="4260" spc="-1" strike="noStrike">
                <a:solidFill>
                  <a:srgbClr val="ffffff"/>
                </a:solidFill>
                <a:latin typeface="Arial"/>
              </a:rPr>
              <a:t>Click to edit the outline text format</a:t>
            </a:r>
            <a:endParaRPr b="0" lang="en-US" sz="4260" spc="-1" strike="noStrike">
              <a:solidFill>
                <a:srgbClr val="ffffff"/>
              </a:solidFill>
              <a:latin typeface="Arial"/>
            </a:endParaRPr>
          </a:p>
          <a:p>
            <a:pPr lvl="1" marL="864000" indent="-324000">
              <a:spcBef>
                <a:spcPts val="1511"/>
              </a:spcBef>
              <a:buClr>
                <a:srgbClr val="ffffff"/>
              </a:buClr>
              <a:buSzPct val="75000"/>
              <a:buFont typeface="Symbol" charset="2"/>
              <a:buChar char=""/>
            </a:pPr>
            <a:r>
              <a:rPr b="0" lang="en-US" sz="4260" spc="-1" strike="noStrike">
                <a:solidFill>
                  <a:srgbClr val="ffffff"/>
                </a:solidFill>
                <a:latin typeface="Arial"/>
              </a:rPr>
              <a:t>Second Outline Level</a:t>
            </a:r>
            <a:endParaRPr b="0" lang="en-US" sz="4260" spc="-1" strike="noStrike">
              <a:solidFill>
                <a:srgbClr val="ffffff"/>
              </a:solidFill>
              <a:latin typeface="Arial"/>
            </a:endParaRPr>
          </a:p>
          <a:p>
            <a:pPr lvl="2" marL="1296000" indent="-288000">
              <a:spcBef>
                <a:spcPts val="1134"/>
              </a:spcBef>
              <a:buClr>
                <a:srgbClr val="ffffff"/>
              </a:buClr>
              <a:buSzPct val="45000"/>
              <a:buFont typeface="Wingdings" charset="2"/>
              <a:buChar char=""/>
            </a:pPr>
            <a:r>
              <a:rPr b="0" lang="en-US" sz="4260" spc="-1" strike="noStrike">
                <a:solidFill>
                  <a:srgbClr val="ffffff"/>
                </a:solidFill>
                <a:latin typeface="Arial"/>
              </a:rPr>
              <a:t>Third Outline Level</a:t>
            </a:r>
            <a:endParaRPr b="0" lang="en-US" sz="4260" spc="-1" strike="noStrike">
              <a:solidFill>
                <a:srgbClr val="ffffff"/>
              </a:solidFill>
              <a:latin typeface="Arial"/>
            </a:endParaRPr>
          </a:p>
          <a:p>
            <a:pPr lvl="3" marL="1728000" indent="-216000">
              <a:spcBef>
                <a:spcPts val="754"/>
              </a:spcBef>
              <a:buClr>
                <a:srgbClr val="ffffff"/>
              </a:buClr>
              <a:buSzPct val="75000"/>
              <a:buFont typeface="Symbol" charset="2"/>
              <a:buChar char=""/>
            </a:pPr>
            <a:r>
              <a:rPr b="0" lang="en-US" sz="4260" spc="-1" strike="noStrike">
                <a:solidFill>
                  <a:srgbClr val="ffffff"/>
                </a:solidFill>
                <a:latin typeface="Arial"/>
              </a:rPr>
              <a:t>Fourth Outline Level</a:t>
            </a:r>
            <a:endParaRPr b="0" lang="en-US" sz="4260" spc="-1" strike="noStrike">
              <a:solidFill>
                <a:srgbClr val="ffffff"/>
              </a:solidFill>
              <a:latin typeface="Arial"/>
            </a:endParaRPr>
          </a:p>
          <a:p>
            <a:pPr lvl="4" marL="2160000" indent="-216000">
              <a:spcBef>
                <a:spcPts val="377"/>
              </a:spcBef>
              <a:buClr>
                <a:srgbClr val="ffffff"/>
              </a:buClr>
              <a:buSzPct val="45000"/>
              <a:buFont typeface="Wingdings" charset="2"/>
              <a:buChar char=""/>
            </a:pPr>
            <a:r>
              <a:rPr b="0" lang="en-US" sz="4260" spc="-1" strike="noStrike">
                <a:solidFill>
                  <a:srgbClr val="ffffff"/>
                </a:solidFill>
                <a:latin typeface="Arial"/>
              </a:rPr>
              <a:t>Fifth Outline Level</a:t>
            </a:r>
            <a:endParaRPr b="0" lang="en-US" sz="4260" spc="-1" strike="noStrike">
              <a:solidFill>
                <a:srgbClr val="ffffff"/>
              </a:solidFill>
              <a:latin typeface="Arial"/>
            </a:endParaRPr>
          </a:p>
          <a:p>
            <a:pPr lvl="5" marL="2592000" indent="-216000">
              <a:spcBef>
                <a:spcPts val="377"/>
              </a:spcBef>
              <a:buClr>
                <a:srgbClr val="ffffff"/>
              </a:buClr>
              <a:buSzPct val="45000"/>
              <a:buFont typeface="Wingdings" charset="2"/>
              <a:buChar char=""/>
            </a:pPr>
            <a:r>
              <a:rPr b="0" lang="en-US" sz="4260" spc="-1" strike="noStrike">
                <a:solidFill>
                  <a:srgbClr val="ffffff"/>
                </a:solidFill>
                <a:latin typeface="Arial"/>
              </a:rPr>
              <a:t>Sixth Outline Level</a:t>
            </a:r>
            <a:endParaRPr b="0" lang="en-US" sz="4260" spc="-1" strike="noStrike">
              <a:solidFill>
                <a:srgbClr val="ffffff"/>
              </a:solidFill>
              <a:latin typeface="Arial"/>
            </a:endParaRPr>
          </a:p>
          <a:p>
            <a:pPr lvl="6" marL="3024000" indent="-216000">
              <a:spcBef>
                <a:spcPts val="377"/>
              </a:spcBef>
              <a:buClr>
                <a:srgbClr val="ffffff"/>
              </a:buClr>
              <a:buSzPct val="45000"/>
              <a:buFont typeface="Wingdings" charset="2"/>
              <a:buChar char=""/>
            </a:pPr>
            <a:r>
              <a:rPr b="0" lang="en-US" sz="4260" spc="-1" strike="noStrike">
                <a:solidFill>
                  <a:srgbClr val="ffffff"/>
                </a:solidFill>
                <a:latin typeface="Arial"/>
              </a:rPr>
              <a:t>Seventh Outline Level</a:t>
            </a:r>
            <a:endParaRPr b="0" lang="en-US" sz="4260" spc="-1" strike="noStrike">
              <a:solidFill>
                <a:srgbClr val="ffffff"/>
              </a:solidFill>
              <a:latin typeface="Arial"/>
            </a:endParaRPr>
          </a:p>
        </p:txBody>
      </p:sp>
      <p:sp>
        <p:nvSpPr>
          <p:cNvPr id="2" name="PlaceHolder 3"/>
          <p:cNvSpPr>
            <a:spLocks noGrp="1"/>
          </p:cNvSpPr>
          <p:nvPr>
            <p:ph type="dt"/>
          </p:nvPr>
        </p:nvSpPr>
        <p:spPr>
          <a:xfrm>
            <a:off x="504000" y="6886800"/>
            <a:ext cx="2348280" cy="520920"/>
          </a:xfrm>
          <a:prstGeom prst="rect">
            <a:avLst/>
          </a:prstGeom>
        </p:spPr>
        <p:txBody>
          <a:bodyPr lIns="0" rIns="0" tIns="0" bIns="0"/>
          <a:p>
            <a:r>
              <a:rPr b="0" lang="en-US" sz="1400" spc="-1" strike="noStrike">
                <a:solidFill>
                  <a:srgbClr val="ffffff"/>
                </a:solidFill>
                <a:latin typeface="Times New Roman"/>
              </a:rPr>
              <a:t>&lt;date/time&gt;</a:t>
            </a:r>
            <a:endParaRPr b="0" lang="en-US" sz="1400" spc="-1" strike="noStrike">
              <a:solidFill>
                <a:srgbClr val="ffffff"/>
              </a:solidFill>
              <a:latin typeface="Times New Roman"/>
            </a:endParaRPr>
          </a:p>
        </p:txBody>
      </p:sp>
      <p:sp>
        <p:nvSpPr>
          <p:cNvPr id="3" name="PlaceHolder 4"/>
          <p:cNvSpPr>
            <a:spLocks noGrp="1"/>
          </p:cNvSpPr>
          <p:nvPr>
            <p:ph type="ftr"/>
          </p:nvPr>
        </p:nvSpPr>
        <p:spPr>
          <a:xfrm>
            <a:off x="3447360" y="6886800"/>
            <a:ext cx="3195000" cy="520920"/>
          </a:xfrm>
          <a:prstGeom prst="rect">
            <a:avLst/>
          </a:prstGeom>
        </p:spPr>
        <p:txBody>
          <a:bodyPr lIns="0" rIns="0" tIns="0" bIns="0"/>
          <a:p>
            <a:pPr algn="ct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4" name="PlaceHolder 5"/>
          <p:cNvSpPr>
            <a:spLocks noGrp="1"/>
          </p:cNvSpPr>
          <p:nvPr>
            <p:ph type="sldNum"/>
          </p:nvPr>
        </p:nvSpPr>
        <p:spPr>
          <a:xfrm>
            <a:off x="7227360" y="6886800"/>
            <a:ext cx="2348280" cy="520920"/>
          </a:xfrm>
          <a:prstGeom prst="rect">
            <a:avLst/>
          </a:prstGeom>
        </p:spPr>
        <p:txBody>
          <a:bodyPr lIns="0" rIns="0" tIns="0" bIns="0"/>
          <a:p>
            <a:pPr algn="r"/>
            <a:fld id="{10843BB8-B85F-4CFF-A8F4-9DDCC597D973}"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1640" cy="126216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2"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43" name="PlaceHolder 3"/>
          <p:cNvSpPr>
            <a:spLocks noGrp="1"/>
          </p:cNvSpPr>
          <p:nvPr>
            <p:ph type="dt"/>
          </p:nvPr>
        </p:nvSpPr>
        <p:spPr>
          <a:xfrm>
            <a:off x="504000" y="6887160"/>
            <a:ext cx="2348280" cy="521280"/>
          </a:xfrm>
          <a:prstGeom prst="rect">
            <a:avLst/>
          </a:prstGeom>
        </p:spPr>
        <p:txBody>
          <a:bodyPr lIns="0" rIns="0" tIns="0" bIns="0"/>
          <a:p>
            <a:r>
              <a:rPr b="0" lang="en-US" sz="1400" spc="-1" strike="noStrike">
                <a:latin typeface="Times New Roman"/>
              </a:rPr>
              <a:t>&lt;date/time&gt;</a:t>
            </a:r>
            <a:endParaRPr b="0" lang="en-US" sz="1400" spc="-1" strike="noStrike">
              <a:latin typeface="Times New Roman"/>
            </a:endParaRPr>
          </a:p>
        </p:txBody>
      </p:sp>
      <p:sp>
        <p:nvSpPr>
          <p:cNvPr id="44" name="PlaceHolder 4"/>
          <p:cNvSpPr>
            <a:spLocks noGrp="1"/>
          </p:cNvSpPr>
          <p:nvPr>
            <p:ph type="ftr"/>
          </p:nvPr>
        </p:nvSpPr>
        <p:spPr>
          <a:xfrm>
            <a:off x="3447360" y="6887160"/>
            <a:ext cx="3195000" cy="521280"/>
          </a:xfrm>
          <a:prstGeom prst="rect">
            <a:avLst/>
          </a:prstGeom>
        </p:spPr>
        <p:txBody>
          <a:bodyPr lIns="0" rIns="0" tIns="0" bIns="0"/>
          <a:p>
            <a:pPr algn="ctr"/>
            <a:r>
              <a:rPr b="0" lang="en-US" sz="1400" spc="-1" strike="noStrike">
                <a:latin typeface="Times New Roman"/>
              </a:rPr>
              <a:t>&lt;footer&gt;</a:t>
            </a:r>
            <a:endParaRPr b="0" lang="en-US" sz="1400" spc="-1" strike="noStrike">
              <a:latin typeface="Times New Roman"/>
            </a:endParaRPr>
          </a:p>
        </p:txBody>
      </p:sp>
      <p:sp>
        <p:nvSpPr>
          <p:cNvPr id="45" name="PlaceHolder 5"/>
          <p:cNvSpPr>
            <a:spLocks noGrp="1"/>
          </p:cNvSpPr>
          <p:nvPr>
            <p:ph type="sldNum"/>
          </p:nvPr>
        </p:nvSpPr>
        <p:spPr>
          <a:xfrm>
            <a:off x="7227360" y="6887160"/>
            <a:ext cx="2348280" cy="521280"/>
          </a:xfrm>
          <a:prstGeom prst="rect">
            <a:avLst/>
          </a:prstGeom>
        </p:spPr>
        <p:txBody>
          <a:bodyPr lIns="0" rIns="0" tIns="0" bIns="0"/>
          <a:p>
            <a:pPr algn="r"/>
            <a:fld id="{189A84C5-3E93-42F8-B752-AFE15E7D644A}"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504000" y="1080000"/>
            <a:ext cx="9071640" cy="1728000"/>
          </a:xfrm>
          <a:prstGeom prst="rect">
            <a:avLst/>
          </a:prstGeom>
          <a:noFill/>
          <a:ln>
            <a:noFill/>
          </a:ln>
        </p:spPr>
        <p:txBody>
          <a:bodyPr lIns="0" rIns="0" tIns="0" bIns="0" anchor="ctr"/>
          <a:p>
            <a:pPr algn="ctr"/>
            <a:r>
              <a:rPr b="0" lang="en-US" sz="5860" spc="-1" strike="noStrike">
                <a:solidFill>
                  <a:srgbClr val="ffffff"/>
                </a:solidFill>
                <a:latin typeface="Arial"/>
              </a:rPr>
              <a:t>Sentiment Analysis on Demonetisation</a:t>
            </a:r>
            <a:endParaRPr b="0" lang="en-US" sz="5860" spc="-1" strike="noStrike">
              <a:solidFill>
                <a:srgbClr val="ffffff"/>
              </a:solidFill>
              <a:latin typeface="Arial"/>
            </a:endParaRPr>
          </a:p>
        </p:txBody>
      </p:sp>
      <p:sp>
        <p:nvSpPr>
          <p:cNvPr id="83" name="TextShape 2"/>
          <p:cNvSpPr txBox="1"/>
          <p:nvPr/>
        </p:nvSpPr>
        <p:spPr>
          <a:xfrm>
            <a:off x="504000" y="3168000"/>
            <a:ext cx="9071640" cy="3672000"/>
          </a:xfrm>
          <a:prstGeom prst="rect">
            <a:avLst/>
          </a:prstGeom>
          <a:noFill/>
          <a:ln>
            <a:noFill/>
          </a:ln>
        </p:spPr>
        <p:txBody>
          <a:bodyPr lIns="0" rIns="0" tIns="0" bIns="0" anchor="ctr"/>
          <a:p>
            <a:pPr algn="ctr"/>
            <a:r>
              <a:rPr b="0" lang="en-US" sz="3200" spc="-1" strike="noStrike">
                <a:solidFill>
                  <a:srgbClr val="ffffff"/>
                </a:solidFill>
                <a:latin typeface="Arial"/>
              </a:rPr>
              <a:t>DHEEMAN KUANER</a:t>
            </a:r>
            <a:endParaRPr b="0" lang="en-US" sz="3200" spc="-1" strike="noStrike">
              <a:solidFill>
                <a:srgbClr val="ffffff"/>
              </a:solidFill>
              <a:latin typeface="Arial"/>
            </a:endParaRPr>
          </a:p>
          <a:p>
            <a:pPr algn="ctr"/>
            <a:r>
              <a:rPr b="0" lang="en-US" sz="3200" spc="-1" strike="noStrike">
                <a:solidFill>
                  <a:srgbClr val="ffffff"/>
                </a:solidFill>
                <a:latin typeface="Arial"/>
              </a:rPr>
              <a:t>BITS PILANI </a:t>
            </a:r>
            <a:endParaRPr b="0" lang="en-US" sz="3200" spc="-1" strike="noStrike">
              <a:solidFill>
                <a:srgbClr val="ffffff"/>
              </a:solidFill>
              <a:latin typeface="Arial"/>
            </a:endParaRPr>
          </a:p>
          <a:p>
            <a:pPr algn="ctr"/>
            <a:endParaRPr b="0" lang="en-US" sz="3200" spc="-1" strike="noStrike">
              <a:solidFill>
                <a:srgbClr val="ffffff"/>
              </a:solidFill>
              <a:latin typeface="Arial"/>
            </a:endParaRPr>
          </a:p>
          <a:p>
            <a:pPr algn="ctr"/>
            <a:endParaRPr b="0" lang="en-US" sz="3200" spc="-1" strike="noStrike">
              <a:solidFill>
                <a:srgbClr val="ffffff"/>
              </a:solidFill>
              <a:latin typeface="Arial"/>
            </a:endParaRPr>
          </a:p>
        </p:txBody>
      </p:sp>
      <p:sp>
        <p:nvSpPr>
          <p:cNvPr id="84" name="TextShape 3"/>
          <p:cNvSpPr txBox="1"/>
          <p:nvPr/>
        </p:nvSpPr>
        <p:spPr>
          <a:xfrm>
            <a:off x="2181600" y="5212080"/>
            <a:ext cx="7053840" cy="602280"/>
          </a:xfrm>
          <a:prstGeom prst="rect">
            <a:avLst/>
          </a:prstGeom>
          <a:noFill/>
          <a:ln>
            <a:noFill/>
          </a:ln>
        </p:spPr>
        <p:txBody>
          <a:bodyPr lIns="90000" rIns="90000" tIns="45000" bIns="45000"/>
          <a:p>
            <a:r>
              <a:rPr b="0" lang="en-US" sz="1800" spc="-1" strike="noStrike">
                <a:latin typeface="Arial"/>
              </a:rPr>
              <a:t>https://github.com/Dheeman1999/DeMonetisationAnalysis</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Problem Statement</a:t>
            </a:r>
            <a:endParaRPr b="0" lang="en-US" sz="4400" spc="-1" strike="noStrike">
              <a:latin typeface="Arial"/>
            </a:endParaRPr>
          </a:p>
        </p:txBody>
      </p:sp>
      <p:sp>
        <p:nvSpPr>
          <p:cNvPr id="86" name="TextShape 2"/>
          <p:cNvSpPr txBox="1"/>
          <p:nvPr/>
        </p:nvSpPr>
        <p:spPr>
          <a:xfrm>
            <a:off x="504000" y="1769040"/>
            <a:ext cx="9071640" cy="4384440"/>
          </a:xfrm>
          <a:prstGeom prst="rect">
            <a:avLst/>
          </a:prstGeom>
          <a:noFill/>
          <a:ln>
            <a:noFill/>
          </a:ln>
        </p:spPr>
        <p:txBody>
          <a:bodyPr lIns="0" rIns="0" tIns="0" bIns="0">
            <a:normAutofit fontScale="11000"/>
          </a:bodyPr>
          <a:p>
            <a:pPr marL="432000" indent="-324000">
              <a:spcBef>
                <a:spcPts val="1417"/>
              </a:spcBef>
              <a:buClr>
                <a:srgbClr val="000000"/>
              </a:buClr>
              <a:buSzPct val="45000"/>
              <a:buFont typeface="Wingdings" charset="2"/>
              <a:buChar char=""/>
            </a:pPr>
            <a:r>
              <a:rPr b="0" lang="en-US" sz="3200" spc="-1" strike="noStrike">
                <a:latin typeface="Arial"/>
              </a:rPr>
              <a:t>Find out the views of different people on the demonetization by analysing the tweets from twitter. Use the Twitter API to extract all tweets related to demonetisation in India by using appropriate filters. Divide each tweet text into words to calculate the sentiment of the whole tweet. Rate the word as per its meaning from +5 to -5 using the dictionary AFINN. The AFINN is a dictionary which consists of 2500 words which are rated from +5 to -5 depending on their meaning. You can download the dictionary from the following link: **AFINN dictionary ( https://drive.google.com/file/d/1AjcJCNH2Oc9j-bJgjdELaUMlWZ3pXyfZ/view )** Now, you have to generate a sentiment rating for each tweet. After that, perform the sentiment analysis by filtering out positive sentiment tweets from negative sentiment tweets. Finally, provide a conclusion whether based on twitter data, the general sentiment is in favour of demonetisation or against, and by how much. You can provide insights on following parameters: Is the overall sentiment positive or negative? Is the latest sentiment positive or negative? When were the peak positive sentiment levels? When were the lowest negative sentiment levels? Who were the 5 biggest positive sentiment influencers? Who were the 5 biggest negative sentiment influencers? Ask more questions like these which can be answered by this dataset and then find answers to them. Finally present them using graphs and visualisations. **Submission Guidelines** The project must be made completely on command line. You should share the complete source code via Github only. And also share the screenshots of the complete application. Also submit a presentation consisting of graphs providing visualisation of insights and conclusions. Presentation should not have more than 6-7 slides.</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Approach</a:t>
            </a:r>
            <a:endParaRPr b="0" lang="en-US" sz="4400" spc="-1" strike="noStrike">
              <a:latin typeface="Arial"/>
            </a:endParaRPr>
          </a:p>
        </p:txBody>
      </p:sp>
      <p:sp>
        <p:nvSpPr>
          <p:cNvPr id="88" name="TextShape 2"/>
          <p:cNvSpPr txBox="1"/>
          <p:nvPr/>
        </p:nvSpPr>
        <p:spPr>
          <a:xfrm>
            <a:off x="504000" y="1769040"/>
            <a:ext cx="9071640" cy="4384440"/>
          </a:xfrm>
          <a:prstGeom prst="rect">
            <a:avLst/>
          </a:prstGeom>
          <a:noFill/>
          <a:ln>
            <a:noFill/>
          </a:ln>
        </p:spPr>
        <p:txBody>
          <a:bodyPr lIns="0" rIns="0" tIns="0" bIns="0">
            <a:normAutofit fontScale="52000"/>
          </a:bodyPr>
          <a:p>
            <a:pPr marL="432000" indent="-324000">
              <a:spcBef>
                <a:spcPts val="1417"/>
              </a:spcBef>
              <a:buClr>
                <a:srgbClr val="000000"/>
              </a:buClr>
              <a:buSzPct val="45000"/>
              <a:buFont typeface="Wingdings" charset="2"/>
              <a:buChar char=""/>
            </a:pPr>
            <a:r>
              <a:rPr b="0" lang="en-US" sz="3200" spc="-1" strike="noStrike">
                <a:latin typeface="Arial"/>
              </a:rPr>
              <a:t>The twitter API was used for the purpose.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All the tweets with ‘#demonetization’ in the last 7 days were scanned using twitter API and tweepy module of python.</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The data was cleaned by removing all the retweets,hyperlinks and abbreviations were substituted with non-abbreviated form so that a clear text was available for analysis.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Initial analysis was done using AFINN dictionary and rating each tweet based on the dictionary using AFINN module in python.</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Secondary analysis was done using pre-trained TFIDF model.</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Initial studies</a:t>
            </a:r>
            <a:endParaRPr b="0" lang="en-US" sz="4400" spc="-1" strike="noStrike">
              <a:latin typeface="Arial"/>
            </a:endParaRPr>
          </a:p>
        </p:txBody>
      </p:sp>
      <p:sp>
        <p:nvSpPr>
          <p:cNvPr id="90" name="TextShape 2"/>
          <p:cNvSpPr txBox="1"/>
          <p:nvPr/>
        </p:nvSpPr>
        <p:spPr>
          <a:xfrm>
            <a:off x="504000" y="1769040"/>
            <a:ext cx="9071640" cy="4384440"/>
          </a:xfrm>
          <a:prstGeom prst="rect">
            <a:avLst/>
          </a:prstGeom>
          <a:noFill/>
          <a:ln>
            <a:noFill/>
          </a:ln>
        </p:spPr>
        <p:txBody>
          <a:bodyPr lIns="0" rIns="0" tIns="0" bIns="0">
            <a:normAutofit fontScale="67000"/>
          </a:bodyPr>
          <a:p>
            <a:pPr marL="432000" indent="-324000">
              <a:spcBef>
                <a:spcPts val="1417"/>
              </a:spcBef>
              <a:buClr>
                <a:srgbClr val="000000"/>
              </a:buClr>
              <a:buSzPct val="45000"/>
              <a:buFont typeface="Wingdings" charset="2"/>
              <a:buChar char=""/>
            </a:pPr>
            <a:r>
              <a:rPr b="0" lang="en-US" sz="3200" spc="-1" strike="noStrike">
                <a:latin typeface="Arial"/>
              </a:rPr>
              <a:t>The initial studies using AFINN dictionary revealed the following data:</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Positive tweets(rating&gt;0):25%</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Negative tweets(rating&lt;0):36%</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Inconclusive tweets(rating=0):39%</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Overall sentiment:Negative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Clearly the AFINN dictionary itself was incapable of comprehending all the data.</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Hence,TFIDF was used to analyse the inconclusive data.  </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1" name="" descr=""/>
          <p:cNvPicPr/>
          <p:nvPr/>
        </p:nvPicPr>
        <p:blipFill>
          <a:blip r:embed="rId1"/>
          <a:stretch/>
        </p:blipFill>
        <p:spPr>
          <a:xfrm>
            <a:off x="0" y="720"/>
            <a:ext cx="10080000" cy="7559640"/>
          </a:xfrm>
          <a:prstGeom prst="rect">
            <a:avLst/>
          </a:prstGeom>
          <a:ln>
            <a:noFill/>
          </a:ln>
        </p:spPr>
      </p:pic>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Post Secondary analysis results</a:t>
            </a:r>
            <a:endParaRPr b="0" lang="en-US" sz="4400" spc="-1" strike="noStrike">
              <a:latin typeface="Arial"/>
            </a:endParaRPr>
          </a:p>
        </p:txBody>
      </p:sp>
      <p:sp>
        <p:nvSpPr>
          <p:cNvPr id="93"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After applying TFIDF classifier on the inconclusive tweets,the following were the results: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Positive tweets:32.5%</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Negative tweets:67.5%</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Overall Sentiment :Negative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Overall Sentiment rating = (</a:t>
            </a:r>
            <a:r>
              <a:rPr b="0" lang="en-US" sz="3200" spc="-1" strike="noStrike">
                <a:latin typeface="Arial"/>
                <a:ea typeface="Arial"/>
              </a:rPr>
              <a:t>Σ</a:t>
            </a:r>
            <a:r>
              <a:rPr b="0" lang="en-US" sz="3200" spc="-1" strike="noStrike">
                <a:latin typeface="Arial"/>
                <a:ea typeface="Arial"/>
              </a:rPr>
              <a:t>r</a:t>
            </a:r>
            <a:r>
              <a:rPr b="0" lang="en-US" sz="3200" spc="-1" strike="noStrike" baseline="-33000">
                <a:latin typeface="Arial"/>
                <a:ea typeface="Arial"/>
              </a:rPr>
              <a:t>i</a:t>
            </a:r>
            <a:r>
              <a:rPr b="0" lang="en-US" sz="3200" spc="-1" strike="noStrike">
                <a:latin typeface="Arial"/>
                <a:ea typeface="Arial"/>
              </a:rPr>
              <a:t>f</a:t>
            </a:r>
            <a:r>
              <a:rPr b="0" lang="en-US" sz="3200" spc="-1" strike="noStrike" baseline="-33000">
                <a:latin typeface="Arial"/>
                <a:ea typeface="Arial"/>
              </a:rPr>
              <a:t>i</a:t>
            </a:r>
            <a:r>
              <a:rPr b="0" lang="en-US" sz="3200" spc="-1" strike="noStrike">
                <a:latin typeface="Arial"/>
                <a:ea typeface="Arial"/>
              </a:rPr>
              <a:t>)/(</a:t>
            </a:r>
            <a:r>
              <a:rPr b="0" lang="en-US" sz="3200" spc="-1" strike="noStrike">
                <a:latin typeface="Arial"/>
                <a:ea typeface="Arial"/>
              </a:rPr>
              <a:t>Σr</a:t>
            </a:r>
            <a:r>
              <a:rPr b="0" lang="en-US" sz="3200" spc="-1" strike="noStrike" baseline="-33000">
                <a:latin typeface="Arial"/>
                <a:ea typeface="Arial"/>
              </a:rPr>
              <a:t>i</a:t>
            </a:r>
            <a:r>
              <a:rPr b="0" lang="en-US" sz="3200" spc="-1" strike="noStrike">
                <a:latin typeface="Arial"/>
                <a:ea typeface="Arial"/>
              </a:rPr>
              <a:t>) = -0.63</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4" name="" descr=""/>
          <p:cNvPicPr/>
          <p:nvPr/>
        </p:nvPicPr>
        <p:blipFill>
          <a:blip r:embed="rId1"/>
          <a:stretch/>
        </p:blipFill>
        <p:spPr>
          <a:xfrm>
            <a:off x="0" y="0"/>
            <a:ext cx="10080000" cy="7560000"/>
          </a:xfrm>
          <a:prstGeom prst="rect">
            <a:avLst/>
          </a:prstGeom>
          <a:ln>
            <a:noFill/>
          </a:ln>
        </p:spPr>
      </p:pic>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Other stats </a:t>
            </a:r>
            <a:endParaRPr b="0" lang="en-US" sz="4400" spc="-1" strike="noStrike">
              <a:latin typeface="Arial"/>
            </a:endParaRPr>
          </a:p>
        </p:txBody>
      </p:sp>
      <p:sp>
        <p:nvSpPr>
          <p:cNvPr id="96"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Th other stats are accessible by the execution of the main module (Demonetisation.py) of the project.</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TotalTime>
  <Application>LibreOffice/6.1.0.3$Windows_X86_64 LibreOffice_project/efb621ed25068d70781dc026f7e9c5187a4decd1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2019-01-03T18:56:25Z</dcterms:created>
  <dc:creator/>
  <dc:description/>
  <dc:language>en-US</dc:language>
  <cp:lastModifiedBy/>
  <dcterms:modified xsi:type="dcterms:W3CDTF">2019-01-03T19:36:04Z</dcterms:modified>
  <cp:revision>3</cp:revision>
  <dc:subject/>
  <dc:title>Blueprint Plans</dc:title>
</cp:coreProperties>
</file>