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67" r:id="rId6"/>
    <p:sldId id="259" r:id="rId7"/>
    <p:sldId id="260" r:id="rId8"/>
    <p:sldId id="261" r:id="rId9"/>
    <p:sldId id="262" r:id="rId10"/>
    <p:sldId id="263"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known 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commentAuthors" Target="commentAuthor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02T12:37:37.221" idx="1">
    <p:pos x="7726" y="69"/>
    <p:text>The Introduction of numerous cloud based services and geographically dispersed cloud service providers, sensitive information of different entities are normally stored in remote servers.
Locations with the possibilities of being exposed to unwanted parties in situations where the cloud servers storing those information are compromised.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A83DE-7C6C-64AB-05FB-B248DF3828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04CCD6-4CB6-5AA2-39C9-1541829CDA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DB2BE9-2C19-AF02-58B9-6E1C4BCEEEBB}"/>
              </a:ext>
            </a:extLst>
          </p:cNvPr>
          <p:cNvSpPr>
            <a:spLocks noGrp="1"/>
          </p:cNvSpPr>
          <p:nvPr>
            <p:ph type="dt" sz="half" idx="10"/>
          </p:nvPr>
        </p:nvSpPr>
        <p:spPr/>
        <p:txBody>
          <a:bodyPr/>
          <a:lstStyle/>
          <a:p>
            <a:fld id="{F09FBF3E-7761-7E49-AA9A-E96E6E73B574}" type="datetimeFigureOut">
              <a:rPr lang="en-US"/>
              <a:t>4/2/2024</a:t>
            </a:fld>
            <a:endParaRPr lang="en-US"/>
          </a:p>
        </p:txBody>
      </p:sp>
      <p:sp>
        <p:nvSpPr>
          <p:cNvPr id="5" name="Footer Placeholder 4">
            <a:extLst>
              <a:ext uri="{FF2B5EF4-FFF2-40B4-BE49-F238E27FC236}">
                <a16:creationId xmlns:a16="http://schemas.microsoft.com/office/drawing/2014/main" id="{9B121540-04AC-1F7B-5264-9882928B89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73F8DE-19F7-7D52-C44B-19995DE78822}"/>
              </a:ext>
            </a:extLst>
          </p:cNvPr>
          <p:cNvSpPr>
            <a:spLocks noGrp="1"/>
          </p:cNvSpPr>
          <p:nvPr>
            <p:ph type="sldNum" sz="quarter" idx="12"/>
          </p:nvPr>
        </p:nvSpPr>
        <p:spPr/>
        <p:txBody>
          <a:bodyPr/>
          <a:lstStyle/>
          <a:p>
            <a:fld id="{49591977-91B7-9943-9EA4-4A30A5C0D4FF}" type="slidenum">
              <a:rPr lang="en-US"/>
              <a:t>‹#›</a:t>
            </a:fld>
            <a:endParaRPr lang="en-US"/>
          </a:p>
        </p:txBody>
      </p:sp>
    </p:spTree>
    <p:extLst>
      <p:ext uri="{BB962C8B-B14F-4D97-AF65-F5344CB8AC3E}">
        <p14:creationId xmlns:p14="http://schemas.microsoft.com/office/powerpoint/2010/main" val="2075686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AF440-EDCF-6614-5FD6-ABF5368572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C99DA1-7E3B-A01D-2DFF-7E8B855749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1B914B-2D32-434A-6CFB-A75ABC9E6220}"/>
              </a:ext>
            </a:extLst>
          </p:cNvPr>
          <p:cNvSpPr>
            <a:spLocks noGrp="1"/>
          </p:cNvSpPr>
          <p:nvPr>
            <p:ph type="dt" sz="half" idx="10"/>
          </p:nvPr>
        </p:nvSpPr>
        <p:spPr/>
        <p:txBody>
          <a:bodyPr/>
          <a:lstStyle/>
          <a:p>
            <a:fld id="{F09FBF3E-7761-7E49-AA9A-E96E6E73B574}" type="datetimeFigureOut">
              <a:rPr lang="en-US"/>
              <a:t>4/2/2024</a:t>
            </a:fld>
            <a:endParaRPr lang="en-US"/>
          </a:p>
        </p:txBody>
      </p:sp>
      <p:sp>
        <p:nvSpPr>
          <p:cNvPr id="5" name="Footer Placeholder 4">
            <a:extLst>
              <a:ext uri="{FF2B5EF4-FFF2-40B4-BE49-F238E27FC236}">
                <a16:creationId xmlns:a16="http://schemas.microsoft.com/office/drawing/2014/main" id="{F907F521-670E-1FB2-838F-D698099CCF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CD482-4BB9-896E-ABBC-E440BC9E405E}"/>
              </a:ext>
            </a:extLst>
          </p:cNvPr>
          <p:cNvSpPr>
            <a:spLocks noGrp="1"/>
          </p:cNvSpPr>
          <p:nvPr>
            <p:ph type="sldNum" sz="quarter" idx="12"/>
          </p:nvPr>
        </p:nvSpPr>
        <p:spPr/>
        <p:txBody>
          <a:bodyPr/>
          <a:lstStyle/>
          <a:p>
            <a:fld id="{49591977-91B7-9943-9EA4-4A30A5C0D4FF}" type="slidenum">
              <a:rPr lang="en-US"/>
              <a:t>‹#›</a:t>
            </a:fld>
            <a:endParaRPr lang="en-US"/>
          </a:p>
        </p:txBody>
      </p:sp>
    </p:spTree>
    <p:extLst>
      <p:ext uri="{BB962C8B-B14F-4D97-AF65-F5344CB8AC3E}">
        <p14:creationId xmlns:p14="http://schemas.microsoft.com/office/powerpoint/2010/main" val="2551778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957C9E-193D-28FC-18B3-EA68D9DDC7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397C2C-7AEC-77E8-E273-30B3B4841D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7DF013-EA9B-9AEC-DF21-53725D63A367}"/>
              </a:ext>
            </a:extLst>
          </p:cNvPr>
          <p:cNvSpPr>
            <a:spLocks noGrp="1"/>
          </p:cNvSpPr>
          <p:nvPr>
            <p:ph type="dt" sz="half" idx="10"/>
          </p:nvPr>
        </p:nvSpPr>
        <p:spPr/>
        <p:txBody>
          <a:bodyPr/>
          <a:lstStyle/>
          <a:p>
            <a:fld id="{F09FBF3E-7761-7E49-AA9A-E96E6E73B574}" type="datetimeFigureOut">
              <a:rPr lang="en-US"/>
              <a:t>4/2/2024</a:t>
            </a:fld>
            <a:endParaRPr lang="en-US"/>
          </a:p>
        </p:txBody>
      </p:sp>
      <p:sp>
        <p:nvSpPr>
          <p:cNvPr id="5" name="Footer Placeholder 4">
            <a:extLst>
              <a:ext uri="{FF2B5EF4-FFF2-40B4-BE49-F238E27FC236}">
                <a16:creationId xmlns:a16="http://schemas.microsoft.com/office/drawing/2014/main" id="{806C0521-F0EB-E493-5E6F-9B6DEA3ABF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7947B-286D-D649-CBDE-33EB2015717C}"/>
              </a:ext>
            </a:extLst>
          </p:cNvPr>
          <p:cNvSpPr>
            <a:spLocks noGrp="1"/>
          </p:cNvSpPr>
          <p:nvPr>
            <p:ph type="sldNum" sz="quarter" idx="12"/>
          </p:nvPr>
        </p:nvSpPr>
        <p:spPr/>
        <p:txBody>
          <a:bodyPr/>
          <a:lstStyle/>
          <a:p>
            <a:fld id="{49591977-91B7-9943-9EA4-4A30A5C0D4FF}" type="slidenum">
              <a:rPr lang="en-US"/>
              <a:t>‹#›</a:t>
            </a:fld>
            <a:endParaRPr lang="en-US"/>
          </a:p>
        </p:txBody>
      </p:sp>
    </p:spTree>
    <p:extLst>
      <p:ext uri="{BB962C8B-B14F-4D97-AF65-F5344CB8AC3E}">
        <p14:creationId xmlns:p14="http://schemas.microsoft.com/office/powerpoint/2010/main" val="2519559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3EA81-5952-EC5A-0345-54BA0A348F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C3CC7C-E63E-1EAF-81B3-2AF7BF1F05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8954EB-5BEC-0E31-A125-A69300208549}"/>
              </a:ext>
            </a:extLst>
          </p:cNvPr>
          <p:cNvSpPr>
            <a:spLocks noGrp="1"/>
          </p:cNvSpPr>
          <p:nvPr>
            <p:ph type="dt" sz="half" idx="10"/>
          </p:nvPr>
        </p:nvSpPr>
        <p:spPr/>
        <p:txBody>
          <a:bodyPr/>
          <a:lstStyle/>
          <a:p>
            <a:fld id="{F09FBF3E-7761-7E49-AA9A-E96E6E73B574}" type="datetimeFigureOut">
              <a:rPr lang="en-US"/>
              <a:t>4/2/2024</a:t>
            </a:fld>
            <a:endParaRPr lang="en-US"/>
          </a:p>
        </p:txBody>
      </p:sp>
      <p:sp>
        <p:nvSpPr>
          <p:cNvPr id="5" name="Footer Placeholder 4">
            <a:extLst>
              <a:ext uri="{FF2B5EF4-FFF2-40B4-BE49-F238E27FC236}">
                <a16:creationId xmlns:a16="http://schemas.microsoft.com/office/drawing/2014/main" id="{82FE28E7-4838-D52C-FCCF-B6DCB08BF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63F4CD-FFC5-F007-CCAF-EF293558872B}"/>
              </a:ext>
            </a:extLst>
          </p:cNvPr>
          <p:cNvSpPr>
            <a:spLocks noGrp="1"/>
          </p:cNvSpPr>
          <p:nvPr>
            <p:ph type="sldNum" sz="quarter" idx="12"/>
          </p:nvPr>
        </p:nvSpPr>
        <p:spPr/>
        <p:txBody>
          <a:bodyPr/>
          <a:lstStyle/>
          <a:p>
            <a:fld id="{49591977-91B7-9943-9EA4-4A30A5C0D4FF}" type="slidenum">
              <a:rPr lang="en-US"/>
              <a:t>‹#›</a:t>
            </a:fld>
            <a:endParaRPr lang="en-US"/>
          </a:p>
        </p:txBody>
      </p:sp>
    </p:spTree>
    <p:extLst>
      <p:ext uri="{BB962C8B-B14F-4D97-AF65-F5344CB8AC3E}">
        <p14:creationId xmlns:p14="http://schemas.microsoft.com/office/powerpoint/2010/main" val="2669033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FC08-DA8C-466C-DE67-A17360890B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022650-5615-3FA1-7BA1-557C4BCEF9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7812BA-58A4-C2CB-976F-AFDD86B8B8F8}"/>
              </a:ext>
            </a:extLst>
          </p:cNvPr>
          <p:cNvSpPr>
            <a:spLocks noGrp="1"/>
          </p:cNvSpPr>
          <p:nvPr>
            <p:ph type="dt" sz="half" idx="10"/>
          </p:nvPr>
        </p:nvSpPr>
        <p:spPr/>
        <p:txBody>
          <a:bodyPr/>
          <a:lstStyle/>
          <a:p>
            <a:fld id="{F09FBF3E-7761-7E49-AA9A-E96E6E73B574}" type="datetimeFigureOut">
              <a:rPr lang="en-US"/>
              <a:t>4/2/2024</a:t>
            </a:fld>
            <a:endParaRPr lang="en-US"/>
          </a:p>
        </p:txBody>
      </p:sp>
      <p:sp>
        <p:nvSpPr>
          <p:cNvPr id="5" name="Footer Placeholder 4">
            <a:extLst>
              <a:ext uri="{FF2B5EF4-FFF2-40B4-BE49-F238E27FC236}">
                <a16:creationId xmlns:a16="http://schemas.microsoft.com/office/drawing/2014/main" id="{7E19BDE8-FDAB-47D8-1A7C-AC10CD16A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5713F-9F3B-2604-48FC-94A6ACC12D64}"/>
              </a:ext>
            </a:extLst>
          </p:cNvPr>
          <p:cNvSpPr>
            <a:spLocks noGrp="1"/>
          </p:cNvSpPr>
          <p:nvPr>
            <p:ph type="sldNum" sz="quarter" idx="12"/>
          </p:nvPr>
        </p:nvSpPr>
        <p:spPr/>
        <p:txBody>
          <a:bodyPr/>
          <a:lstStyle/>
          <a:p>
            <a:fld id="{49591977-91B7-9943-9EA4-4A30A5C0D4FF}" type="slidenum">
              <a:rPr lang="en-US"/>
              <a:t>‹#›</a:t>
            </a:fld>
            <a:endParaRPr lang="en-US"/>
          </a:p>
        </p:txBody>
      </p:sp>
    </p:spTree>
    <p:extLst>
      <p:ext uri="{BB962C8B-B14F-4D97-AF65-F5344CB8AC3E}">
        <p14:creationId xmlns:p14="http://schemas.microsoft.com/office/powerpoint/2010/main" val="1724898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C1311-DDA1-609B-2BB3-3E620B81C0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CF0F05-A4B2-9C0B-57BB-3BBF1ACF4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774211-8FC6-1C74-2744-884EF83490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14770F-AED2-DD8F-4791-71373B3D831A}"/>
              </a:ext>
            </a:extLst>
          </p:cNvPr>
          <p:cNvSpPr>
            <a:spLocks noGrp="1"/>
          </p:cNvSpPr>
          <p:nvPr>
            <p:ph type="dt" sz="half" idx="10"/>
          </p:nvPr>
        </p:nvSpPr>
        <p:spPr/>
        <p:txBody>
          <a:bodyPr/>
          <a:lstStyle/>
          <a:p>
            <a:fld id="{F09FBF3E-7761-7E49-AA9A-E96E6E73B574}" type="datetimeFigureOut">
              <a:rPr lang="en-US"/>
              <a:t>4/2/2024</a:t>
            </a:fld>
            <a:endParaRPr lang="en-US"/>
          </a:p>
        </p:txBody>
      </p:sp>
      <p:sp>
        <p:nvSpPr>
          <p:cNvPr id="6" name="Footer Placeholder 5">
            <a:extLst>
              <a:ext uri="{FF2B5EF4-FFF2-40B4-BE49-F238E27FC236}">
                <a16:creationId xmlns:a16="http://schemas.microsoft.com/office/drawing/2014/main" id="{6A9BCAD0-CA42-F0CC-0C22-BE7851FC3D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8958FD-0EE2-53AA-0D62-64049DC772BF}"/>
              </a:ext>
            </a:extLst>
          </p:cNvPr>
          <p:cNvSpPr>
            <a:spLocks noGrp="1"/>
          </p:cNvSpPr>
          <p:nvPr>
            <p:ph type="sldNum" sz="quarter" idx="12"/>
          </p:nvPr>
        </p:nvSpPr>
        <p:spPr/>
        <p:txBody>
          <a:bodyPr/>
          <a:lstStyle/>
          <a:p>
            <a:fld id="{49591977-91B7-9943-9EA4-4A30A5C0D4FF}" type="slidenum">
              <a:rPr lang="en-US"/>
              <a:t>‹#›</a:t>
            </a:fld>
            <a:endParaRPr lang="en-US"/>
          </a:p>
        </p:txBody>
      </p:sp>
    </p:spTree>
    <p:extLst>
      <p:ext uri="{BB962C8B-B14F-4D97-AF65-F5344CB8AC3E}">
        <p14:creationId xmlns:p14="http://schemas.microsoft.com/office/powerpoint/2010/main" val="2241674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6D14-4F82-1DDE-D1BC-9C020E0E73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B248F2-C811-309E-61F9-199004790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8B52C8-866B-A42E-F387-FEA3C21240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256445-3C99-00B8-ECED-99BF33D8E3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DEDF2C-9C83-19AE-64A6-6D0206334B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EB477B-99A0-9426-04E4-07B2BA97ACD2}"/>
              </a:ext>
            </a:extLst>
          </p:cNvPr>
          <p:cNvSpPr>
            <a:spLocks noGrp="1"/>
          </p:cNvSpPr>
          <p:nvPr>
            <p:ph type="dt" sz="half" idx="10"/>
          </p:nvPr>
        </p:nvSpPr>
        <p:spPr/>
        <p:txBody>
          <a:bodyPr/>
          <a:lstStyle/>
          <a:p>
            <a:fld id="{F09FBF3E-7761-7E49-AA9A-E96E6E73B574}" type="datetimeFigureOut">
              <a:rPr lang="en-US"/>
              <a:t>4/2/2024</a:t>
            </a:fld>
            <a:endParaRPr lang="en-US"/>
          </a:p>
        </p:txBody>
      </p:sp>
      <p:sp>
        <p:nvSpPr>
          <p:cNvPr id="8" name="Footer Placeholder 7">
            <a:extLst>
              <a:ext uri="{FF2B5EF4-FFF2-40B4-BE49-F238E27FC236}">
                <a16:creationId xmlns:a16="http://schemas.microsoft.com/office/drawing/2014/main" id="{0921CC76-0875-1112-B4CA-9C2CE3AC5A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4A3D25-6D8A-0B43-917F-D1810BB16343}"/>
              </a:ext>
            </a:extLst>
          </p:cNvPr>
          <p:cNvSpPr>
            <a:spLocks noGrp="1"/>
          </p:cNvSpPr>
          <p:nvPr>
            <p:ph type="sldNum" sz="quarter" idx="12"/>
          </p:nvPr>
        </p:nvSpPr>
        <p:spPr/>
        <p:txBody>
          <a:bodyPr/>
          <a:lstStyle/>
          <a:p>
            <a:fld id="{49591977-91B7-9943-9EA4-4A30A5C0D4FF}" type="slidenum">
              <a:rPr lang="en-US"/>
              <a:t>‹#›</a:t>
            </a:fld>
            <a:endParaRPr lang="en-US"/>
          </a:p>
        </p:txBody>
      </p:sp>
    </p:spTree>
    <p:extLst>
      <p:ext uri="{BB962C8B-B14F-4D97-AF65-F5344CB8AC3E}">
        <p14:creationId xmlns:p14="http://schemas.microsoft.com/office/powerpoint/2010/main" val="2246586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7182-373C-2C6B-9CE9-E7DCE3EA64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EA90B2-E070-413B-F8C2-A5899985475F}"/>
              </a:ext>
            </a:extLst>
          </p:cNvPr>
          <p:cNvSpPr>
            <a:spLocks noGrp="1"/>
          </p:cNvSpPr>
          <p:nvPr>
            <p:ph type="dt" sz="half" idx="10"/>
          </p:nvPr>
        </p:nvSpPr>
        <p:spPr/>
        <p:txBody>
          <a:bodyPr/>
          <a:lstStyle/>
          <a:p>
            <a:fld id="{F09FBF3E-7761-7E49-AA9A-E96E6E73B574}" type="datetimeFigureOut">
              <a:rPr lang="en-US"/>
              <a:t>4/2/2024</a:t>
            </a:fld>
            <a:endParaRPr lang="en-US"/>
          </a:p>
        </p:txBody>
      </p:sp>
      <p:sp>
        <p:nvSpPr>
          <p:cNvPr id="4" name="Footer Placeholder 3">
            <a:extLst>
              <a:ext uri="{FF2B5EF4-FFF2-40B4-BE49-F238E27FC236}">
                <a16:creationId xmlns:a16="http://schemas.microsoft.com/office/drawing/2014/main" id="{1C655193-3824-F3A7-FD0A-CCAA0B55A4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B795BE-FFFD-2912-0D77-9CC65E998157}"/>
              </a:ext>
            </a:extLst>
          </p:cNvPr>
          <p:cNvSpPr>
            <a:spLocks noGrp="1"/>
          </p:cNvSpPr>
          <p:nvPr>
            <p:ph type="sldNum" sz="quarter" idx="12"/>
          </p:nvPr>
        </p:nvSpPr>
        <p:spPr/>
        <p:txBody>
          <a:bodyPr/>
          <a:lstStyle/>
          <a:p>
            <a:fld id="{49591977-91B7-9943-9EA4-4A30A5C0D4FF}" type="slidenum">
              <a:rPr lang="en-US"/>
              <a:t>‹#›</a:t>
            </a:fld>
            <a:endParaRPr lang="en-US"/>
          </a:p>
        </p:txBody>
      </p:sp>
    </p:spTree>
    <p:extLst>
      <p:ext uri="{BB962C8B-B14F-4D97-AF65-F5344CB8AC3E}">
        <p14:creationId xmlns:p14="http://schemas.microsoft.com/office/powerpoint/2010/main" val="109966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7E1E44-4A4E-6891-2B6D-8E7B03EE69BE}"/>
              </a:ext>
            </a:extLst>
          </p:cNvPr>
          <p:cNvSpPr>
            <a:spLocks noGrp="1"/>
          </p:cNvSpPr>
          <p:nvPr>
            <p:ph type="dt" sz="half" idx="10"/>
          </p:nvPr>
        </p:nvSpPr>
        <p:spPr/>
        <p:txBody>
          <a:bodyPr/>
          <a:lstStyle/>
          <a:p>
            <a:fld id="{F09FBF3E-7761-7E49-AA9A-E96E6E73B574}" type="datetimeFigureOut">
              <a:rPr lang="en-US"/>
              <a:t>4/2/2024</a:t>
            </a:fld>
            <a:endParaRPr lang="en-US"/>
          </a:p>
        </p:txBody>
      </p:sp>
      <p:sp>
        <p:nvSpPr>
          <p:cNvPr id="3" name="Footer Placeholder 2">
            <a:extLst>
              <a:ext uri="{FF2B5EF4-FFF2-40B4-BE49-F238E27FC236}">
                <a16:creationId xmlns:a16="http://schemas.microsoft.com/office/drawing/2014/main" id="{21AC59AD-8E83-4903-457C-E71D652C99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BAFC37-68CE-2E5B-4BE0-E4E678254AAB}"/>
              </a:ext>
            </a:extLst>
          </p:cNvPr>
          <p:cNvSpPr>
            <a:spLocks noGrp="1"/>
          </p:cNvSpPr>
          <p:nvPr>
            <p:ph type="sldNum" sz="quarter" idx="12"/>
          </p:nvPr>
        </p:nvSpPr>
        <p:spPr/>
        <p:txBody>
          <a:bodyPr/>
          <a:lstStyle/>
          <a:p>
            <a:fld id="{49591977-91B7-9943-9EA4-4A30A5C0D4FF}" type="slidenum">
              <a:rPr lang="en-US"/>
              <a:t>‹#›</a:t>
            </a:fld>
            <a:endParaRPr lang="en-US"/>
          </a:p>
        </p:txBody>
      </p:sp>
    </p:spTree>
    <p:extLst>
      <p:ext uri="{BB962C8B-B14F-4D97-AF65-F5344CB8AC3E}">
        <p14:creationId xmlns:p14="http://schemas.microsoft.com/office/powerpoint/2010/main" val="4185116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E9CEE-7DCE-BE54-EBF6-A7E0ADFBF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E2CD08-DF76-A321-71EB-1B94EC26CA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83E6B8-784A-6BD7-C2F2-AF0B3E2C3B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A782DB-9068-302C-8A07-B2D1C0C3623E}"/>
              </a:ext>
            </a:extLst>
          </p:cNvPr>
          <p:cNvSpPr>
            <a:spLocks noGrp="1"/>
          </p:cNvSpPr>
          <p:nvPr>
            <p:ph type="dt" sz="half" idx="10"/>
          </p:nvPr>
        </p:nvSpPr>
        <p:spPr/>
        <p:txBody>
          <a:bodyPr/>
          <a:lstStyle/>
          <a:p>
            <a:fld id="{F09FBF3E-7761-7E49-AA9A-E96E6E73B574}" type="datetimeFigureOut">
              <a:rPr lang="en-US"/>
              <a:t>4/2/2024</a:t>
            </a:fld>
            <a:endParaRPr lang="en-US"/>
          </a:p>
        </p:txBody>
      </p:sp>
      <p:sp>
        <p:nvSpPr>
          <p:cNvPr id="6" name="Footer Placeholder 5">
            <a:extLst>
              <a:ext uri="{FF2B5EF4-FFF2-40B4-BE49-F238E27FC236}">
                <a16:creationId xmlns:a16="http://schemas.microsoft.com/office/drawing/2014/main" id="{AA51E8DD-A04A-138A-0DCA-CE2271049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3923F7-86E3-5F7F-8729-B8F63AEA7965}"/>
              </a:ext>
            </a:extLst>
          </p:cNvPr>
          <p:cNvSpPr>
            <a:spLocks noGrp="1"/>
          </p:cNvSpPr>
          <p:nvPr>
            <p:ph type="sldNum" sz="quarter" idx="12"/>
          </p:nvPr>
        </p:nvSpPr>
        <p:spPr/>
        <p:txBody>
          <a:bodyPr/>
          <a:lstStyle/>
          <a:p>
            <a:fld id="{49591977-91B7-9943-9EA4-4A30A5C0D4FF}" type="slidenum">
              <a:rPr lang="en-US"/>
              <a:t>‹#›</a:t>
            </a:fld>
            <a:endParaRPr lang="en-US"/>
          </a:p>
        </p:txBody>
      </p:sp>
    </p:spTree>
    <p:extLst>
      <p:ext uri="{BB962C8B-B14F-4D97-AF65-F5344CB8AC3E}">
        <p14:creationId xmlns:p14="http://schemas.microsoft.com/office/powerpoint/2010/main" val="318912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3C98A-0602-7379-7D6C-008BF95546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FEC76E-6307-4A1B-4420-447CC55D99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2431F8-4EB7-C4F1-B0A9-7AB0273496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EA15AB-7744-8314-930E-D1B306A391FD}"/>
              </a:ext>
            </a:extLst>
          </p:cNvPr>
          <p:cNvSpPr>
            <a:spLocks noGrp="1"/>
          </p:cNvSpPr>
          <p:nvPr>
            <p:ph type="dt" sz="half" idx="10"/>
          </p:nvPr>
        </p:nvSpPr>
        <p:spPr/>
        <p:txBody>
          <a:bodyPr/>
          <a:lstStyle/>
          <a:p>
            <a:fld id="{F09FBF3E-7761-7E49-AA9A-E96E6E73B574}" type="datetimeFigureOut">
              <a:rPr lang="en-US"/>
              <a:t>4/2/2024</a:t>
            </a:fld>
            <a:endParaRPr lang="en-US"/>
          </a:p>
        </p:txBody>
      </p:sp>
      <p:sp>
        <p:nvSpPr>
          <p:cNvPr id="6" name="Footer Placeholder 5">
            <a:extLst>
              <a:ext uri="{FF2B5EF4-FFF2-40B4-BE49-F238E27FC236}">
                <a16:creationId xmlns:a16="http://schemas.microsoft.com/office/drawing/2014/main" id="{07F250C3-1272-CDC2-03A5-0AB6684E4C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7FC601-D71D-75B5-2E88-464FFD419FB2}"/>
              </a:ext>
            </a:extLst>
          </p:cNvPr>
          <p:cNvSpPr>
            <a:spLocks noGrp="1"/>
          </p:cNvSpPr>
          <p:nvPr>
            <p:ph type="sldNum" sz="quarter" idx="12"/>
          </p:nvPr>
        </p:nvSpPr>
        <p:spPr/>
        <p:txBody>
          <a:bodyPr/>
          <a:lstStyle/>
          <a:p>
            <a:fld id="{49591977-91B7-9943-9EA4-4A30A5C0D4FF}" type="slidenum">
              <a:rPr lang="en-US"/>
              <a:t>‹#›</a:t>
            </a:fld>
            <a:endParaRPr lang="en-US"/>
          </a:p>
        </p:txBody>
      </p:sp>
    </p:spTree>
    <p:extLst>
      <p:ext uri="{BB962C8B-B14F-4D97-AF65-F5344CB8AC3E}">
        <p14:creationId xmlns:p14="http://schemas.microsoft.com/office/powerpoint/2010/main" val="708492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284287-A9EC-8BBF-AB46-FAE0C95665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75EADE-4117-A464-0B4C-1CD95A3CCE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6966AA-07AD-D0E2-0509-F3E38734C7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FBF3E-7761-7E49-AA9A-E96E6E73B574}" type="datetimeFigureOut">
              <a:rPr lang="en-US"/>
              <a:t>4/2/2024</a:t>
            </a:fld>
            <a:endParaRPr lang="en-US"/>
          </a:p>
        </p:txBody>
      </p:sp>
      <p:sp>
        <p:nvSpPr>
          <p:cNvPr id="5" name="Footer Placeholder 4">
            <a:extLst>
              <a:ext uri="{FF2B5EF4-FFF2-40B4-BE49-F238E27FC236}">
                <a16:creationId xmlns:a16="http://schemas.microsoft.com/office/drawing/2014/main" id="{96D6E750-3493-B63D-4813-09D07838B0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CC3D9D-4F67-E409-43FB-913C2566D2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591977-91B7-9943-9EA4-4A30A5C0D4FF}" type="slidenum">
              <a:rPr lang="en-US"/>
              <a:t>‹#›</a:t>
            </a:fld>
            <a:endParaRPr lang="en-US"/>
          </a:p>
        </p:txBody>
      </p:sp>
    </p:spTree>
    <p:extLst>
      <p:ext uri="{BB962C8B-B14F-4D97-AF65-F5344CB8AC3E}">
        <p14:creationId xmlns:p14="http://schemas.microsoft.com/office/powerpoint/2010/main" val="2158612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1F60540E-B55F-04D8-F8E1-120A901F6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0EA4A2AC-CBA7-2DEF-2CD2-E1A2F1FF59CE}"/>
              </a:ext>
            </a:extLst>
          </p:cNvPr>
          <p:cNvSpPr txBox="1"/>
          <p:nvPr/>
        </p:nvSpPr>
        <p:spPr>
          <a:xfrm>
            <a:off x="2324099" y="0"/>
            <a:ext cx="8470900" cy="1569660"/>
          </a:xfrm>
          <a:prstGeom prst="rect">
            <a:avLst/>
          </a:prstGeom>
          <a:noFill/>
        </p:spPr>
        <p:txBody>
          <a:bodyPr wrap="square" rtlCol="0">
            <a:spAutoFit/>
          </a:bodyPr>
          <a:lstStyle/>
          <a:p>
            <a:pPr algn="l"/>
            <a:r>
              <a:rPr lang="en-US" sz="9600">
                <a:solidFill>
                  <a:schemeClr val="bg1"/>
                </a:solidFill>
              </a:rPr>
              <a:t>Clouds security </a:t>
            </a:r>
          </a:p>
        </p:txBody>
      </p:sp>
      <p:sp>
        <p:nvSpPr>
          <p:cNvPr id="7" name="TextBox 6">
            <a:extLst>
              <a:ext uri="{FF2B5EF4-FFF2-40B4-BE49-F238E27FC236}">
                <a16:creationId xmlns:a16="http://schemas.microsoft.com/office/drawing/2014/main" id="{9065734A-FD50-26B5-133D-92F7B61546FC}"/>
              </a:ext>
            </a:extLst>
          </p:cNvPr>
          <p:cNvSpPr txBox="1"/>
          <p:nvPr/>
        </p:nvSpPr>
        <p:spPr>
          <a:xfrm>
            <a:off x="1308099" y="2848429"/>
            <a:ext cx="3699329" cy="2554545"/>
          </a:xfrm>
          <a:prstGeom prst="rect">
            <a:avLst/>
          </a:prstGeom>
          <a:noFill/>
        </p:spPr>
        <p:txBody>
          <a:bodyPr wrap="square" rtlCol="0">
            <a:spAutoFit/>
          </a:bodyPr>
          <a:lstStyle/>
          <a:p>
            <a:pPr algn="l"/>
            <a:r>
              <a:rPr lang="en-US" sz="3200">
                <a:solidFill>
                  <a:schemeClr val="bg1"/>
                </a:solidFill>
              </a:rPr>
              <a:t>Student Name:</a:t>
            </a:r>
          </a:p>
          <a:p>
            <a:pPr algn="l"/>
            <a:endParaRPr lang="en-US" sz="3200">
              <a:solidFill>
                <a:schemeClr val="bg1"/>
              </a:solidFill>
            </a:endParaRPr>
          </a:p>
          <a:p>
            <a:pPr algn="l"/>
            <a:r>
              <a:rPr lang="en-US" sz="3200">
                <a:solidFill>
                  <a:schemeClr val="bg1"/>
                </a:solidFill>
              </a:rPr>
              <a:t>College Name:</a:t>
            </a:r>
          </a:p>
          <a:p>
            <a:pPr algn="l"/>
            <a:endParaRPr lang="en-US" sz="3200">
              <a:solidFill>
                <a:schemeClr val="bg1"/>
              </a:solidFill>
            </a:endParaRPr>
          </a:p>
          <a:p>
            <a:pPr algn="l"/>
            <a:r>
              <a:rPr lang="en-US" sz="3200">
                <a:solidFill>
                  <a:schemeClr val="bg1"/>
                </a:solidFill>
              </a:rPr>
              <a:t>Deparment    :</a:t>
            </a:r>
          </a:p>
        </p:txBody>
      </p:sp>
      <p:sp>
        <p:nvSpPr>
          <p:cNvPr id="8" name="TextBox 7">
            <a:extLst>
              <a:ext uri="{FF2B5EF4-FFF2-40B4-BE49-F238E27FC236}">
                <a16:creationId xmlns:a16="http://schemas.microsoft.com/office/drawing/2014/main" id="{4A1D0A5E-BFD2-A57F-ADE0-A687CFD9C626}"/>
              </a:ext>
            </a:extLst>
          </p:cNvPr>
          <p:cNvSpPr txBox="1"/>
          <p:nvPr/>
        </p:nvSpPr>
        <p:spPr>
          <a:xfrm>
            <a:off x="3820885" y="2844225"/>
            <a:ext cx="4089400" cy="584775"/>
          </a:xfrm>
          <a:prstGeom prst="rect">
            <a:avLst/>
          </a:prstGeom>
          <a:noFill/>
        </p:spPr>
        <p:txBody>
          <a:bodyPr wrap="square" rtlCol="0">
            <a:spAutoFit/>
          </a:bodyPr>
          <a:lstStyle/>
          <a:p>
            <a:pPr algn="l"/>
            <a:r>
              <a:rPr lang="en-US" sz="3200">
                <a:solidFill>
                  <a:schemeClr val="bg1"/>
                </a:solidFill>
              </a:rPr>
              <a:t> C. Dheena</a:t>
            </a:r>
          </a:p>
        </p:txBody>
      </p:sp>
      <p:sp>
        <p:nvSpPr>
          <p:cNvPr id="9" name="TextBox 8">
            <a:extLst>
              <a:ext uri="{FF2B5EF4-FFF2-40B4-BE49-F238E27FC236}">
                <a16:creationId xmlns:a16="http://schemas.microsoft.com/office/drawing/2014/main" id="{A98B79FE-7C39-67FE-FDD2-B813DE50511B}"/>
              </a:ext>
            </a:extLst>
          </p:cNvPr>
          <p:cNvSpPr txBox="1"/>
          <p:nvPr/>
        </p:nvSpPr>
        <p:spPr>
          <a:xfrm>
            <a:off x="3820885" y="3864125"/>
            <a:ext cx="6335486" cy="584775"/>
          </a:xfrm>
          <a:prstGeom prst="rect">
            <a:avLst/>
          </a:prstGeom>
          <a:noFill/>
        </p:spPr>
        <p:txBody>
          <a:bodyPr wrap="square" rtlCol="0">
            <a:spAutoFit/>
          </a:bodyPr>
          <a:lstStyle/>
          <a:p>
            <a:pPr algn="l"/>
            <a:r>
              <a:rPr lang="en-US" sz="3200">
                <a:solidFill>
                  <a:schemeClr val="bg1"/>
                </a:solidFill>
              </a:rPr>
              <a:t> The kavery Engineering college </a:t>
            </a:r>
          </a:p>
        </p:txBody>
      </p:sp>
      <p:sp>
        <p:nvSpPr>
          <p:cNvPr id="10" name="TextBox 9">
            <a:extLst>
              <a:ext uri="{FF2B5EF4-FFF2-40B4-BE49-F238E27FC236}">
                <a16:creationId xmlns:a16="http://schemas.microsoft.com/office/drawing/2014/main" id="{90409ECA-6C55-DB27-77D7-253D3B6DB287}"/>
              </a:ext>
            </a:extLst>
          </p:cNvPr>
          <p:cNvSpPr txBox="1"/>
          <p:nvPr/>
        </p:nvSpPr>
        <p:spPr>
          <a:xfrm>
            <a:off x="3820885" y="4703565"/>
            <a:ext cx="6030687" cy="1077218"/>
          </a:xfrm>
          <a:prstGeom prst="rect">
            <a:avLst/>
          </a:prstGeom>
          <a:noFill/>
        </p:spPr>
        <p:txBody>
          <a:bodyPr wrap="square" rtlCol="0">
            <a:spAutoFit/>
          </a:bodyPr>
          <a:lstStyle/>
          <a:p>
            <a:pPr algn="l"/>
            <a:r>
              <a:rPr lang="en-US" sz="3200">
                <a:solidFill>
                  <a:schemeClr val="bg1"/>
                </a:solidFill>
              </a:rPr>
              <a:t> B. E. Computer science and    Engineering </a:t>
            </a:r>
          </a:p>
        </p:txBody>
      </p:sp>
    </p:spTree>
    <p:extLst>
      <p:ext uri="{BB962C8B-B14F-4D97-AF65-F5344CB8AC3E}">
        <p14:creationId xmlns:p14="http://schemas.microsoft.com/office/powerpoint/2010/main" val="186755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BD6DD25-EFF1-8435-D563-343C78D7F9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3944079-C7F7-606F-0F22-C78B60BFA264}"/>
              </a:ext>
            </a:extLst>
          </p:cNvPr>
          <p:cNvSpPr txBox="1"/>
          <p:nvPr/>
        </p:nvSpPr>
        <p:spPr>
          <a:xfrm>
            <a:off x="1498600" y="199572"/>
            <a:ext cx="11056257" cy="1754326"/>
          </a:xfrm>
          <a:prstGeom prst="rect">
            <a:avLst/>
          </a:prstGeom>
          <a:noFill/>
        </p:spPr>
        <p:txBody>
          <a:bodyPr wrap="square" rtlCol="0">
            <a:spAutoFit/>
          </a:bodyPr>
          <a:lstStyle/>
          <a:p>
            <a:pPr algn="l"/>
            <a:r>
              <a:rPr lang="en-US" sz="5400">
                <a:solidFill>
                  <a:srgbClr val="C00000"/>
                </a:solidFill>
              </a:rPr>
              <a:t>Users /customers expect cloud security </a:t>
            </a:r>
          </a:p>
        </p:txBody>
      </p:sp>
      <p:sp>
        <p:nvSpPr>
          <p:cNvPr id="4" name="TextBox 3">
            <a:extLst>
              <a:ext uri="{FF2B5EF4-FFF2-40B4-BE49-F238E27FC236}">
                <a16:creationId xmlns:a16="http://schemas.microsoft.com/office/drawing/2014/main" id="{EE9FA99F-2159-3EB6-8D5E-CE28EF344281}"/>
              </a:ext>
            </a:extLst>
          </p:cNvPr>
          <p:cNvSpPr txBox="1"/>
          <p:nvPr/>
        </p:nvSpPr>
        <p:spPr>
          <a:xfrm>
            <a:off x="1048657" y="2598003"/>
            <a:ext cx="10094686" cy="3785652"/>
          </a:xfrm>
          <a:prstGeom prst="rect">
            <a:avLst/>
          </a:prstGeom>
          <a:noFill/>
        </p:spPr>
        <p:txBody>
          <a:bodyPr wrap="square" rtlCol="0">
            <a:spAutoFit/>
          </a:bodyPr>
          <a:lstStyle/>
          <a:p>
            <a:pPr algn="l"/>
            <a:r>
              <a:rPr lang="en-US" sz="4800">
                <a:solidFill>
                  <a:schemeClr val="bg1"/>
                </a:solidFill>
              </a:rPr>
              <a:t>⭐ Strong overall security offered .</a:t>
            </a:r>
          </a:p>
          <a:p>
            <a:pPr algn="l"/>
            <a:r>
              <a:rPr lang="en-US" sz="4800">
                <a:solidFill>
                  <a:schemeClr val="bg1"/>
                </a:solidFill>
              </a:rPr>
              <a:t>⭐ Suite of security solutions offered.</a:t>
            </a:r>
          </a:p>
          <a:p>
            <a:pPr algn="l"/>
            <a:r>
              <a:rPr lang="en-US" sz="4800">
                <a:solidFill>
                  <a:schemeClr val="bg1"/>
                </a:solidFill>
              </a:rPr>
              <a:t>⭐Encryption key management features offered. </a:t>
            </a:r>
          </a:p>
          <a:p>
            <a:pPr algn="l"/>
            <a:r>
              <a:rPr lang="en-US" sz="4800">
                <a:solidFill>
                  <a:schemeClr val="bg1"/>
                </a:solidFill>
              </a:rPr>
              <a:t>⭐ Available of fine control. </a:t>
            </a:r>
          </a:p>
        </p:txBody>
      </p:sp>
    </p:spTree>
    <p:extLst>
      <p:ext uri="{BB962C8B-B14F-4D97-AF65-F5344CB8AC3E}">
        <p14:creationId xmlns:p14="http://schemas.microsoft.com/office/powerpoint/2010/main" val="3325969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6592E540-FA4E-08A0-D369-B92FE7E25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6FE1F93A-5C22-0336-1B67-391DBF670D51}"/>
              </a:ext>
            </a:extLst>
          </p:cNvPr>
          <p:cNvSpPr txBox="1"/>
          <p:nvPr/>
        </p:nvSpPr>
        <p:spPr>
          <a:xfrm>
            <a:off x="3657599" y="2789312"/>
            <a:ext cx="8733972" cy="1569660"/>
          </a:xfrm>
          <a:prstGeom prst="rect">
            <a:avLst/>
          </a:prstGeom>
          <a:noFill/>
        </p:spPr>
        <p:txBody>
          <a:bodyPr wrap="square" rtlCol="0">
            <a:spAutoFit/>
          </a:bodyPr>
          <a:lstStyle/>
          <a:p>
            <a:pPr algn="l"/>
            <a:r>
              <a:rPr lang="en-US" sz="9600">
                <a:solidFill>
                  <a:schemeClr val="bg1"/>
                </a:solidFill>
              </a:rPr>
              <a:t>Thank you </a:t>
            </a:r>
          </a:p>
        </p:txBody>
      </p:sp>
    </p:spTree>
    <p:extLst>
      <p:ext uri="{BB962C8B-B14F-4D97-AF65-F5344CB8AC3E}">
        <p14:creationId xmlns:p14="http://schemas.microsoft.com/office/powerpoint/2010/main" val="293371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AA5C9D66-DE89-9C59-9FC6-85B54B38F6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7B5D4742-6837-78C0-9DF3-37639F4F1353}"/>
              </a:ext>
            </a:extLst>
          </p:cNvPr>
          <p:cNvSpPr txBox="1"/>
          <p:nvPr/>
        </p:nvSpPr>
        <p:spPr>
          <a:xfrm>
            <a:off x="5526314" y="2823029"/>
            <a:ext cx="1828800" cy="1828800"/>
          </a:xfrm>
          <a:prstGeom prst="rect">
            <a:avLst/>
          </a:prstGeom>
          <a:noFill/>
        </p:spPr>
        <p:txBody>
          <a:bodyPr wrap="square" rtlCol="0">
            <a:spAutoFit/>
          </a:bodyPr>
          <a:lstStyle/>
          <a:p>
            <a:pPr algn="l"/>
            <a:endParaRPr lang="en-US"/>
          </a:p>
        </p:txBody>
      </p:sp>
      <p:sp>
        <p:nvSpPr>
          <p:cNvPr id="2" name="TextBox 1">
            <a:extLst>
              <a:ext uri="{FF2B5EF4-FFF2-40B4-BE49-F238E27FC236}">
                <a16:creationId xmlns:a16="http://schemas.microsoft.com/office/drawing/2014/main" id="{3E02A58D-3239-A28C-ACA7-B0C00470519D}"/>
              </a:ext>
            </a:extLst>
          </p:cNvPr>
          <p:cNvSpPr txBox="1"/>
          <p:nvPr/>
        </p:nvSpPr>
        <p:spPr>
          <a:xfrm>
            <a:off x="5181600" y="2514600"/>
            <a:ext cx="1828800" cy="1828800"/>
          </a:xfrm>
          <a:prstGeom prst="rect">
            <a:avLst/>
          </a:prstGeom>
          <a:noFill/>
        </p:spPr>
        <p:txBody>
          <a:bodyPr wrap="square" rtlCol="0">
            <a:spAutoFit/>
          </a:bodyPr>
          <a:lstStyle/>
          <a:p>
            <a:pPr algn="l"/>
            <a:endParaRPr lang="en-US"/>
          </a:p>
        </p:txBody>
      </p:sp>
      <p:sp>
        <p:nvSpPr>
          <p:cNvPr id="5" name="TextBox 4">
            <a:extLst>
              <a:ext uri="{FF2B5EF4-FFF2-40B4-BE49-F238E27FC236}">
                <a16:creationId xmlns:a16="http://schemas.microsoft.com/office/drawing/2014/main" id="{0B07EF61-A287-3A9A-8A9A-23C9D9D1CAA9}"/>
              </a:ext>
            </a:extLst>
          </p:cNvPr>
          <p:cNvSpPr txBox="1"/>
          <p:nvPr/>
        </p:nvSpPr>
        <p:spPr>
          <a:xfrm rot="10800000" flipV="1">
            <a:off x="1153885" y="920621"/>
            <a:ext cx="9579428" cy="5016758"/>
          </a:xfrm>
          <a:prstGeom prst="rect">
            <a:avLst/>
          </a:prstGeom>
          <a:noFill/>
        </p:spPr>
        <p:txBody>
          <a:bodyPr wrap="square" rtlCol="0">
            <a:spAutoFit/>
          </a:bodyPr>
          <a:lstStyle/>
          <a:p>
            <a:pPr algn="l"/>
            <a:r>
              <a:rPr lang="en-US" sz="4000"/>
              <a:t>◾</a:t>
            </a:r>
            <a:r>
              <a:rPr lang="en-US" sz="4000">
                <a:solidFill>
                  <a:schemeClr val="bg1"/>
                </a:solidFill>
              </a:rPr>
              <a:t>Introduction </a:t>
            </a:r>
          </a:p>
          <a:p>
            <a:pPr algn="l"/>
            <a:r>
              <a:rPr lang="en-US" sz="4000">
                <a:solidFill>
                  <a:schemeClr val="bg1"/>
                </a:solidFill>
              </a:rPr>
              <a:t>◾solutions of issues in cloud security </a:t>
            </a:r>
          </a:p>
          <a:p>
            <a:pPr algn="l"/>
            <a:r>
              <a:rPr lang="en-US" sz="4000">
                <a:solidFill>
                  <a:schemeClr val="bg1"/>
                </a:solidFill>
              </a:rPr>
              <a:t>◾future of cloud security </a:t>
            </a:r>
          </a:p>
          <a:p>
            <a:pPr algn="l"/>
            <a:r>
              <a:rPr lang="en-US" sz="4000">
                <a:solidFill>
                  <a:schemeClr val="bg1"/>
                </a:solidFill>
              </a:rPr>
              <a:t>◾security and privacy issues </a:t>
            </a:r>
          </a:p>
          <a:p>
            <a:pPr algn="l"/>
            <a:r>
              <a:rPr lang="en-US" sz="4000">
                <a:solidFill>
                  <a:schemeClr val="bg1"/>
                </a:solidFill>
              </a:rPr>
              <a:t>◾challenges of cloud security </a:t>
            </a:r>
          </a:p>
          <a:p>
            <a:pPr algn="l"/>
            <a:r>
              <a:rPr lang="en-US" sz="4000">
                <a:solidFill>
                  <a:schemeClr val="bg1"/>
                </a:solidFill>
              </a:rPr>
              <a:t>◾important </a:t>
            </a:r>
          </a:p>
          <a:p>
            <a:pPr algn="l"/>
            <a:r>
              <a:rPr lang="en-US" sz="4000">
                <a:solidFill>
                  <a:schemeClr val="bg1"/>
                </a:solidFill>
              </a:rPr>
              <a:t>◾associated with cloud security </a:t>
            </a:r>
          </a:p>
          <a:p>
            <a:pPr algn="l"/>
            <a:r>
              <a:rPr lang="en-US" sz="4000">
                <a:solidFill>
                  <a:schemeClr val="bg1"/>
                </a:solidFill>
              </a:rPr>
              <a:t>◾users /customers expect cloud security </a:t>
            </a:r>
          </a:p>
        </p:txBody>
      </p:sp>
    </p:spTree>
    <p:extLst>
      <p:ext uri="{BB962C8B-B14F-4D97-AF65-F5344CB8AC3E}">
        <p14:creationId xmlns:p14="http://schemas.microsoft.com/office/powerpoint/2010/main" val="734060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97EFD408-E14B-8F51-0A03-E2D30C827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72" y="108857"/>
            <a:ext cx="12192000" cy="6858000"/>
          </a:xfrm>
          <a:prstGeom prst="rect">
            <a:avLst/>
          </a:prstGeom>
        </p:spPr>
      </p:pic>
      <p:sp>
        <p:nvSpPr>
          <p:cNvPr id="4" name="TextBox 3">
            <a:extLst>
              <a:ext uri="{FF2B5EF4-FFF2-40B4-BE49-F238E27FC236}">
                <a16:creationId xmlns:a16="http://schemas.microsoft.com/office/drawing/2014/main" id="{0AD55D56-DC01-3B83-1BA1-B1E10D09D0F1}"/>
              </a:ext>
            </a:extLst>
          </p:cNvPr>
          <p:cNvSpPr txBox="1"/>
          <p:nvPr/>
        </p:nvSpPr>
        <p:spPr>
          <a:xfrm>
            <a:off x="3839027" y="373743"/>
            <a:ext cx="7282543" cy="923330"/>
          </a:xfrm>
          <a:prstGeom prst="rect">
            <a:avLst/>
          </a:prstGeom>
          <a:noFill/>
        </p:spPr>
        <p:txBody>
          <a:bodyPr wrap="square" rtlCol="0">
            <a:spAutoFit/>
          </a:bodyPr>
          <a:lstStyle/>
          <a:p>
            <a:pPr algn="l"/>
            <a:r>
              <a:rPr lang="en-US" sz="5400">
                <a:solidFill>
                  <a:srgbClr val="C00000"/>
                </a:solidFill>
              </a:rPr>
              <a:t>INTRODUCTION</a:t>
            </a:r>
          </a:p>
        </p:txBody>
      </p:sp>
      <p:sp>
        <p:nvSpPr>
          <p:cNvPr id="2" name="TextBox 1">
            <a:extLst>
              <a:ext uri="{FF2B5EF4-FFF2-40B4-BE49-F238E27FC236}">
                <a16:creationId xmlns:a16="http://schemas.microsoft.com/office/drawing/2014/main" id="{943C56CA-B96A-7610-D0C2-3CE10873DD19}"/>
              </a:ext>
            </a:extLst>
          </p:cNvPr>
          <p:cNvSpPr txBox="1"/>
          <p:nvPr/>
        </p:nvSpPr>
        <p:spPr>
          <a:xfrm>
            <a:off x="767443" y="1935317"/>
            <a:ext cx="10802258" cy="3785652"/>
          </a:xfrm>
          <a:prstGeom prst="rect">
            <a:avLst/>
          </a:prstGeom>
          <a:noFill/>
        </p:spPr>
        <p:txBody>
          <a:bodyPr wrap="square" rtlCol="0">
            <a:spAutoFit/>
          </a:bodyPr>
          <a:lstStyle/>
          <a:p>
            <a:pPr algn="l"/>
            <a:r>
              <a:rPr lang="en-US" sz="4800">
                <a:solidFill>
                  <a:schemeClr val="bg1"/>
                </a:solidFill>
              </a:rPr>
              <a:t>⭐The information of numerous cloud based services and geographically dispersed cloud service providers, sensitive information of different entities are normally stored in remote servers. </a:t>
            </a:r>
          </a:p>
        </p:txBody>
      </p:sp>
    </p:spTree>
    <p:extLst>
      <p:ext uri="{BB962C8B-B14F-4D97-AF65-F5344CB8AC3E}">
        <p14:creationId xmlns:p14="http://schemas.microsoft.com/office/powerpoint/2010/main" val="2421236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CB63BB1A-D52C-134A-B2FD-74FAB144D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3" y="18143"/>
            <a:ext cx="12192000" cy="6985000"/>
          </a:xfrm>
          <a:prstGeom prst="rect">
            <a:avLst/>
          </a:prstGeom>
        </p:spPr>
      </p:pic>
      <p:sp>
        <p:nvSpPr>
          <p:cNvPr id="2" name="TextBox 1">
            <a:extLst>
              <a:ext uri="{FF2B5EF4-FFF2-40B4-BE49-F238E27FC236}">
                <a16:creationId xmlns:a16="http://schemas.microsoft.com/office/drawing/2014/main" id="{98F79FC9-6D49-20A2-A70A-DCE81AA190CE}"/>
              </a:ext>
            </a:extLst>
          </p:cNvPr>
          <p:cNvSpPr txBox="1"/>
          <p:nvPr/>
        </p:nvSpPr>
        <p:spPr>
          <a:xfrm>
            <a:off x="1426028" y="273959"/>
            <a:ext cx="10584543" cy="923330"/>
          </a:xfrm>
          <a:prstGeom prst="rect">
            <a:avLst/>
          </a:prstGeom>
          <a:noFill/>
        </p:spPr>
        <p:txBody>
          <a:bodyPr wrap="square" rtlCol="0">
            <a:spAutoFit/>
          </a:bodyPr>
          <a:lstStyle/>
          <a:p>
            <a:pPr algn="l"/>
            <a:r>
              <a:rPr lang="en-US" sz="5400">
                <a:solidFill>
                  <a:srgbClr val="C00000"/>
                </a:solidFill>
              </a:rPr>
              <a:t>Solution of Issues in Cloud security </a:t>
            </a:r>
          </a:p>
        </p:txBody>
      </p:sp>
      <p:sp>
        <p:nvSpPr>
          <p:cNvPr id="3" name="TextBox 2">
            <a:extLst>
              <a:ext uri="{FF2B5EF4-FFF2-40B4-BE49-F238E27FC236}">
                <a16:creationId xmlns:a16="http://schemas.microsoft.com/office/drawing/2014/main" id="{FAA5143B-6201-DE95-0B9B-83DDEED48364}"/>
              </a:ext>
            </a:extLst>
          </p:cNvPr>
          <p:cNvSpPr txBox="1"/>
          <p:nvPr/>
        </p:nvSpPr>
        <p:spPr>
          <a:xfrm>
            <a:off x="491670" y="1868412"/>
            <a:ext cx="11918044" cy="3785652"/>
          </a:xfrm>
          <a:prstGeom prst="rect">
            <a:avLst/>
          </a:prstGeom>
          <a:noFill/>
        </p:spPr>
        <p:txBody>
          <a:bodyPr wrap="square" rtlCol="0">
            <a:spAutoFit/>
          </a:bodyPr>
          <a:lstStyle/>
          <a:p>
            <a:pPr algn="l"/>
            <a:r>
              <a:rPr lang="en-US" sz="4800">
                <a:solidFill>
                  <a:schemeClr val="bg1"/>
                </a:solidFill>
              </a:rPr>
              <a:t>⭐Network and security audits. </a:t>
            </a:r>
          </a:p>
          <a:p>
            <a:pPr algn="l"/>
            <a:r>
              <a:rPr lang="en-US" sz="4800">
                <a:solidFill>
                  <a:schemeClr val="bg1"/>
                </a:solidFill>
              </a:rPr>
              <a:t>⭐Security threat assessments. </a:t>
            </a:r>
          </a:p>
          <a:p>
            <a:pPr algn="l"/>
            <a:r>
              <a:rPr lang="en-US" sz="4800">
                <a:solidFill>
                  <a:schemeClr val="bg1"/>
                </a:solidFill>
              </a:rPr>
              <a:t>⭐secure network and infrastructure design. </a:t>
            </a:r>
          </a:p>
          <a:p>
            <a:pPr algn="l"/>
            <a:r>
              <a:rPr lang="en-US" sz="4800">
                <a:solidFill>
                  <a:schemeClr val="bg1"/>
                </a:solidFill>
              </a:rPr>
              <a:t>⭐Data loss prevention for information in motion and at rest. </a:t>
            </a:r>
          </a:p>
        </p:txBody>
      </p:sp>
    </p:spTree>
    <p:extLst>
      <p:ext uri="{BB962C8B-B14F-4D97-AF65-F5344CB8AC3E}">
        <p14:creationId xmlns:p14="http://schemas.microsoft.com/office/powerpoint/2010/main" val="1446590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F26C6DE0-EF0B-6A50-0425-73BA6A84F0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TextBox 1">
            <a:extLst>
              <a:ext uri="{FF2B5EF4-FFF2-40B4-BE49-F238E27FC236}">
                <a16:creationId xmlns:a16="http://schemas.microsoft.com/office/drawing/2014/main" id="{7494E5D4-84B1-A9CD-2677-566ABBCB9801}"/>
              </a:ext>
            </a:extLst>
          </p:cNvPr>
          <p:cNvSpPr txBox="1"/>
          <p:nvPr/>
        </p:nvSpPr>
        <p:spPr>
          <a:xfrm>
            <a:off x="2472871" y="156029"/>
            <a:ext cx="7246257" cy="923330"/>
          </a:xfrm>
          <a:prstGeom prst="rect">
            <a:avLst/>
          </a:prstGeom>
          <a:noFill/>
        </p:spPr>
        <p:txBody>
          <a:bodyPr wrap="square" rtlCol="0">
            <a:spAutoFit/>
          </a:bodyPr>
          <a:lstStyle/>
          <a:p>
            <a:pPr algn="l"/>
            <a:r>
              <a:rPr lang="en-US" sz="5400">
                <a:solidFill>
                  <a:srgbClr val="C00000"/>
                </a:solidFill>
              </a:rPr>
              <a:t>Future Of cloud security </a:t>
            </a:r>
          </a:p>
        </p:txBody>
      </p:sp>
      <p:sp>
        <p:nvSpPr>
          <p:cNvPr id="3" name="TextBox 2">
            <a:extLst>
              <a:ext uri="{FF2B5EF4-FFF2-40B4-BE49-F238E27FC236}">
                <a16:creationId xmlns:a16="http://schemas.microsoft.com/office/drawing/2014/main" id="{31D148A5-BFF0-C705-2A5A-CA1A8C00A627}"/>
              </a:ext>
            </a:extLst>
          </p:cNvPr>
          <p:cNvSpPr txBox="1"/>
          <p:nvPr/>
        </p:nvSpPr>
        <p:spPr>
          <a:xfrm>
            <a:off x="217714" y="1079359"/>
            <a:ext cx="11974286" cy="6001643"/>
          </a:xfrm>
          <a:prstGeom prst="rect">
            <a:avLst/>
          </a:prstGeom>
          <a:noFill/>
        </p:spPr>
        <p:txBody>
          <a:bodyPr wrap="square" rtlCol="0">
            <a:spAutoFit/>
          </a:bodyPr>
          <a:lstStyle/>
          <a:p>
            <a:pPr algn="l"/>
            <a:r>
              <a:rPr lang="en-US" sz="4800">
                <a:solidFill>
                  <a:schemeClr val="bg1"/>
                </a:solidFill>
              </a:rPr>
              <a:t>⭐It is facing many challenges regarding the security of data. </a:t>
            </a:r>
          </a:p>
          <a:p>
            <a:pPr algn="l"/>
            <a:r>
              <a:rPr lang="en-US" sz="4800">
                <a:solidFill>
                  <a:schemeClr val="bg1"/>
                </a:solidFill>
              </a:rPr>
              <a:t>⭐notification of this technology helps to secure the data. </a:t>
            </a:r>
          </a:p>
          <a:p>
            <a:pPr algn="l"/>
            <a:r>
              <a:rPr lang="en-US" sz="4800">
                <a:solidFill>
                  <a:schemeClr val="bg1"/>
                </a:solidFill>
              </a:rPr>
              <a:t>⭐many recharge an this technology are taking place which eventually help this technology to expand it is scope in future leading to more secure data. </a:t>
            </a:r>
          </a:p>
        </p:txBody>
      </p:sp>
    </p:spTree>
    <p:extLst>
      <p:ext uri="{BB962C8B-B14F-4D97-AF65-F5344CB8AC3E}">
        <p14:creationId xmlns:p14="http://schemas.microsoft.com/office/powerpoint/2010/main" val="350604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6640B77-B8E3-D134-7511-1F17B243D8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1D34D50B-F59E-E590-D06A-8F69F79C9E1F}"/>
              </a:ext>
            </a:extLst>
          </p:cNvPr>
          <p:cNvSpPr txBox="1"/>
          <p:nvPr/>
        </p:nvSpPr>
        <p:spPr>
          <a:xfrm>
            <a:off x="2587170" y="183243"/>
            <a:ext cx="9895115" cy="923330"/>
          </a:xfrm>
          <a:prstGeom prst="rect">
            <a:avLst/>
          </a:prstGeom>
          <a:noFill/>
        </p:spPr>
        <p:txBody>
          <a:bodyPr wrap="square" rtlCol="0">
            <a:spAutoFit/>
          </a:bodyPr>
          <a:lstStyle/>
          <a:p>
            <a:pPr algn="l"/>
            <a:r>
              <a:rPr lang="en-US" sz="5400">
                <a:solidFill>
                  <a:srgbClr val="C00000"/>
                </a:solidFill>
              </a:rPr>
              <a:t>Security and privacy issues </a:t>
            </a:r>
          </a:p>
        </p:txBody>
      </p:sp>
      <p:sp>
        <p:nvSpPr>
          <p:cNvPr id="4" name="TextBox 3">
            <a:extLst>
              <a:ext uri="{FF2B5EF4-FFF2-40B4-BE49-F238E27FC236}">
                <a16:creationId xmlns:a16="http://schemas.microsoft.com/office/drawing/2014/main" id="{21527EB4-2071-08E3-B469-5F8582C6FAB8}"/>
              </a:ext>
            </a:extLst>
          </p:cNvPr>
          <p:cNvSpPr txBox="1"/>
          <p:nvPr/>
        </p:nvSpPr>
        <p:spPr>
          <a:xfrm>
            <a:off x="415470" y="1905506"/>
            <a:ext cx="9895115" cy="3046988"/>
          </a:xfrm>
          <a:prstGeom prst="rect">
            <a:avLst/>
          </a:prstGeom>
          <a:noFill/>
        </p:spPr>
        <p:txBody>
          <a:bodyPr wrap="square" rtlCol="0">
            <a:spAutoFit/>
          </a:bodyPr>
          <a:lstStyle/>
          <a:p>
            <a:pPr algn="l"/>
            <a:r>
              <a:rPr lang="en-US" sz="4800">
                <a:solidFill>
                  <a:schemeClr val="bg1"/>
                </a:solidFill>
              </a:rPr>
              <a:t>⭐Its ensures it is user can use them at any time at any place. </a:t>
            </a:r>
          </a:p>
          <a:p>
            <a:pPr algn="l"/>
            <a:r>
              <a:rPr lang="en-US" sz="4800">
                <a:solidFill>
                  <a:schemeClr val="bg1"/>
                </a:solidFill>
              </a:rPr>
              <a:t>⭐it means keeping use data secret in the cloud system . </a:t>
            </a:r>
          </a:p>
        </p:txBody>
      </p:sp>
    </p:spTree>
    <p:extLst>
      <p:ext uri="{BB962C8B-B14F-4D97-AF65-F5344CB8AC3E}">
        <p14:creationId xmlns:p14="http://schemas.microsoft.com/office/powerpoint/2010/main" val="3738035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B32EE96-6116-EE3C-1C78-B022A4CB08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85000"/>
          </a:xfrm>
          <a:prstGeom prst="rect">
            <a:avLst/>
          </a:prstGeom>
        </p:spPr>
      </p:pic>
      <p:sp>
        <p:nvSpPr>
          <p:cNvPr id="3" name="TextBox 2">
            <a:extLst>
              <a:ext uri="{FF2B5EF4-FFF2-40B4-BE49-F238E27FC236}">
                <a16:creationId xmlns:a16="http://schemas.microsoft.com/office/drawing/2014/main" id="{4E82EC53-EC2A-CFE3-76CB-E4494C99C888}"/>
              </a:ext>
            </a:extLst>
          </p:cNvPr>
          <p:cNvSpPr txBox="1"/>
          <p:nvPr/>
        </p:nvSpPr>
        <p:spPr>
          <a:xfrm>
            <a:off x="2260599" y="127000"/>
            <a:ext cx="10366830" cy="923330"/>
          </a:xfrm>
          <a:prstGeom prst="rect">
            <a:avLst/>
          </a:prstGeom>
          <a:noFill/>
        </p:spPr>
        <p:txBody>
          <a:bodyPr wrap="square" rtlCol="0">
            <a:spAutoFit/>
          </a:bodyPr>
          <a:lstStyle/>
          <a:p>
            <a:pPr algn="l"/>
            <a:r>
              <a:rPr lang="en-US" sz="5400">
                <a:solidFill>
                  <a:srgbClr val="C00000"/>
                </a:solidFill>
              </a:rPr>
              <a:t>Challenge of cloud security </a:t>
            </a:r>
          </a:p>
        </p:txBody>
      </p:sp>
      <p:sp>
        <p:nvSpPr>
          <p:cNvPr id="4" name="TextBox 3">
            <a:extLst>
              <a:ext uri="{FF2B5EF4-FFF2-40B4-BE49-F238E27FC236}">
                <a16:creationId xmlns:a16="http://schemas.microsoft.com/office/drawing/2014/main" id="{18B62E6C-2C13-C296-A286-D53247481EA6}"/>
              </a:ext>
            </a:extLst>
          </p:cNvPr>
          <p:cNvSpPr txBox="1"/>
          <p:nvPr/>
        </p:nvSpPr>
        <p:spPr>
          <a:xfrm>
            <a:off x="315685" y="2070410"/>
            <a:ext cx="11168743" cy="3785652"/>
          </a:xfrm>
          <a:prstGeom prst="rect">
            <a:avLst/>
          </a:prstGeom>
          <a:noFill/>
        </p:spPr>
        <p:txBody>
          <a:bodyPr wrap="square" rtlCol="0">
            <a:spAutoFit/>
          </a:bodyPr>
          <a:lstStyle/>
          <a:p>
            <a:pPr algn="l"/>
            <a:r>
              <a:rPr lang="en-US" sz="4800">
                <a:solidFill>
                  <a:schemeClr val="bg1"/>
                </a:solidFill>
              </a:rPr>
              <a:t>⭐ Csps believes that security is end users issue .</a:t>
            </a:r>
          </a:p>
          <a:p>
            <a:pPr algn="l"/>
            <a:r>
              <a:rPr lang="en-US" sz="4800">
                <a:solidFill>
                  <a:schemeClr val="bg1"/>
                </a:solidFill>
              </a:rPr>
              <a:t>⭐ Lack of Awareness about cloud security</a:t>
            </a:r>
          </a:p>
          <a:p>
            <a:pPr algn="l"/>
            <a:r>
              <a:rPr lang="en-US" sz="4800">
                <a:solidFill>
                  <a:schemeClr val="bg1"/>
                </a:solidFill>
              </a:rPr>
              <a:t>⭐inconsistent network connections issues </a:t>
            </a:r>
          </a:p>
          <a:p>
            <a:pPr algn="l"/>
            <a:r>
              <a:rPr lang="en-US" sz="4800">
                <a:solidFill>
                  <a:schemeClr val="bg1"/>
                </a:solidFill>
              </a:rPr>
              <a:t>⭐Lack of proper cloud security standards </a:t>
            </a:r>
          </a:p>
        </p:txBody>
      </p:sp>
    </p:spTree>
    <p:extLst>
      <p:ext uri="{BB962C8B-B14F-4D97-AF65-F5344CB8AC3E}">
        <p14:creationId xmlns:p14="http://schemas.microsoft.com/office/powerpoint/2010/main" val="163508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66D5E49B-A6B3-1769-11B0-5D4EB705D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C718CECE-1804-F174-1158-7DCDF4A77742}"/>
              </a:ext>
            </a:extLst>
          </p:cNvPr>
          <p:cNvSpPr txBox="1"/>
          <p:nvPr/>
        </p:nvSpPr>
        <p:spPr>
          <a:xfrm>
            <a:off x="1988457" y="127000"/>
            <a:ext cx="9332685" cy="923330"/>
          </a:xfrm>
          <a:prstGeom prst="rect">
            <a:avLst/>
          </a:prstGeom>
          <a:noFill/>
        </p:spPr>
        <p:txBody>
          <a:bodyPr wrap="square" rtlCol="0">
            <a:spAutoFit/>
          </a:bodyPr>
          <a:lstStyle/>
          <a:p>
            <a:pPr algn="l"/>
            <a:r>
              <a:rPr lang="en-US" sz="5400">
                <a:solidFill>
                  <a:srgbClr val="C00000"/>
                </a:solidFill>
              </a:rPr>
              <a:t>Important of cloud security </a:t>
            </a:r>
          </a:p>
        </p:txBody>
      </p:sp>
      <p:sp>
        <p:nvSpPr>
          <p:cNvPr id="4" name="TextBox 3">
            <a:extLst>
              <a:ext uri="{FF2B5EF4-FFF2-40B4-BE49-F238E27FC236}">
                <a16:creationId xmlns:a16="http://schemas.microsoft.com/office/drawing/2014/main" id="{4F688250-C342-6A5C-E503-3948B09C4810}"/>
              </a:ext>
            </a:extLst>
          </p:cNvPr>
          <p:cNvSpPr txBox="1"/>
          <p:nvPr/>
        </p:nvSpPr>
        <p:spPr>
          <a:xfrm>
            <a:off x="1194706" y="2430671"/>
            <a:ext cx="10920185" cy="3046988"/>
          </a:xfrm>
          <a:prstGeom prst="rect">
            <a:avLst/>
          </a:prstGeom>
          <a:noFill/>
        </p:spPr>
        <p:txBody>
          <a:bodyPr wrap="square" rtlCol="0">
            <a:spAutoFit/>
          </a:bodyPr>
          <a:lstStyle/>
          <a:p>
            <a:pPr algn="l"/>
            <a:r>
              <a:rPr lang="en-US" sz="4800">
                <a:solidFill>
                  <a:schemeClr val="bg1"/>
                </a:solidFill>
              </a:rPr>
              <a:t>⭐ Increasing usage of cloud services in non – traditional sectors .</a:t>
            </a:r>
          </a:p>
          <a:p>
            <a:pPr algn="l"/>
            <a:r>
              <a:rPr lang="en-US" sz="4800">
                <a:solidFill>
                  <a:schemeClr val="bg1"/>
                </a:solidFill>
              </a:rPr>
              <a:t>⭐Rise in cloud service specific attacks. </a:t>
            </a:r>
          </a:p>
          <a:p>
            <a:pPr algn="l"/>
            <a:r>
              <a:rPr lang="en-US" sz="4800">
                <a:solidFill>
                  <a:schemeClr val="bg1"/>
                </a:solidFill>
              </a:rPr>
              <a:t>⭐Rise in Employee mobility. </a:t>
            </a:r>
          </a:p>
        </p:txBody>
      </p:sp>
    </p:spTree>
    <p:extLst>
      <p:ext uri="{BB962C8B-B14F-4D97-AF65-F5344CB8AC3E}">
        <p14:creationId xmlns:p14="http://schemas.microsoft.com/office/powerpoint/2010/main" val="3500426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9E6FD465-F434-74F1-541C-A3D0B683D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9AF6BA7E-9431-DBE2-75AD-382628506147}"/>
              </a:ext>
            </a:extLst>
          </p:cNvPr>
          <p:cNvSpPr txBox="1"/>
          <p:nvPr/>
        </p:nvSpPr>
        <p:spPr>
          <a:xfrm>
            <a:off x="1952171" y="308428"/>
            <a:ext cx="9060544" cy="923330"/>
          </a:xfrm>
          <a:prstGeom prst="rect">
            <a:avLst/>
          </a:prstGeom>
          <a:noFill/>
        </p:spPr>
        <p:txBody>
          <a:bodyPr wrap="square" rtlCol="0">
            <a:spAutoFit/>
          </a:bodyPr>
          <a:lstStyle/>
          <a:p>
            <a:pPr algn="l"/>
            <a:r>
              <a:rPr lang="en-US" sz="5400">
                <a:solidFill>
                  <a:srgbClr val="C00000"/>
                </a:solidFill>
              </a:rPr>
              <a:t>Associated with cloud security </a:t>
            </a:r>
          </a:p>
        </p:txBody>
      </p:sp>
      <p:sp>
        <p:nvSpPr>
          <p:cNvPr id="4" name="TextBox 3">
            <a:extLst>
              <a:ext uri="{FF2B5EF4-FFF2-40B4-BE49-F238E27FC236}">
                <a16:creationId xmlns:a16="http://schemas.microsoft.com/office/drawing/2014/main" id="{0443BCF0-365B-57D1-C8E8-B506191D62FE}"/>
              </a:ext>
            </a:extLst>
          </p:cNvPr>
          <p:cNvSpPr txBox="1"/>
          <p:nvPr/>
        </p:nvSpPr>
        <p:spPr>
          <a:xfrm>
            <a:off x="1498599" y="1540186"/>
            <a:ext cx="10239830" cy="4524315"/>
          </a:xfrm>
          <a:prstGeom prst="rect">
            <a:avLst/>
          </a:prstGeom>
          <a:noFill/>
        </p:spPr>
        <p:txBody>
          <a:bodyPr wrap="square" rtlCol="0">
            <a:spAutoFit/>
          </a:bodyPr>
          <a:lstStyle/>
          <a:p>
            <a:pPr algn="l"/>
            <a:r>
              <a:rPr lang="en-US" sz="4800">
                <a:solidFill>
                  <a:schemeClr val="bg1"/>
                </a:solidFill>
              </a:rPr>
              <a:t>⭐ Increasing partnership between csps and security solutions provides Expected . </a:t>
            </a:r>
          </a:p>
          <a:p>
            <a:pPr algn="l"/>
            <a:r>
              <a:rPr lang="en-US" sz="4800">
                <a:solidFill>
                  <a:schemeClr val="bg1"/>
                </a:solidFill>
              </a:rPr>
              <a:t>⭐ IncreasingEmergence of cloud services specific security solutions provides. </a:t>
            </a:r>
          </a:p>
        </p:txBody>
      </p:sp>
    </p:spTree>
    <p:extLst>
      <p:ext uri="{BB962C8B-B14F-4D97-AF65-F5344CB8AC3E}">
        <p14:creationId xmlns:p14="http://schemas.microsoft.com/office/powerpoint/2010/main" val="2201352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Unknown User</dc:creator>
  <cp:lastModifiedBy>Unknown User</cp:lastModifiedBy>
  <cp:revision>11</cp:revision>
  <dcterms:created xsi:type="dcterms:W3CDTF">2024-04-02T05:47:40Z</dcterms:created>
  <dcterms:modified xsi:type="dcterms:W3CDTF">2024-04-02T09:49:55Z</dcterms:modified>
</cp:coreProperties>
</file>