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5" r:id="rId7"/>
    <p:sldId id="260" r:id="rId8"/>
    <p:sldId id="266" r:id="rId9"/>
    <p:sldId id="267" r:id="rId10"/>
    <p:sldId id="268" r:id="rId11"/>
    <p:sldId id="270" r:id="rId12"/>
    <p:sldId id="261" r:id="rId13"/>
    <p:sldId id="264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BDE67-D7A3-4128-8F85-83A54BBA370B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B8F0F-AB44-4EA7-BAB5-B74485B4A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608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2A37-DAF6-3632-D308-4DB19F5BE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443" y="1457739"/>
            <a:ext cx="9826487" cy="3341563"/>
          </a:xfrm>
        </p:spPr>
        <p:txBody>
          <a:bodyPr>
            <a:normAutofit/>
            <a:scene3d>
              <a:camera prst="orthographicFront"/>
              <a:lightRig rig="sunset" dir="t"/>
            </a:scene3d>
            <a:sp3d extrusionH="57150" prstMaterial="metal">
              <a:bevelT w="38100" h="38100"/>
              <a:bevelB w="38100" h="38100"/>
            </a:sp3d>
          </a:bodyPr>
          <a:lstStyle/>
          <a:p>
            <a:r>
              <a:rPr lang="en-US" sz="8500" b="1" spc="150" baseline="55000" dirty="0">
                <a:effectLst>
                  <a:glow rad="228600">
                    <a:schemeClr val="accent4">
                      <a:lumMod val="60000"/>
                      <a:lumOff val="40000"/>
                      <a:alpha val="38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</a:rPr>
              <a:t>Product demand predicting with machine learning</a:t>
            </a:r>
            <a:endParaRPr lang="en-IN" sz="8500" b="1" spc="150" baseline="55000" dirty="0">
              <a:effectLst>
                <a:glow rad="228600">
                  <a:schemeClr val="accent4">
                    <a:lumMod val="60000"/>
                    <a:lumOff val="40000"/>
                    <a:alpha val="38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lonna MT" panose="0402080506020203020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1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13D4-3770-6EC8-BB28-9B73A4274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971" y="993913"/>
            <a:ext cx="7786620" cy="57514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Franklin Gothic Medium Cond" panose="020B0606030402020204" pitchFamily="34" charset="0"/>
              </a:rPr>
              <a:t>print(</a:t>
            </a:r>
            <a:r>
              <a:rPr lang="en-US" sz="2000" dirty="0" err="1">
                <a:latin typeface="Franklin Gothic Medium Cond" panose="020B0606030402020204" pitchFamily="34" charset="0"/>
              </a:rPr>
              <a:t>data.corr</a:t>
            </a:r>
            <a:r>
              <a:rPr lang="en-US" sz="2000" dirty="0">
                <a:latin typeface="Franklin Gothic Medium Cond" panose="020B0606030402020204" pitchFamily="34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latin typeface="Franklin Gothic Medium Cond" panose="020B0606030402020204" pitchFamily="34" charset="0"/>
              </a:rPr>
              <a:t>correlations = </a:t>
            </a:r>
            <a:r>
              <a:rPr lang="en-US" sz="2000" dirty="0" err="1">
                <a:latin typeface="Franklin Gothic Medium Cond" panose="020B0606030402020204" pitchFamily="34" charset="0"/>
              </a:rPr>
              <a:t>data.corr</a:t>
            </a:r>
            <a:r>
              <a:rPr lang="en-US" sz="2000" dirty="0">
                <a:latin typeface="Franklin Gothic Medium Cond" panose="020B0606030402020204" pitchFamily="34" charset="0"/>
              </a:rPr>
              <a:t>(method='</a:t>
            </a:r>
            <a:r>
              <a:rPr lang="en-US" sz="2000" dirty="0" err="1">
                <a:latin typeface="Franklin Gothic Medium Cond" panose="020B0606030402020204" pitchFamily="34" charset="0"/>
              </a:rPr>
              <a:t>pearson</a:t>
            </a:r>
            <a:r>
              <a:rPr lang="en-US" sz="2000" dirty="0">
                <a:latin typeface="Franklin Gothic Medium Cond" panose="020B0606030402020204" pitchFamily="34" charset="0"/>
              </a:rPr>
              <a:t>’)</a:t>
            </a:r>
          </a:p>
          <a:p>
            <a:pPr marL="0" indent="0">
              <a:buNone/>
            </a:pPr>
            <a:r>
              <a:rPr lang="en-US" sz="2000" dirty="0" err="1">
                <a:latin typeface="Franklin Gothic Medium Cond" panose="020B0606030402020204" pitchFamily="34" charset="0"/>
              </a:rPr>
              <a:t>plt.figure</a:t>
            </a:r>
            <a:r>
              <a:rPr lang="en-US" sz="2000" dirty="0">
                <a:latin typeface="Franklin Gothic Medium Cond" panose="020B0606030402020204" pitchFamily="34" charset="0"/>
              </a:rPr>
              <a:t>(</a:t>
            </a:r>
            <a:r>
              <a:rPr lang="en-US" sz="2000" dirty="0" err="1">
                <a:latin typeface="Franklin Gothic Medium Cond" panose="020B0606030402020204" pitchFamily="34" charset="0"/>
              </a:rPr>
              <a:t>figsize</a:t>
            </a:r>
            <a:r>
              <a:rPr lang="en-US" sz="2000" dirty="0">
                <a:latin typeface="Franklin Gothic Medium Cond" panose="020B0606030402020204" pitchFamily="34" charset="0"/>
              </a:rPr>
              <a:t>=(15, 12))</a:t>
            </a:r>
          </a:p>
          <a:p>
            <a:pPr marL="0" indent="0">
              <a:buNone/>
            </a:pPr>
            <a:r>
              <a:rPr lang="en-US" sz="2000" dirty="0" err="1">
                <a:latin typeface="Franklin Gothic Medium Cond" panose="020B0606030402020204" pitchFamily="34" charset="0"/>
              </a:rPr>
              <a:t>sns.heatmap</a:t>
            </a:r>
            <a:r>
              <a:rPr lang="en-US" sz="2000" dirty="0">
                <a:latin typeface="Franklin Gothic Medium Cond" panose="020B0606030402020204" pitchFamily="34" charset="0"/>
              </a:rPr>
              <a:t>(correlations, </a:t>
            </a:r>
            <a:r>
              <a:rPr lang="en-US" sz="2000" dirty="0" err="1">
                <a:latin typeface="Franklin Gothic Medium Cond" panose="020B0606030402020204" pitchFamily="34" charset="0"/>
              </a:rPr>
              <a:t>cmap</a:t>
            </a:r>
            <a:r>
              <a:rPr lang="en-US" sz="2000" dirty="0">
                <a:latin typeface="Franklin Gothic Medium Cond" panose="020B0606030402020204" pitchFamily="34" charset="0"/>
              </a:rPr>
              <a:t>="</a:t>
            </a:r>
            <a:r>
              <a:rPr lang="en-US" sz="2000" dirty="0" err="1">
                <a:latin typeface="Franklin Gothic Medium Cond" panose="020B0606030402020204" pitchFamily="34" charset="0"/>
              </a:rPr>
              <a:t>coolwarm</a:t>
            </a:r>
            <a:r>
              <a:rPr lang="en-US" sz="2000" dirty="0">
                <a:latin typeface="Franklin Gothic Medium Cond" panose="020B0606030402020204" pitchFamily="34" charset="0"/>
              </a:rPr>
              <a:t>", </a:t>
            </a:r>
            <a:r>
              <a:rPr lang="en-US" sz="2000" dirty="0" err="1">
                <a:latin typeface="Franklin Gothic Medium Cond" panose="020B0606030402020204" pitchFamily="34" charset="0"/>
              </a:rPr>
              <a:t>annot</a:t>
            </a:r>
            <a:r>
              <a:rPr lang="en-US" sz="2000" dirty="0">
                <a:latin typeface="Franklin Gothic Medium Cond" panose="020B0606030402020204" pitchFamily="34" charset="0"/>
              </a:rPr>
              <a:t>=True)</a:t>
            </a:r>
          </a:p>
          <a:p>
            <a:pPr marL="0" indent="0">
              <a:buNone/>
            </a:pPr>
            <a:r>
              <a:rPr lang="en-US" sz="2000" dirty="0" err="1">
                <a:latin typeface="Franklin Gothic Medium Cond" panose="020B0606030402020204" pitchFamily="34" charset="0"/>
              </a:rPr>
              <a:t>plt.show</a:t>
            </a:r>
            <a:r>
              <a:rPr lang="en-US" sz="2000" dirty="0">
                <a:latin typeface="Franklin Gothic Medium Cond" panose="020B0606030402020204" pitchFamily="34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Franklin Gothic Medium Cond" panose="020B0606030402020204" pitchFamily="34" charset="0"/>
              </a:rPr>
              <a:t>x = data[["Total Price", "Base Price"]]</a:t>
            </a:r>
          </a:p>
          <a:p>
            <a:pPr marL="0" indent="0">
              <a:buNone/>
            </a:pPr>
            <a:r>
              <a:rPr lang="en-US" sz="2000" dirty="0">
                <a:latin typeface="Franklin Gothic Medium Cond" panose="020B0606030402020204" pitchFamily="34" charset="0"/>
              </a:rPr>
              <a:t>y = data["Units Sold"]</a:t>
            </a:r>
          </a:p>
          <a:p>
            <a:pPr marL="0" indent="0">
              <a:buNone/>
            </a:pPr>
            <a:r>
              <a:rPr lang="en-US" sz="2000" dirty="0" err="1">
                <a:latin typeface="Franklin Gothic Medium Cond" panose="020B0606030402020204" pitchFamily="34" charset="0"/>
              </a:rPr>
              <a:t>xtrain</a:t>
            </a:r>
            <a:r>
              <a:rPr lang="en-US" sz="2000" dirty="0">
                <a:latin typeface="Franklin Gothic Medium Cond" panose="020B0606030402020204" pitchFamily="34" charset="0"/>
              </a:rPr>
              <a:t>, </a:t>
            </a:r>
            <a:r>
              <a:rPr lang="en-US" sz="2000" dirty="0" err="1">
                <a:latin typeface="Franklin Gothic Medium Cond" panose="020B0606030402020204" pitchFamily="34" charset="0"/>
              </a:rPr>
              <a:t>xtest</a:t>
            </a:r>
            <a:r>
              <a:rPr lang="en-US" sz="2000" dirty="0">
                <a:latin typeface="Franklin Gothic Medium Cond" panose="020B0606030402020204" pitchFamily="34" charset="0"/>
              </a:rPr>
              <a:t>, </a:t>
            </a:r>
            <a:r>
              <a:rPr lang="en-US" sz="2000" dirty="0" err="1">
                <a:latin typeface="Franklin Gothic Medium Cond" panose="020B0606030402020204" pitchFamily="34" charset="0"/>
              </a:rPr>
              <a:t>ytrain</a:t>
            </a:r>
            <a:r>
              <a:rPr lang="en-US" sz="2000" dirty="0">
                <a:latin typeface="Franklin Gothic Medium Cond" panose="020B0606030402020204" pitchFamily="34" charset="0"/>
              </a:rPr>
              <a:t>, </a:t>
            </a:r>
            <a:r>
              <a:rPr lang="en-US" sz="2000" dirty="0" err="1">
                <a:latin typeface="Franklin Gothic Medium Cond" panose="020B0606030402020204" pitchFamily="34" charset="0"/>
              </a:rPr>
              <a:t>ytest</a:t>
            </a:r>
            <a:r>
              <a:rPr lang="en-US" sz="2000" dirty="0">
                <a:latin typeface="Franklin Gothic Medium Cond" panose="020B0606030402020204" pitchFamily="34" charset="0"/>
              </a:rPr>
              <a:t> = </a:t>
            </a:r>
            <a:r>
              <a:rPr lang="en-US" sz="2000" dirty="0" err="1">
                <a:latin typeface="Franklin Gothic Medium Cond" panose="020B0606030402020204" pitchFamily="34" charset="0"/>
              </a:rPr>
              <a:t>train_test_split</a:t>
            </a:r>
            <a:r>
              <a:rPr lang="en-US" sz="2000" dirty="0">
                <a:latin typeface="Franklin Gothic Medium Cond" panose="020B0606030402020204" pitchFamily="34" charset="0"/>
              </a:rPr>
              <a:t>(x, y, </a:t>
            </a:r>
            <a:r>
              <a:rPr lang="en-US" sz="2000" dirty="0" err="1">
                <a:latin typeface="Franklin Gothic Medium Cond" panose="020B0606030402020204" pitchFamily="34" charset="0"/>
              </a:rPr>
              <a:t>test_size</a:t>
            </a:r>
            <a:r>
              <a:rPr lang="en-US" sz="2000" dirty="0">
                <a:latin typeface="Franklin Gothic Medium Cond" panose="020B0606030402020204" pitchFamily="34" charset="0"/>
              </a:rPr>
              <a:t>=0.2, </a:t>
            </a:r>
            <a:r>
              <a:rPr lang="en-US" sz="2000" dirty="0" err="1">
                <a:latin typeface="Franklin Gothic Medium Cond" panose="020B0606030402020204" pitchFamily="34" charset="0"/>
              </a:rPr>
              <a:t>random_state</a:t>
            </a:r>
            <a:r>
              <a:rPr lang="en-US" sz="2000" dirty="0">
                <a:latin typeface="Franklin Gothic Medium Cond" panose="020B0606030402020204" pitchFamily="34" charset="0"/>
              </a:rPr>
              <a:t>=42)</a:t>
            </a:r>
          </a:p>
          <a:p>
            <a:pPr marL="0" indent="0">
              <a:buNone/>
            </a:pPr>
            <a:endParaRPr lang="en-US" sz="2000" dirty="0"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Franklin Gothic Medium Cond" panose="020B0606030402020204" pitchFamily="34" charset="0"/>
              </a:rPr>
              <a:t>from </a:t>
            </a:r>
            <a:r>
              <a:rPr lang="en-US" sz="2000" dirty="0" err="1">
                <a:latin typeface="Franklin Gothic Medium Cond" panose="020B0606030402020204" pitchFamily="34" charset="0"/>
              </a:rPr>
              <a:t>sklearn.tree</a:t>
            </a:r>
            <a:r>
              <a:rPr lang="en-US" sz="2000" dirty="0">
                <a:latin typeface="Franklin Gothic Medium Cond" panose="020B0606030402020204" pitchFamily="34" charset="0"/>
              </a:rPr>
              <a:t> import </a:t>
            </a:r>
            <a:r>
              <a:rPr lang="en-US" sz="2000" dirty="0" err="1">
                <a:latin typeface="Franklin Gothic Medium Cond" panose="020B0606030402020204" pitchFamily="34" charset="0"/>
              </a:rPr>
              <a:t>DecisionTreeRegressor</a:t>
            </a:r>
            <a:endParaRPr lang="en-US" sz="2000" dirty="0"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Franklin Gothic Medium Cond" panose="020B0606030402020204" pitchFamily="34" charset="0"/>
              </a:rPr>
              <a:t>model = </a:t>
            </a:r>
            <a:r>
              <a:rPr lang="en-US" sz="2000" dirty="0" err="1">
                <a:latin typeface="Franklin Gothic Medium Cond" panose="020B0606030402020204" pitchFamily="34" charset="0"/>
              </a:rPr>
              <a:t>DecisionTreeRegressor</a:t>
            </a:r>
            <a:r>
              <a:rPr lang="en-US" sz="2000" dirty="0">
                <a:latin typeface="Franklin Gothic Medium Cond" panose="020B0606030402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latin typeface="Franklin Gothic Medium Cond" panose="020B0606030402020204" pitchFamily="34" charset="0"/>
              </a:rPr>
              <a:t>model.fit</a:t>
            </a:r>
            <a:r>
              <a:rPr lang="en-US" sz="2000" dirty="0">
                <a:latin typeface="Franklin Gothic Medium Cond" panose="020B0606030402020204" pitchFamily="34" charset="0"/>
              </a:rPr>
              <a:t>(</a:t>
            </a:r>
            <a:r>
              <a:rPr lang="en-US" sz="2000" dirty="0" err="1">
                <a:latin typeface="Franklin Gothic Medium Cond" panose="020B0606030402020204" pitchFamily="34" charset="0"/>
              </a:rPr>
              <a:t>xtrain</a:t>
            </a:r>
            <a:r>
              <a:rPr lang="en-US" sz="2000" dirty="0">
                <a:latin typeface="Franklin Gothic Medium Cond" panose="020B0606030402020204" pitchFamily="34" charset="0"/>
              </a:rPr>
              <a:t>, </a:t>
            </a:r>
            <a:r>
              <a:rPr lang="en-US" sz="2000" dirty="0" err="1">
                <a:latin typeface="Franklin Gothic Medium Cond" panose="020B0606030402020204" pitchFamily="34" charset="0"/>
              </a:rPr>
              <a:t>ytrain</a:t>
            </a:r>
            <a:r>
              <a:rPr lang="en-US" sz="2000" dirty="0">
                <a:latin typeface="Franklin Gothic Medium Cond" panose="020B0606030402020204" pitchFamily="34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Franklin Gothic Medium Cond" panose="020B0606030402020204" pitchFamily="34" charset="0"/>
              </a:rPr>
              <a:t>#features = [["Total Price", "Base Price"]]</a:t>
            </a:r>
          </a:p>
          <a:p>
            <a:pPr marL="0" indent="0">
              <a:buNone/>
            </a:pPr>
            <a:r>
              <a:rPr lang="en-US" sz="2000" dirty="0">
                <a:latin typeface="Franklin Gothic Medium Cond" panose="020B0606030402020204" pitchFamily="34" charset="0"/>
              </a:rPr>
              <a:t>features = </a:t>
            </a:r>
            <a:r>
              <a:rPr lang="en-US" sz="2000" dirty="0" err="1">
                <a:latin typeface="Franklin Gothic Medium Cond" panose="020B0606030402020204" pitchFamily="34" charset="0"/>
              </a:rPr>
              <a:t>np.array</a:t>
            </a:r>
            <a:r>
              <a:rPr lang="en-US" sz="2000" dirty="0">
                <a:latin typeface="Franklin Gothic Medium Cond" panose="020B0606030402020204" pitchFamily="34" charset="0"/>
              </a:rPr>
              <a:t>([[133.00, 140.00]])</a:t>
            </a:r>
          </a:p>
          <a:p>
            <a:pPr marL="0" indent="0">
              <a:buNone/>
            </a:pPr>
            <a:r>
              <a:rPr lang="en-US" sz="2000" dirty="0" err="1">
                <a:latin typeface="Franklin Gothic Medium Cond" panose="020B0606030402020204" pitchFamily="34" charset="0"/>
              </a:rPr>
              <a:t>model.predict</a:t>
            </a:r>
            <a:r>
              <a:rPr lang="en-US" sz="2000" dirty="0">
                <a:latin typeface="Franklin Gothic Medium Cond" panose="020B0606030402020204" pitchFamily="34" charset="0"/>
              </a:rPr>
              <a:t>(features)</a:t>
            </a:r>
          </a:p>
        </p:txBody>
      </p:sp>
    </p:spTree>
    <p:extLst>
      <p:ext uri="{BB962C8B-B14F-4D97-AF65-F5344CB8AC3E}">
        <p14:creationId xmlns:p14="http://schemas.microsoft.com/office/powerpoint/2010/main" val="347228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7CB3-5E71-BFC3-E6A5-EDBA080E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39528" y="0"/>
            <a:ext cx="9272954" cy="1293028"/>
          </a:xfrm>
        </p:spPr>
        <p:txBody>
          <a:bodyPr>
            <a:noAutofit/>
          </a:bodyPr>
          <a:lstStyle/>
          <a:p>
            <a:r>
              <a:rPr lang="en-US" sz="45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olonna MT" panose="04020805060202030203" pitchFamily="82" charset="0"/>
              </a:rPr>
              <a:t>output</a:t>
            </a:r>
            <a:endParaRPr lang="en-IN" sz="45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Colonna MT" panose="04020805060202030203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E06C77-F5D9-38B4-6F99-6D1FED260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192" y="1404939"/>
            <a:ext cx="10597591" cy="5154888"/>
          </a:xfrm>
        </p:spPr>
      </p:pic>
    </p:spTree>
    <p:extLst>
      <p:ext uri="{BB962C8B-B14F-4D97-AF65-F5344CB8AC3E}">
        <p14:creationId xmlns:p14="http://schemas.microsoft.com/office/powerpoint/2010/main" val="2370667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7CB3-5E71-BFC3-E6A5-EDBA080E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523" y="901532"/>
            <a:ext cx="9272954" cy="1293028"/>
          </a:xfrm>
        </p:spPr>
        <p:txBody>
          <a:bodyPr>
            <a:noAutofit/>
          </a:bodyPr>
          <a:lstStyle/>
          <a:p>
            <a:r>
              <a:rPr lang="en-US" sz="65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olonna MT" panose="04020805060202030203" pitchFamily="82" charset="0"/>
              </a:rPr>
              <a:t>documentation</a:t>
            </a:r>
            <a:endParaRPr lang="en-IN" sz="65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Colonna MT" panose="04020805060202030203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13D4-3770-6EC8-BB28-9B73A4274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7" y="2743200"/>
            <a:ext cx="10817087" cy="237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Franklin Gothic Medium Cond" panose="020B0606030402020204" pitchFamily="34" charset="0"/>
              </a:rPr>
              <a:t>I was documented the whole process of creating the machine learning </a:t>
            </a:r>
          </a:p>
          <a:p>
            <a:pPr marL="0" indent="0">
              <a:buNone/>
            </a:pPr>
            <a:r>
              <a:rPr lang="en-US" sz="3200" dirty="0">
                <a:latin typeface="Franklin Gothic Medium Cond" panose="020B0606030402020204" pitchFamily="34" charset="0"/>
              </a:rPr>
              <a:t>model for predicting demand of some products as a pdf and ppt format</a:t>
            </a:r>
          </a:p>
          <a:p>
            <a:pPr marL="0" indent="0">
              <a:buNone/>
            </a:pPr>
            <a:r>
              <a:rPr lang="en-IN" sz="3200" dirty="0">
                <a:latin typeface="Franklin Gothic Medium Cond" panose="020B0606030402020204" pitchFamily="34" charset="0"/>
              </a:rPr>
              <a:t>for the future reference of its. This is the final phase of my project   </a:t>
            </a:r>
          </a:p>
          <a:p>
            <a:pPr marL="0" indent="0">
              <a:buNone/>
            </a:pPr>
            <a:r>
              <a:rPr lang="en-IN" sz="3200" dirty="0">
                <a:latin typeface="Franklin Gothic Medium Cond" panose="020B0606030402020204" pitchFamily="34" charset="0"/>
              </a:rPr>
              <a:t>product demand predicting with machine learning.</a:t>
            </a:r>
            <a:endParaRPr lang="en-US" sz="32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87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7CB3-5E71-BFC3-E6A5-EDBA080E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46" y="795515"/>
            <a:ext cx="9272954" cy="1293028"/>
          </a:xfrm>
        </p:spPr>
        <p:txBody>
          <a:bodyPr>
            <a:noAutofit/>
          </a:bodyPr>
          <a:lstStyle/>
          <a:p>
            <a:r>
              <a:rPr lang="en-US" sz="65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olonna MT" panose="04020805060202030203" pitchFamily="82" charset="0"/>
              </a:rPr>
              <a:t>conclusion</a:t>
            </a:r>
            <a:endParaRPr lang="en-IN" sz="65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Colonna MT" panose="04020805060202030203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13D4-3770-6EC8-BB28-9B73A4274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19846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Franklin Gothic Medium Cond" panose="020B0606030402020204" pitchFamily="34" charset="0"/>
              </a:rPr>
              <a:t> I hope that ,I was briefly explained my project , product demand </a:t>
            </a:r>
          </a:p>
          <a:p>
            <a:pPr marL="0" indent="0">
              <a:buNone/>
            </a:pPr>
            <a:r>
              <a:rPr lang="en-US" sz="3200" dirty="0">
                <a:latin typeface="Franklin Gothic Medium Cond" panose="020B0606030402020204" pitchFamily="34" charset="0"/>
              </a:rPr>
              <a:t> predicting with machine learning by this presentation. This product </a:t>
            </a:r>
          </a:p>
          <a:p>
            <a:pPr marL="0" indent="0">
              <a:buNone/>
            </a:pPr>
            <a:r>
              <a:rPr lang="en-US" sz="3200" dirty="0">
                <a:latin typeface="Franklin Gothic Medium Cond" panose="020B0606030402020204" pitchFamily="34" charset="0"/>
              </a:rPr>
              <a:t> demand predicting is be an important thing in future by predicting</a:t>
            </a:r>
          </a:p>
          <a:p>
            <a:pPr marL="0" indent="0">
              <a:buNone/>
            </a:pPr>
            <a:r>
              <a:rPr lang="en-US" sz="3200" dirty="0">
                <a:latin typeface="Franklin Gothic Medium Cond" panose="020B0606030402020204" pitchFamily="34" charset="0"/>
              </a:rPr>
              <a:t> the value of the product.</a:t>
            </a:r>
            <a:endParaRPr lang="en-IN" sz="32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07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7CB3-5E71-BFC3-E6A5-EDBA080E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46" y="795515"/>
            <a:ext cx="9272954" cy="1293028"/>
          </a:xfrm>
        </p:spPr>
        <p:txBody>
          <a:bodyPr>
            <a:noAutofit/>
          </a:bodyPr>
          <a:lstStyle/>
          <a:p>
            <a:r>
              <a:rPr lang="en-US" sz="65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olonna MT" panose="04020805060202030203" pitchFamily="82" charset="0"/>
              </a:rPr>
              <a:t>conclusion</a:t>
            </a:r>
            <a:endParaRPr lang="en-IN" sz="65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Colonna MT" panose="04020805060202030203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13D4-3770-6EC8-BB28-9B73A4274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19846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Franklin Gothic Medium Cond" panose="020B0606030402020204" pitchFamily="34" charset="0"/>
              </a:rPr>
              <a:t> I hope that ,I was briefly explained my project , product demand </a:t>
            </a:r>
          </a:p>
          <a:p>
            <a:pPr marL="0" indent="0">
              <a:buNone/>
            </a:pPr>
            <a:r>
              <a:rPr lang="en-US" sz="3200" dirty="0">
                <a:latin typeface="Franklin Gothic Medium Cond" panose="020B0606030402020204" pitchFamily="34" charset="0"/>
              </a:rPr>
              <a:t> predicting with machine learning by this presentation. This product </a:t>
            </a:r>
          </a:p>
          <a:p>
            <a:pPr marL="0" indent="0">
              <a:buNone/>
            </a:pPr>
            <a:r>
              <a:rPr lang="en-US" sz="3200" dirty="0">
                <a:latin typeface="Franklin Gothic Medium Cond" panose="020B0606030402020204" pitchFamily="34" charset="0"/>
              </a:rPr>
              <a:t> demand predicting is be an important thing in future by predicting</a:t>
            </a:r>
          </a:p>
          <a:p>
            <a:pPr marL="0" indent="0">
              <a:buNone/>
            </a:pPr>
            <a:r>
              <a:rPr lang="en-US" sz="3200" dirty="0">
                <a:latin typeface="Franklin Gothic Medium Cond" panose="020B0606030402020204" pitchFamily="34" charset="0"/>
              </a:rPr>
              <a:t> the value of the product.</a:t>
            </a:r>
            <a:endParaRPr lang="en-IN" sz="32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45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7F81B4-5C93-591B-F7CD-F5463CAA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9315"/>
            <a:ext cx="8610600" cy="1293028"/>
          </a:xfrm>
        </p:spPr>
        <p:txBody>
          <a:bodyPr>
            <a:normAutofit/>
          </a:bodyPr>
          <a:lstStyle/>
          <a:p>
            <a:r>
              <a:rPr lang="en-US" sz="75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olonna MT" panose="04020805060202030203" pitchFamily="82" charset="0"/>
              </a:rPr>
              <a:t>synopsis</a:t>
            </a:r>
            <a:endParaRPr lang="en-IN" sz="75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Colonna MT" panose="04020805060202030203" pitchFamily="8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89348B-ECB4-08AC-449B-D746B5A75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826" y="1932343"/>
            <a:ext cx="10021957" cy="46383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500" dirty="0">
                <a:latin typeface="Tw Cen MT Condensed Extra Bold" panose="020B0803020202020204" pitchFamily="34" charset="0"/>
              </a:rPr>
              <a:t> 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500" dirty="0">
                <a:latin typeface="Tw Cen MT Condensed Extra Bold" panose="020B0803020202020204" pitchFamily="34" charset="0"/>
              </a:rPr>
              <a:t> DEFINING THE PROBLEM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500" dirty="0">
                <a:latin typeface="Tw Cen MT Condensed Extra Bold" panose="020B0803020202020204" pitchFamily="34" charset="0"/>
              </a:rPr>
              <a:t> DATA COLLECTION AND DATA PROCESSING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500" dirty="0">
                <a:latin typeface="Tw Cen MT Condensed Extra Bold" panose="020B0803020202020204" pitchFamily="34" charset="0"/>
              </a:rPr>
              <a:t> MODEL SELECTION AND MODEL TRAINING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500" dirty="0">
                <a:latin typeface="Tw Cen MT Condensed Extra Bold" panose="020B0803020202020204" pitchFamily="34" charset="0"/>
              </a:rPr>
              <a:t> FINE-TUNING AND PREDICTION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500" dirty="0">
                <a:latin typeface="Tw Cen MT Condensed Extra Bold" panose="020B0803020202020204" pitchFamily="34" charset="0"/>
              </a:rPr>
              <a:t> DOCUMENTATION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500" dirty="0">
                <a:latin typeface="Tw Cen MT Condensed Extra Bold" panose="020B0803020202020204" pitchFamily="34" charset="0"/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77197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8C49-9527-DD8A-AF57-35266A97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221" y="919933"/>
            <a:ext cx="8610600" cy="1011418"/>
          </a:xfrm>
        </p:spPr>
        <p:txBody>
          <a:bodyPr>
            <a:normAutofit fontScale="90000"/>
          </a:bodyPr>
          <a:lstStyle/>
          <a:p>
            <a:r>
              <a:rPr lang="en-US" sz="7500" dirty="0">
                <a:effectLst>
                  <a:glow rad="101600">
                    <a:srgbClr val="0070C0">
                      <a:alpha val="40000"/>
                    </a:srgbClr>
                  </a:glow>
                </a:effectLst>
                <a:latin typeface="Colonna MT" panose="04020805060202030203" pitchFamily="82" charset="0"/>
              </a:rPr>
              <a:t>introduction</a:t>
            </a:r>
            <a:endParaRPr lang="en-IN" sz="7500" dirty="0">
              <a:effectLst>
                <a:glow rad="101600">
                  <a:srgbClr val="0070C0">
                    <a:alpha val="40000"/>
                  </a:srgbClr>
                </a:glow>
              </a:effectLst>
              <a:latin typeface="Colonna MT" panose="04020805060202030203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B5044-3BC3-713D-F7A9-2834441C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221" y="2508027"/>
            <a:ext cx="10540220" cy="25874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100" dirty="0">
                <a:latin typeface="Franklin Gothic Medium Cond" panose="020B0606030402020204" pitchFamily="34" charset="0"/>
              </a:rPr>
              <a:t>In this presentation I was explained that “how I was cooking the project </a:t>
            </a:r>
          </a:p>
          <a:p>
            <a:pPr marL="0" indent="0" algn="just">
              <a:buNone/>
            </a:pPr>
            <a:r>
              <a:rPr lang="en-US" sz="3100" dirty="0">
                <a:solidFill>
                  <a:srgbClr val="0712F3"/>
                </a:solidFill>
                <a:latin typeface="Franklin Gothic Medium Cond" panose="020B0606030402020204" pitchFamily="34" charset="0"/>
              </a:rPr>
              <a:t>PRODUCT DEMAND PREDICTING WITH MACHINE LEARNING </a:t>
            </a:r>
            <a:r>
              <a:rPr lang="en-US" sz="3100" dirty="0">
                <a:latin typeface="Franklin Gothic Medium Cond" panose="020B0606030402020204" pitchFamily="34" charset="0"/>
              </a:rPr>
              <a:t>” by myself.</a:t>
            </a:r>
          </a:p>
          <a:p>
            <a:pPr marL="0" indent="0" algn="just">
              <a:buNone/>
            </a:pPr>
            <a:r>
              <a:rPr lang="en-US" sz="3100" dirty="0">
                <a:latin typeface="Franklin Gothic Medium Cond" panose="020B0606030402020204" pitchFamily="34" charset="0"/>
              </a:rPr>
              <a:t>And the overall steps which are taken by me was presented here .We will </a:t>
            </a:r>
          </a:p>
          <a:p>
            <a:pPr marL="0" indent="0" algn="just">
              <a:buNone/>
            </a:pPr>
            <a:r>
              <a:rPr lang="en-US" sz="3100" dirty="0">
                <a:latin typeface="Franklin Gothic Medium Cond" panose="020B0606030402020204" pitchFamily="34" charset="0"/>
              </a:rPr>
              <a:t>see briefly about the project in this presentation. </a:t>
            </a:r>
          </a:p>
          <a:p>
            <a:pPr marL="0" indent="0" algn="just">
              <a:buNone/>
            </a:pPr>
            <a:endParaRPr lang="en-IN" sz="31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57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7CB3-5E71-BFC3-E6A5-EDBA080E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246" y="901532"/>
            <a:ext cx="9272954" cy="1293028"/>
          </a:xfrm>
        </p:spPr>
        <p:txBody>
          <a:bodyPr>
            <a:noAutofit/>
          </a:bodyPr>
          <a:lstStyle/>
          <a:p>
            <a:r>
              <a:rPr lang="en-US" sz="65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olonna MT" panose="04020805060202030203" pitchFamily="82" charset="0"/>
              </a:rPr>
              <a:t>Defining the problem</a:t>
            </a:r>
            <a:endParaRPr lang="en-IN" sz="65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Colonna MT" panose="04020805060202030203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13D4-3770-6EC8-BB28-9B73A4274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405575"/>
            <a:ext cx="11243603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Franklin Gothic Medium Cond" panose="020B0606030402020204" pitchFamily="34" charset="0"/>
              </a:rPr>
              <a:t>First of all, I clearly  outline the problem which that I want to solve. In this</a:t>
            </a:r>
          </a:p>
          <a:p>
            <a:pPr marL="0" indent="0">
              <a:buNone/>
            </a:pPr>
            <a:r>
              <a:rPr lang="en-US" sz="3200" dirty="0">
                <a:latin typeface="Franklin Gothic Medium Cond" panose="020B0606030402020204" pitchFamily="34" charset="0"/>
              </a:rPr>
              <a:t>case , I could create a machine learning model for  predicting the</a:t>
            </a:r>
          </a:p>
          <a:p>
            <a:pPr marL="0" indent="0">
              <a:buNone/>
            </a:pPr>
            <a:r>
              <a:rPr lang="en-US" sz="3200" dirty="0">
                <a:latin typeface="Franklin Gothic Medium Cond" panose="020B0606030402020204" pitchFamily="34" charset="0"/>
              </a:rPr>
              <a:t>demand of some product  . Here I was used</a:t>
            </a:r>
            <a:r>
              <a:rPr lang="en-US" sz="3200" dirty="0">
                <a:solidFill>
                  <a:srgbClr val="0070C0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Franklin Gothic Medium Cond" panose="020B0606030402020204" pitchFamily="34" charset="0"/>
              </a:rPr>
              <a:t>AGENDA</a:t>
            </a:r>
            <a:r>
              <a:rPr lang="en-US" sz="3200" dirty="0">
                <a:solidFill>
                  <a:srgbClr val="0070C0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3200" dirty="0">
                <a:latin typeface="Franklin Gothic Medium Cond" panose="020B0606030402020204" pitchFamily="34" charset="0"/>
              </a:rPr>
              <a:t>and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Franklin Gothic Medium Cond" panose="020B0606030402020204" pitchFamily="34" charset="0"/>
              </a:rPr>
              <a:t>KANBAN</a:t>
            </a:r>
          </a:p>
          <a:p>
            <a:pPr marL="0" indent="0">
              <a:buNone/>
            </a:pPr>
            <a:r>
              <a:rPr lang="en-US" sz="3200" dirty="0" err="1">
                <a:latin typeface="Franklin Gothic Medium Cond" panose="020B0606030402020204" pitchFamily="34" charset="0"/>
              </a:rPr>
              <a:t>softwares</a:t>
            </a:r>
            <a:r>
              <a:rPr lang="en-US" sz="3200" dirty="0">
                <a:latin typeface="Franklin Gothic Medium Cond" panose="020B0606030402020204" pitchFamily="34" charset="0"/>
              </a:rPr>
              <a:t> to outline the main sections of the project like data collection </a:t>
            </a:r>
          </a:p>
          <a:p>
            <a:pPr marL="0" indent="0">
              <a:buNone/>
            </a:pPr>
            <a:r>
              <a:rPr lang="en-US" sz="3200" dirty="0">
                <a:latin typeface="Franklin Gothic Medium Cond" panose="020B0606030402020204" pitchFamily="34" charset="0"/>
              </a:rPr>
              <a:t>and data processing .                                                                                                </a:t>
            </a:r>
            <a:endParaRPr lang="en-IN" sz="32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51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7CB3-5E71-BFC3-E6A5-EDBA080E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433" y="1211022"/>
            <a:ext cx="9272954" cy="1293028"/>
          </a:xfrm>
        </p:spPr>
        <p:txBody>
          <a:bodyPr>
            <a:noAutofit/>
          </a:bodyPr>
          <a:lstStyle/>
          <a:p>
            <a:r>
              <a:rPr lang="en-US" sz="65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olonna MT" panose="04020805060202030203" pitchFamily="82" charset="0"/>
              </a:rPr>
              <a:t>Data collection and data processing</a:t>
            </a:r>
            <a:endParaRPr lang="en-IN" sz="65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Colonna MT" panose="04020805060202030203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13D4-3770-6EC8-BB28-9B73A4274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277772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Franklin Gothic Medium Cond" panose="020B0606030402020204" pitchFamily="34" charset="0"/>
              </a:rPr>
              <a:t>I was used agenda and kanban </a:t>
            </a:r>
            <a:r>
              <a:rPr lang="en-US" sz="3200" dirty="0" err="1">
                <a:latin typeface="Franklin Gothic Medium Cond" panose="020B0606030402020204" pitchFamily="34" charset="0"/>
              </a:rPr>
              <a:t>softwares</a:t>
            </a:r>
            <a:r>
              <a:rPr lang="en-US" sz="3200" dirty="0">
                <a:latin typeface="Franklin Gothic Medium Cond" panose="020B0606030402020204" pitchFamily="34" charset="0"/>
              </a:rPr>
              <a:t> to process the data which </a:t>
            </a:r>
          </a:p>
          <a:p>
            <a:pPr marL="0" indent="0">
              <a:buNone/>
            </a:pPr>
            <a:r>
              <a:rPr lang="en-US" sz="3200" dirty="0">
                <a:latin typeface="Franklin Gothic Medium Cond" panose="020B0606030402020204" pitchFamily="34" charset="0"/>
              </a:rPr>
              <a:t>was given. Here the data cleaning and data processing were done by the </a:t>
            </a:r>
          </a:p>
          <a:p>
            <a:pPr marL="0" indent="0">
              <a:buNone/>
            </a:pPr>
            <a:r>
              <a:rPr lang="en-US" sz="3200" dirty="0">
                <a:latin typeface="Franklin Gothic Medium Cond" panose="020B0606030402020204" pitchFamily="34" charset="0"/>
              </a:rPr>
              <a:t>mentioned above </a:t>
            </a:r>
            <a:r>
              <a:rPr lang="en-US" sz="3200" dirty="0" err="1">
                <a:latin typeface="Franklin Gothic Medium Cond" panose="020B0606030402020204" pitchFamily="34" charset="0"/>
              </a:rPr>
              <a:t>softwares</a:t>
            </a:r>
            <a:r>
              <a:rPr lang="en-US" sz="3200" dirty="0">
                <a:latin typeface="Franklin Gothic Medium Cond" panose="020B0606030402020204" pitchFamily="34" charset="0"/>
              </a:rPr>
              <a:t>. After completing the data processing , the </a:t>
            </a:r>
          </a:p>
          <a:p>
            <a:pPr marL="0" indent="0">
              <a:buNone/>
            </a:pPr>
            <a:r>
              <a:rPr lang="en-US" sz="3200" dirty="0">
                <a:latin typeface="Franklin Gothic Medium Cond" panose="020B0606030402020204" pitchFamily="34" charset="0"/>
              </a:rPr>
              <a:t>processed data was integrated into my </a:t>
            </a:r>
            <a:r>
              <a:rPr lang="en-US" sz="3200" dirty="0" err="1">
                <a:latin typeface="Franklin Gothic Medium Cond" panose="020B0606030402020204" pitchFamily="34" charset="0"/>
              </a:rPr>
              <a:t>github</a:t>
            </a:r>
            <a:r>
              <a:rPr lang="en-US" sz="3200" dirty="0">
                <a:latin typeface="Franklin Gothic Medium Cond" panose="020B0606030402020204" pitchFamily="34" charset="0"/>
              </a:rPr>
              <a:t> account to further </a:t>
            </a:r>
          </a:p>
          <a:p>
            <a:pPr marL="0" indent="0">
              <a:buNone/>
            </a:pPr>
            <a:r>
              <a:rPr lang="en-US" sz="3200" dirty="0">
                <a:latin typeface="Franklin Gothic Medium Cond" panose="020B0606030402020204" pitchFamily="34" charset="0"/>
              </a:rPr>
              <a:t>Process for predicting the demand of the products .</a:t>
            </a:r>
          </a:p>
        </p:txBody>
      </p:sp>
    </p:spTree>
    <p:extLst>
      <p:ext uri="{BB962C8B-B14F-4D97-AF65-F5344CB8AC3E}">
        <p14:creationId xmlns:p14="http://schemas.microsoft.com/office/powerpoint/2010/main" val="238756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7CB3-5E71-BFC3-E6A5-EDBA080E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433" y="1211022"/>
            <a:ext cx="9272954" cy="1293028"/>
          </a:xfrm>
        </p:spPr>
        <p:txBody>
          <a:bodyPr>
            <a:noAutofit/>
          </a:bodyPr>
          <a:lstStyle/>
          <a:p>
            <a:r>
              <a:rPr lang="en-US" sz="65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olonna MT" panose="04020805060202030203" pitchFamily="82" charset="0"/>
              </a:rPr>
              <a:t>Data collection and data processing</a:t>
            </a:r>
            <a:endParaRPr lang="en-IN" sz="65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Colonna MT" panose="04020805060202030203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13D4-3770-6EC8-BB28-9B73A4274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277772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Franklin Gothic Medium Cond" panose="020B0606030402020204" pitchFamily="34" charset="0"/>
              </a:rPr>
              <a:t>I was used agenda and kanban </a:t>
            </a:r>
            <a:r>
              <a:rPr lang="en-US" sz="3200" dirty="0" err="1">
                <a:latin typeface="Franklin Gothic Medium Cond" panose="020B0606030402020204" pitchFamily="34" charset="0"/>
              </a:rPr>
              <a:t>softwares</a:t>
            </a:r>
            <a:r>
              <a:rPr lang="en-US" sz="3200" dirty="0">
                <a:latin typeface="Franklin Gothic Medium Cond" panose="020B0606030402020204" pitchFamily="34" charset="0"/>
              </a:rPr>
              <a:t> to process the data which </a:t>
            </a:r>
          </a:p>
          <a:p>
            <a:pPr marL="0" indent="0">
              <a:buNone/>
            </a:pPr>
            <a:r>
              <a:rPr lang="en-US" sz="3200" dirty="0">
                <a:latin typeface="Franklin Gothic Medium Cond" panose="020B0606030402020204" pitchFamily="34" charset="0"/>
              </a:rPr>
              <a:t>was given. Here the data cleaning and data processing were done by the </a:t>
            </a:r>
          </a:p>
          <a:p>
            <a:pPr marL="0" indent="0">
              <a:buNone/>
            </a:pPr>
            <a:r>
              <a:rPr lang="en-US" sz="3200" dirty="0">
                <a:latin typeface="Franklin Gothic Medium Cond" panose="020B0606030402020204" pitchFamily="34" charset="0"/>
              </a:rPr>
              <a:t>mentioned above </a:t>
            </a:r>
            <a:r>
              <a:rPr lang="en-US" sz="3200" dirty="0" err="1">
                <a:latin typeface="Franklin Gothic Medium Cond" panose="020B0606030402020204" pitchFamily="34" charset="0"/>
              </a:rPr>
              <a:t>softwares</a:t>
            </a:r>
            <a:r>
              <a:rPr lang="en-US" sz="3200" dirty="0">
                <a:latin typeface="Franklin Gothic Medium Cond" panose="020B0606030402020204" pitchFamily="34" charset="0"/>
              </a:rPr>
              <a:t>. After completing the data processing , the </a:t>
            </a:r>
          </a:p>
          <a:p>
            <a:pPr marL="0" indent="0">
              <a:buNone/>
            </a:pPr>
            <a:r>
              <a:rPr lang="en-US" sz="3200" dirty="0">
                <a:latin typeface="Franklin Gothic Medium Cond" panose="020B0606030402020204" pitchFamily="34" charset="0"/>
              </a:rPr>
              <a:t>processed data was integrated into my </a:t>
            </a:r>
            <a:r>
              <a:rPr lang="en-US" sz="3200" dirty="0" err="1">
                <a:latin typeface="Franklin Gothic Medium Cond" panose="020B0606030402020204" pitchFamily="34" charset="0"/>
              </a:rPr>
              <a:t>github</a:t>
            </a:r>
            <a:r>
              <a:rPr lang="en-US" sz="3200" dirty="0">
                <a:latin typeface="Franklin Gothic Medium Cond" panose="020B0606030402020204" pitchFamily="34" charset="0"/>
              </a:rPr>
              <a:t> account to further </a:t>
            </a:r>
          </a:p>
          <a:p>
            <a:pPr marL="0" indent="0">
              <a:buNone/>
            </a:pPr>
            <a:r>
              <a:rPr lang="en-US" sz="3200" dirty="0">
                <a:latin typeface="Franklin Gothic Medium Cond" panose="020B0606030402020204" pitchFamily="34" charset="0"/>
              </a:rPr>
              <a:t>Process for predicting the demand of the products .</a:t>
            </a:r>
          </a:p>
        </p:txBody>
      </p:sp>
    </p:spTree>
    <p:extLst>
      <p:ext uri="{BB962C8B-B14F-4D97-AF65-F5344CB8AC3E}">
        <p14:creationId xmlns:p14="http://schemas.microsoft.com/office/powerpoint/2010/main" val="132368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7CB3-5E71-BFC3-E6A5-EDBA080E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689" y="1000006"/>
            <a:ext cx="9272954" cy="1293028"/>
          </a:xfrm>
        </p:spPr>
        <p:txBody>
          <a:bodyPr>
            <a:noAutofit/>
          </a:bodyPr>
          <a:lstStyle/>
          <a:p>
            <a:r>
              <a:rPr lang="en-US" sz="65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olonna MT" panose="04020805060202030203" pitchFamily="82" charset="0"/>
              </a:rPr>
              <a:t>Fine-tuning and prediction </a:t>
            </a:r>
            <a:endParaRPr lang="en-IN" sz="65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Colonna MT" panose="04020805060202030203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13D4-3770-6EC8-BB28-9B73A4274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545" y="2552904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Franklin Gothic Medium Cond" panose="020B0606030402020204" pitchFamily="34" charset="0"/>
              </a:rPr>
              <a:t>In this phase ,I refined my machine learning model based on the </a:t>
            </a:r>
          </a:p>
          <a:p>
            <a:pPr marL="0" indent="0">
              <a:buNone/>
            </a:pPr>
            <a:r>
              <a:rPr lang="en-US" sz="3200" dirty="0">
                <a:latin typeface="Franklin Gothic Medium Cond" panose="020B0606030402020204" pitchFamily="34" charset="0"/>
              </a:rPr>
              <a:t>evaluation results of my model. I refined this model by the tweaking</a:t>
            </a:r>
          </a:p>
          <a:p>
            <a:pPr marL="0" indent="0">
              <a:buNone/>
            </a:pPr>
            <a:r>
              <a:rPr lang="en-US" sz="3200" dirty="0">
                <a:latin typeface="Franklin Gothic Medium Cond" panose="020B0606030402020204" pitchFamily="34" charset="0"/>
              </a:rPr>
              <a:t>feature , adjusting parameters and trying different algorithms. By the </a:t>
            </a:r>
          </a:p>
          <a:p>
            <a:pPr marL="0" indent="0">
              <a:buNone/>
            </a:pPr>
            <a:r>
              <a:rPr lang="en-US" sz="3200" dirty="0">
                <a:latin typeface="Franklin Gothic Medium Cond" panose="020B0606030402020204" pitchFamily="34" charset="0"/>
              </a:rPr>
              <a:t>respect of the given datasets , I make my model to predict the demand</a:t>
            </a:r>
          </a:p>
          <a:p>
            <a:pPr marL="0" indent="0">
              <a:buNone/>
            </a:pPr>
            <a:r>
              <a:rPr lang="en-US" sz="3200" dirty="0">
                <a:latin typeface="Franklin Gothic Medium Cond" panose="020B0606030402020204" pitchFamily="34" charset="0"/>
              </a:rPr>
              <a:t>of a product. Then I monitor my machine learning model for the future</a:t>
            </a:r>
          </a:p>
          <a:p>
            <a:pPr marL="0" indent="0">
              <a:buNone/>
            </a:pPr>
            <a:r>
              <a:rPr lang="en-US" sz="3200" dirty="0">
                <a:latin typeface="Franklin Gothic Medium Cond" panose="020B0606030402020204" pitchFamily="34" charset="0"/>
              </a:rPr>
              <a:t>optimizations in that model.</a:t>
            </a:r>
          </a:p>
        </p:txBody>
      </p:sp>
    </p:spTree>
    <p:extLst>
      <p:ext uri="{BB962C8B-B14F-4D97-AF65-F5344CB8AC3E}">
        <p14:creationId xmlns:p14="http://schemas.microsoft.com/office/powerpoint/2010/main" val="227208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7CB3-5E71-BFC3-E6A5-EDBA080E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9685" y="280971"/>
            <a:ext cx="9272954" cy="1293028"/>
          </a:xfrm>
        </p:spPr>
        <p:txBody>
          <a:bodyPr>
            <a:noAutofit/>
          </a:bodyPr>
          <a:lstStyle/>
          <a:p>
            <a:r>
              <a:rPr lang="en-US" sz="65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olonna MT" panose="04020805060202030203" pitchFamily="82" charset="0"/>
              </a:rPr>
              <a:t>program</a:t>
            </a:r>
            <a:endParaRPr lang="en-IN" sz="65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Colonna MT" panose="04020805060202030203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13D4-3770-6EC8-BB28-9B73A4274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545" y="1404730"/>
            <a:ext cx="10820400" cy="51722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Franklin Gothic Medium Cond" panose="020B0606030402020204" pitchFamily="34" charset="0"/>
              </a:rPr>
              <a:t>import pandas as pd</a:t>
            </a:r>
          </a:p>
          <a:p>
            <a:pPr marL="0" indent="0">
              <a:buNone/>
            </a:pPr>
            <a:r>
              <a:rPr lang="en-US" sz="2000" dirty="0">
                <a:latin typeface="Franklin Gothic Medium Cond" panose="020B0606030402020204" pitchFamily="34" charset="0"/>
              </a:rPr>
              <a:t>import </a:t>
            </a:r>
            <a:r>
              <a:rPr lang="en-US" sz="2000" dirty="0" err="1">
                <a:latin typeface="Franklin Gothic Medium Cond" panose="020B0606030402020204" pitchFamily="34" charset="0"/>
              </a:rPr>
              <a:t>numpy</a:t>
            </a:r>
            <a:r>
              <a:rPr lang="en-US" sz="2000" dirty="0">
                <a:latin typeface="Franklin Gothic Medium Cond" panose="020B0606030402020204" pitchFamily="34" charset="0"/>
              </a:rPr>
              <a:t> as np</a:t>
            </a:r>
          </a:p>
          <a:p>
            <a:pPr marL="0" indent="0">
              <a:buNone/>
            </a:pPr>
            <a:r>
              <a:rPr lang="en-US" sz="2000" dirty="0">
                <a:latin typeface="Franklin Gothic Medium Cond" panose="020B0606030402020204" pitchFamily="34" charset="0"/>
              </a:rPr>
              <a:t> import </a:t>
            </a:r>
            <a:r>
              <a:rPr lang="en-US" sz="2000" dirty="0" err="1">
                <a:latin typeface="Franklin Gothic Medium Cond" panose="020B0606030402020204" pitchFamily="34" charset="0"/>
              </a:rPr>
              <a:t>plotly.express</a:t>
            </a:r>
            <a:r>
              <a:rPr lang="en-US" sz="2000" dirty="0">
                <a:latin typeface="Franklin Gothic Medium Cond" panose="020B0606030402020204" pitchFamily="34" charset="0"/>
              </a:rPr>
              <a:t> as </a:t>
            </a:r>
            <a:r>
              <a:rPr lang="en-US" sz="2000" dirty="0" err="1">
                <a:latin typeface="Franklin Gothic Medium Cond" panose="020B0606030402020204" pitchFamily="34" charset="0"/>
              </a:rPr>
              <a:t>px</a:t>
            </a:r>
            <a:endParaRPr lang="en-US" sz="2000" dirty="0"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Franklin Gothic Medium Cond" panose="020B0606030402020204" pitchFamily="34" charset="0"/>
              </a:rPr>
              <a:t> import seaborn as </a:t>
            </a:r>
            <a:r>
              <a:rPr lang="en-US" sz="2000" dirty="0" err="1">
                <a:latin typeface="Franklin Gothic Medium Cond" panose="020B0606030402020204" pitchFamily="34" charset="0"/>
              </a:rPr>
              <a:t>sns</a:t>
            </a:r>
            <a:endParaRPr lang="en-US" sz="2000" dirty="0"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Franklin Gothic Medium Cond" panose="020B0606030402020204" pitchFamily="34" charset="0"/>
              </a:rPr>
              <a:t> import </a:t>
            </a:r>
            <a:r>
              <a:rPr lang="en-US" sz="2000" dirty="0" err="1">
                <a:latin typeface="Franklin Gothic Medium Cond" panose="020B0606030402020204" pitchFamily="34" charset="0"/>
              </a:rPr>
              <a:t>matplotlib.pyplot</a:t>
            </a:r>
            <a:r>
              <a:rPr lang="en-US" sz="2000" dirty="0">
                <a:latin typeface="Franklin Gothic Medium Cond" panose="020B0606030402020204" pitchFamily="34" charset="0"/>
              </a:rPr>
              <a:t> as </a:t>
            </a:r>
            <a:r>
              <a:rPr lang="en-US" sz="2000" dirty="0" err="1">
                <a:latin typeface="Franklin Gothic Medium Cond" panose="020B0606030402020204" pitchFamily="34" charset="0"/>
              </a:rPr>
              <a:t>plt</a:t>
            </a:r>
            <a:r>
              <a:rPr lang="en-US" sz="2000" dirty="0">
                <a:latin typeface="Franklin Gothic Medium Cond" panose="020B06060304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Franklin Gothic Medium Cond" panose="020B0606030402020204" pitchFamily="34" charset="0"/>
              </a:rPr>
              <a:t>from </a:t>
            </a:r>
            <a:r>
              <a:rPr lang="en-US" sz="2000" dirty="0" err="1">
                <a:latin typeface="Franklin Gothic Medium Cond" panose="020B0606030402020204" pitchFamily="34" charset="0"/>
              </a:rPr>
              <a:t>sklearn.model_selection</a:t>
            </a:r>
            <a:r>
              <a:rPr lang="en-US" sz="2000" dirty="0">
                <a:latin typeface="Franklin Gothic Medium Cond" panose="020B0606030402020204" pitchFamily="34" charset="0"/>
              </a:rPr>
              <a:t> import </a:t>
            </a:r>
            <a:r>
              <a:rPr lang="en-US" sz="2000" dirty="0" err="1">
                <a:latin typeface="Franklin Gothic Medium Cond" panose="020B0606030402020204" pitchFamily="34" charset="0"/>
              </a:rPr>
              <a:t>train_test_split</a:t>
            </a:r>
            <a:endParaRPr lang="en-US" sz="2000" dirty="0"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Franklin Gothic Medium Cond" panose="020B0606030402020204" pitchFamily="34" charset="0"/>
              </a:rPr>
              <a:t> from </a:t>
            </a:r>
            <a:r>
              <a:rPr lang="en-US" sz="2000" dirty="0" err="1">
                <a:latin typeface="Franklin Gothic Medium Cond" panose="020B0606030402020204" pitchFamily="34" charset="0"/>
              </a:rPr>
              <a:t>sklearn.tree</a:t>
            </a:r>
            <a:r>
              <a:rPr lang="en-US" sz="2000" dirty="0">
                <a:latin typeface="Franklin Gothic Medium Cond" panose="020B0606030402020204" pitchFamily="34" charset="0"/>
              </a:rPr>
              <a:t> import </a:t>
            </a:r>
            <a:r>
              <a:rPr lang="en-US" sz="2000" dirty="0" err="1">
                <a:latin typeface="Franklin Gothic Medium Cond" panose="020B0606030402020204" pitchFamily="34" charset="0"/>
              </a:rPr>
              <a:t>DecisionTreeRegressor</a:t>
            </a:r>
            <a:endParaRPr lang="en-US" sz="2000" dirty="0"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Franklin Gothic Medium Cond" panose="020B0606030402020204" pitchFamily="34" charset="0"/>
              </a:rPr>
              <a:t>data.isnull</a:t>
            </a:r>
            <a:r>
              <a:rPr lang="en-US" sz="2000" dirty="0">
                <a:latin typeface="Franklin Gothic Medium Cond" panose="020B0606030402020204" pitchFamily="34" charset="0"/>
              </a:rPr>
              <a:t>().sum()</a:t>
            </a:r>
          </a:p>
          <a:p>
            <a:pPr marL="0" indent="0">
              <a:buNone/>
            </a:pPr>
            <a:r>
              <a:rPr lang="en-US" sz="2000" dirty="0">
                <a:latin typeface="Franklin Gothic Medium Cond" panose="020B0606030402020204" pitchFamily="34" charset="0"/>
              </a:rPr>
              <a:t>data = </a:t>
            </a:r>
            <a:r>
              <a:rPr lang="en-US" sz="2000" dirty="0" err="1">
                <a:latin typeface="Franklin Gothic Medium Cond" panose="020B0606030402020204" pitchFamily="34" charset="0"/>
              </a:rPr>
              <a:t>data.dropna</a:t>
            </a:r>
            <a:r>
              <a:rPr lang="en-US" sz="2000" dirty="0">
                <a:latin typeface="Franklin Gothic Medium Cond" panose="020B0606030402020204" pitchFamily="34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Franklin Gothic Medium Cond" panose="020B0606030402020204" pitchFamily="34" charset="0"/>
              </a:rPr>
              <a:t>fig = </a:t>
            </a:r>
            <a:r>
              <a:rPr lang="en-US" sz="2000" dirty="0" err="1">
                <a:latin typeface="Franklin Gothic Medium Cond" panose="020B0606030402020204" pitchFamily="34" charset="0"/>
              </a:rPr>
              <a:t>px.scatter</a:t>
            </a:r>
            <a:r>
              <a:rPr lang="en-US" sz="2000" dirty="0">
                <a:latin typeface="Franklin Gothic Medium Cond" panose="020B0606030402020204" pitchFamily="34" charset="0"/>
              </a:rPr>
              <a:t>(data, x="Units Sold", y="Total Price",</a:t>
            </a:r>
          </a:p>
          <a:p>
            <a:pPr marL="0" indent="0">
              <a:buNone/>
            </a:pPr>
            <a:r>
              <a:rPr lang="en-US" sz="2000" dirty="0">
                <a:latin typeface="Franklin Gothic Medium Cond" panose="020B0606030402020204" pitchFamily="34" charset="0"/>
              </a:rPr>
              <a:t>        size='Units Sold’)</a:t>
            </a:r>
          </a:p>
          <a:p>
            <a:pPr marL="0" indent="0">
              <a:buNone/>
            </a:pPr>
            <a:r>
              <a:rPr lang="en-US" sz="2000" dirty="0" err="1">
                <a:latin typeface="Franklin Gothic Medium Cond" panose="020B0606030402020204" pitchFamily="34" charset="0"/>
              </a:rPr>
              <a:t>fig.show</a:t>
            </a:r>
            <a:r>
              <a:rPr lang="en-US" sz="2000" dirty="0">
                <a:latin typeface="Franklin Gothic Medium Cond" panose="020B06060304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4333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7CB3-5E71-BFC3-E6A5-EDBA080E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39528" y="0"/>
            <a:ext cx="9272954" cy="1293028"/>
          </a:xfrm>
        </p:spPr>
        <p:txBody>
          <a:bodyPr>
            <a:noAutofit/>
          </a:bodyPr>
          <a:lstStyle/>
          <a:p>
            <a:r>
              <a:rPr lang="en-US" sz="45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olonna MT" panose="04020805060202030203" pitchFamily="82" charset="0"/>
              </a:rPr>
              <a:t>output</a:t>
            </a:r>
            <a:endParaRPr lang="en-IN" sz="45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Colonna MT" panose="04020805060202030203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B5070C-BEC6-41E9-DF8C-100FC4C8F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88" y="2008714"/>
            <a:ext cx="10820400" cy="3964523"/>
          </a:xfrm>
        </p:spPr>
      </p:pic>
    </p:spTree>
    <p:extLst>
      <p:ext uri="{BB962C8B-B14F-4D97-AF65-F5344CB8AC3E}">
        <p14:creationId xmlns:p14="http://schemas.microsoft.com/office/powerpoint/2010/main" val="233750593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249</TotalTime>
  <Words>701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Colonna MT</vt:lpstr>
      <vt:lpstr>Franklin Gothic Medium Cond</vt:lpstr>
      <vt:lpstr>Tw Cen MT Condensed Extra Bold</vt:lpstr>
      <vt:lpstr>Wingdings</vt:lpstr>
      <vt:lpstr>Vapor Trail</vt:lpstr>
      <vt:lpstr>Product demand predicting with machine learning</vt:lpstr>
      <vt:lpstr>synopsis</vt:lpstr>
      <vt:lpstr>introduction</vt:lpstr>
      <vt:lpstr>Defining the problem</vt:lpstr>
      <vt:lpstr>Data collection and data processing</vt:lpstr>
      <vt:lpstr>Data collection and data processing</vt:lpstr>
      <vt:lpstr>Fine-tuning and prediction </vt:lpstr>
      <vt:lpstr>program</vt:lpstr>
      <vt:lpstr>output</vt:lpstr>
      <vt:lpstr>PowerPoint Presentation</vt:lpstr>
      <vt:lpstr>output</vt:lpstr>
      <vt:lpstr>documentation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demand predicting with machine learning</dc:title>
  <dc:creator>AJM Aadhavan</dc:creator>
  <cp:lastModifiedBy>AJM Aadhavan</cp:lastModifiedBy>
  <cp:revision>4</cp:revision>
  <dcterms:created xsi:type="dcterms:W3CDTF">2023-10-10T13:36:19Z</dcterms:created>
  <dcterms:modified xsi:type="dcterms:W3CDTF">2023-10-11T14:36:58Z</dcterms:modified>
</cp:coreProperties>
</file>