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5" r:id="rId6"/>
    <p:sldId id="274" r:id="rId7"/>
    <p:sldId id="322" r:id="rId8"/>
    <p:sldId id="323" r:id="rId9"/>
    <p:sldId id="324" r:id="rId10"/>
    <p:sldId id="325" r:id="rId11"/>
    <p:sldId id="326" r:id="rId12"/>
    <p:sldId id="327" r:id="rId13"/>
    <p:sldId id="283" r:id="rId14"/>
    <p:sldId id="305" r:id="rId15"/>
    <p:sldId id="309" r:id="rId16"/>
    <p:sldId id="308"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291" r:id="rId30"/>
    <p:sldId id="297" r:id="rId31"/>
    <p:sldId id="290" r:id="rId32"/>
    <p:sldId id="329" r:id="rId33"/>
    <p:sldId id="288" r:id="rId34"/>
    <p:sldId id="285" r:id="rId35"/>
    <p:sldId id="284" r:id="rId36"/>
    <p:sldId id="286" r:id="rId37"/>
    <p:sldId id="289" r:id="rId38"/>
    <p:sldId id="287" r:id="rId39"/>
    <p:sldId id="295" r:id="rId40"/>
    <p:sldId id="296" r:id="rId41"/>
    <p:sldId id="300" r:id="rId42"/>
    <p:sldId id="302" r:id="rId43"/>
    <p:sldId id="301" r:id="rId44"/>
    <p:sldId id="303" r:id="rId45"/>
    <p:sldId id="293" r:id="rId46"/>
    <p:sldId id="294" r:id="rId47"/>
    <p:sldId id="304" r:id="rId48"/>
    <p:sldId id="328" r:id="rId49"/>
    <p:sldId id="29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70" d="100"/>
          <a:sy n="70" d="100"/>
        </p:scale>
        <p:origin x="-630"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4BDB50D-E58A-42B2-89E6-71078B23B263}"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BE89B5-D714-4933-9818-672EEF369556}" type="slidenum">
              <a:rPr lang="en-IN" smtClean="0"/>
              <a:t>‹#›</a:t>
            </a:fld>
            <a:endParaRPr lang="en-IN"/>
          </a:p>
        </p:txBody>
      </p:sp>
    </p:spTree>
    <p:extLst>
      <p:ext uri="{BB962C8B-B14F-4D97-AF65-F5344CB8AC3E}">
        <p14:creationId xmlns:p14="http://schemas.microsoft.com/office/powerpoint/2010/main" val="29777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BDB50D-E58A-42B2-89E6-71078B23B263}"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BE89B5-D714-4933-9818-672EEF369556}" type="slidenum">
              <a:rPr lang="en-IN" smtClean="0"/>
              <a:t>‹#›</a:t>
            </a:fld>
            <a:endParaRPr lang="en-IN"/>
          </a:p>
        </p:txBody>
      </p:sp>
    </p:spTree>
    <p:extLst>
      <p:ext uri="{BB962C8B-B14F-4D97-AF65-F5344CB8AC3E}">
        <p14:creationId xmlns:p14="http://schemas.microsoft.com/office/powerpoint/2010/main" val="325501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BDB50D-E58A-42B2-89E6-71078B23B263}"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BE89B5-D714-4933-9818-672EEF369556}" type="slidenum">
              <a:rPr lang="en-IN" smtClean="0"/>
              <a:t>‹#›</a:t>
            </a:fld>
            <a:endParaRPr lang="en-IN"/>
          </a:p>
        </p:txBody>
      </p:sp>
    </p:spTree>
    <p:extLst>
      <p:ext uri="{BB962C8B-B14F-4D97-AF65-F5344CB8AC3E}">
        <p14:creationId xmlns:p14="http://schemas.microsoft.com/office/powerpoint/2010/main" val="123941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BDB50D-E58A-42B2-89E6-71078B23B263}"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BE89B5-D714-4933-9818-672EEF369556}" type="slidenum">
              <a:rPr lang="en-IN" smtClean="0"/>
              <a:t>‹#›</a:t>
            </a:fld>
            <a:endParaRPr lang="en-IN"/>
          </a:p>
        </p:txBody>
      </p:sp>
    </p:spTree>
    <p:extLst>
      <p:ext uri="{BB962C8B-B14F-4D97-AF65-F5344CB8AC3E}">
        <p14:creationId xmlns:p14="http://schemas.microsoft.com/office/powerpoint/2010/main" val="60469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BDB50D-E58A-42B2-89E6-71078B23B263}" type="datetimeFigureOut">
              <a:rPr lang="en-IN" smtClean="0"/>
              <a:t>04-04-2016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BE89B5-D714-4933-9818-672EEF369556}" type="slidenum">
              <a:rPr lang="en-IN" smtClean="0"/>
              <a:t>‹#›</a:t>
            </a:fld>
            <a:endParaRPr lang="en-IN"/>
          </a:p>
        </p:txBody>
      </p:sp>
    </p:spTree>
    <p:extLst>
      <p:ext uri="{BB962C8B-B14F-4D97-AF65-F5344CB8AC3E}">
        <p14:creationId xmlns:p14="http://schemas.microsoft.com/office/powerpoint/2010/main" val="347065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BDB50D-E58A-42B2-89E6-71078B23B263}" type="datetimeFigureOut">
              <a:rPr lang="en-IN" smtClean="0"/>
              <a:t>04-04-2016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BE89B5-D714-4933-9818-672EEF369556}" type="slidenum">
              <a:rPr lang="en-IN" smtClean="0"/>
              <a:t>‹#›</a:t>
            </a:fld>
            <a:endParaRPr lang="en-IN"/>
          </a:p>
        </p:txBody>
      </p:sp>
    </p:spTree>
    <p:extLst>
      <p:ext uri="{BB962C8B-B14F-4D97-AF65-F5344CB8AC3E}">
        <p14:creationId xmlns:p14="http://schemas.microsoft.com/office/powerpoint/2010/main" val="307627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4BDB50D-E58A-42B2-89E6-71078B23B263}" type="datetimeFigureOut">
              <a:rPr lang="en-IN" smtClean="0"/>
              <a:t>04-04-2016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BE89B5-D714-4933-9818-672EEF369556}" type="slidenum">
              <a:rPr lang="en-IN" smtClean="0"/>
              <a:t>‹#›</a:t>
            </a:fld>
            <a:endParaRPr lang="en-IN"/>
          </a:p>
        </p:txBody>
      </p:sp>
    </p:spTree>
    <p:extLst>
      <p:ext uri="{BB962C8B-B14F-4D97-AF65-F5344CB8AC3E}">
        <p14:creationId xmlns:p14="http://schemas.microsoft.com/office/powerpoint/2010/main" val="98293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BDB50D-E58A-42B2-89E6-71078B23B263}" type="datetimeFigureOut">
              <a:rPr lang="en-IN" smtClean="0"/>
              <a:t>04-04-2016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BE89B5-D714-4933-9818-672EEF369556}" type="slidenum">
              <a:rPr lang="en-IN" smtClean="0"/>
              <a:t>‹#›</a:t>
            </a:fld>
            <a:endParaRPr lang="en-IN"/>
          </a:p>
        </p:txBody>
      </p:sp>
    </p:spTree>
    <p:extLst>
      <p:ext uri="{BB962C8B-B14F-4D97-AF65-F5344CB8AC3E}">
        <p14:creationId xmlns:p14="http://schemas.microsoft.com/office/powerpoint/2010/main" val="23412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DB50D-E58A-42B2-89E6-71078B23B263}" type="datetimeFigureOut">
              <a:rPr lang="en-IN" smtClean="0"/>
              <a:t>04-04-2016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BE89B5-D714-4933-9818-672EEF369556}" type="slidenum">
              <a:rPr lang="en-IN" smtClean="0"/>
              <a:t>‹#›</a:t>
            </a:fld>
            <a:endParaRPr lang="en-IN"/>
          </a:p>
        </p:txBody>
      </p:sp>
    </p:spTree>
    <p:extLst>
      <p:ext uri="{BB962C8B-B14F-4D97-AF65-F5344CB8AC3E}">
        <p14:creationId xmlns:p14="http://schemas.microsoft.com/office/powerpoint/2010/main" val="209128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DB50D-E58A-42B2-89E6-71078B23B263}" type="datetimeFigureOut">
              <a:rPr lang="en-IN" smtClean="0"/>
              <a:t>04-04-2016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BE89B5-D714-4933-9818-672EEF369556}" type="slidenum">
              <a:rPr lang="en-IN" smtClean="0"/>
              <a:t>‹#›</a:t>
            </a:fld>
            <a:endParaRPr lang="en-IN"/>
          </a:p>
        </p:txBody>
      </p:sp>
    </p:spTree>
    <p:extLst>
      <p:ext uri="{BB962C8B-B14F-4D97-AF65-F5344CB8AC3E}">
        <p14:creationId xmlns:p14="http://schemas.microsoft.com/office/powerpoint/2010/main" val="331612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DB50D-E58A-42B2-89E6-71078B23B263}" type="datetimeFigureOut">
              <a:rPr lang="en-IN" smtClean="0"/>
              <a:t>04-04-2016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BE89B5-D714-4933-9818-672EEF369556}" type="slidenum">
              <a:rPr lang="en-IN" smtClean="0"/>
              <a:t>‹#›</a:t>
            </a:fld>
            <a:endParaRPr lang="en-IN"/>
          </a:p>
        </p:txBody>
      </p:sp>
    </p:spTree>
    <p:extLst>
      <p:ext uri="{BB962C8B-B14F-4D97-AF65-F5344CB8AC3E}">
        <p14:creationId xmlns:p14="http://schemas.microsoft.com/office/powerpoint/2010/main" val="100279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DB50D-E58A-42B2-89E6-71078B23B263}" type="datetimeFigureOut">
              <a:rPr lang="en-IN" smtClean="0"/>
              <a:t>04-04-2016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E89B5-D714-4933-9818-672EEF369556}" type="slidenum">
              <a:rPr lang="en-IN" smtClean="0"/>
              <a:t>‹#›</a:t>
            </a:fld>
            <a:endParaRPr lang="en-IN"/>
          </a:p>
        </p:txBody>
      </p:sp>
    </p:spTree>
    <p:extLst>
      <p:ext uri="{BB962C8B-B14F-4D97-AF65-F5344CB8AC3E}">
        <p14:creationId xmlns:p14="http://schemas.microsoft.com/office/powerpoint/2010/main" val="3275106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latin typeface="Arial" panose="020B0604020202020204" pitchFamily="34" charset="0"/>
                <a:cs typeface="Arial" panose="020B0604020202020204" pitchFamily="34" charset="0"/>
              </a:rPr>
              <a:t>Modelling of Vienna Rectifier using Hysteresis current control loop </a:t>
            </a:r>
            <a:endParaRPr lang="en-IN" dirty="0"/>
          </a:p>
        </p:txBody>
      </p:sp>
    </p:spTree>
    <p:extLst>
      <p:ext uri="{BB962C8B-B14F-4D97-AF65-F5344CB8AC3E}">
        <p14:creationId xmlns:p14="http://schemas.microsoft.com/office/powerpoint/2010/main" val="3894825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Mode 4:</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335" y="1555845"/>
            <a:ext cx="7533564" cy="3868583"/>
          </a:xfrm>
        </p:spPr>
      </p:pic>
      <p:sp>
        <p:nvSpPr>
          <p:cNvPr id="5" name="TextBox 4"/>
          <p:cNvSpPr txBox="1"/>
          <p:nvPr/>
        </p:nvSpPr>
        <p:spPr>
          <a:xfrm>
            <a:off x="2456597" y="5841242"/>
            <a:ext cx="6196084" cy="369332"/>
          </a:xfrm>
          <a:prstGeom prst="rect">
            <a:avLst/>
          </a:prstGeom>
          <a:noFill/>
        </p:spPr>
        <p:txBody>
          <a:bodyPr wrap="square" rtlCol="0">
            <a:spAutoFit/>
          </a:bodyPr>
          <a:lstStyle/>
          <a:p>
            <a:r>
              <a:rPr lang="en-IN" dirty="0"/>
              <a:t>(d) line current is negative and SA is OFF</a:t>
            </a:r>
            <a:endParaRPr lang="en-US" dirty="0"/>
          </a:p>
        </p:txBody>
      </p:sp>
    </p:spTree>
    <p:extLst>
      <p:ext uri="{BB962C8B-B14F-4D97-AF65-F5344CB8AC3E}">
        <p14:creationId xmlns:p14="http://schemas.microsoft.com/office/powerpoint/2010/main" val="276052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CURRENT PATH FOR SWITCHING POSITION 001</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089" y="1811977"/>
            <a:ext cx="8329207" cy="4351338"/>
          </a:xfrm>
        </p:spPr>
      </p:pic>
    </p:spTree>
    <p:extLst>
      <p:ext uri="{BB962C8B-B14F-4D97-AF65-F5344CB8AC3E}">
        <p14:creationId xmlns:p14="http://schemas.microsoft.com/office/powerpoint/2010/main" val="48943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CURRENT PATH FOR SWITCHING POSITION 110</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860" y="1825625"/>
            <a:ext cx="8982280" cy="4351338"/>
          </a:xfrm>
        </p:spPr>
      </p:pic>
    </p:spTree>
    <p:extLst>
      <p:ext uri="{BB962C8B-B14F-4D97-AF65-F5344CB8AC3E}">
        <p14:creationId xmlns:p14="http://schemas.microsoft.com/office/powerpoint/2010/main" val="567510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22749173"/>
              </p:ext>
            </p:extLst>
          </p:nvPr>
        </p:nvGraphicFramePr>
        <p:xfrm>
          <a:off x="2610429" y="2213777"/>
          <a:ext cx="5990317" cy="4049484"/>
        </p:xfrm>
        <a:graphic>
          <a:graphicData uri="http://schemas.openxmlformats.org/drawingml/2006/table">
            <a:tbl>
              <a:tblPr firstRow="1" firstCol="1" bandRow="1">
                <a:tableStyleId>{5C22544A-7EE6-4342-B048-85BDC9FD1C3A}</a:tableStyleId>
              </a:tblPr>
              <a:tblGrid>
                <a:gridCol w="933027"/>
                <a:gridCol w="885669"/>
                <a:gridCol w="941336"/>
                <a:gridCol w="1060976"/>
                <a:gridCol w="1060976"/>
                <a:gridCol w="1108333"/>
              </a:tblGrid>
              <a:tr h="526104">
                <a:tc>
                  <a:txBody>
                    <a:bodyPr/>
                    <a:lstStyle/>
                    <a:p>
                      <a:pPr marL="6350" marR="1905" indent="-6350" algn="ctr">
                        <a:lnSpc>
                          <a:spcPct val="107000"/>
                        </a:lnSpc>
                        <a:spcAft>
                          <a:spcPts val="0"/>
                        </a:spcAft>
                      </a:pPr>
                      <a:r>
                        <a:rPr lang="en-IN" sz="1200" dirty="0">
                          <a:effectLst/>
                        </a:rPr>
                        <a:t>S</a:t>
                      </a:r>
                      <a:r>
                        <a:rPr lang="en-IN" sz="1200" baseline="-25000" dirty="0">
                          <a:effectLst/>
                        </a:rPr>
                        <a:t>A</a:t>
                      </a:r>
                      <a:r>
                        <a:rPr lang="en-IN" sz="1200" dirty="0">
                          <a:effectLst/>
                        </a:rPr>
                        <a:t> </a:t>
                      </a:r>
                      <a:endParaRPr lang="en-IN" sz="1200" dirty="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270" indent="-6350" algn="ctr">
                        <a:lnSpc>
                          <a:spcPct val="107000"/>
                        </a:lnSpc>
                        <a:spcAft>
                          <a:spcPts val="0"/>
                        </a:spcAft>
                      </a:pPr>
                      <a:r>
                        <a:rPr lang="en-IN" sz="1200">
                          <a:effectLst/>
                        </a:rPr>
                        <a:t>S</a:t>
                      </a:r>
                      <a:r>
                        <a:rPr lang="en-IN" sz="1200" baseline="-25000">
                          <a:effectLst/>
                        </a:rPr>
                        <a:t>B</a:t>
                      </a: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marR="3175" indent="-6350" algn="ctr">
                        <a:lnSpc>
                          <a:spcPct val="107000"/>
                        </a:lnSpc>
                        <a:spcAft>
                          <a:spcPts val="0"/>
                        </a:spcAft>
                      </a:pPr>
                      <a:r>
                        <a:rPr lang="en-IN" sz="1200">
                          <a:effectLst/>
                        </a:rPr>
                        <a:t>S</a:t>
                      </a:r>
                      <a:r>
                        <a:rPr lang="en-IN" sz="800">
                          <a:effectLst/>
                        </a:rPr>
                        <a:t>C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dirty="0">
                          <a:effectLst/>
                        </a:rPr>
                        <a:t>V</a:t>
                      </a:r>
                      <a:r>
                        <a:rPr lang="en-IN" sz="800" dirty="0">
                          <a:effectLst/>
                        </a:rPr>
                        <a:t>AN </a:t>
                      </a:r>
                      <a:endParaRPr lang="en-IN" sz="1200" dirty="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270" indent="-6350" algn="ctr">
                        <a:lnSpc>
                          <a:spcPct val="107000"/>
                        </a:lnSpc>
                        <a:spcAft>
                          <a:spcPts val="0"/>
                        </a:spcAft>
                      </a:pPr>
                      <a:r>
                        <a:rPr lang="en-IN" sz="1200">
                          <a:effectLst/>
                        </a:rPr>
                        <a:t>V</a:t>
                      </a:r>
                      <a:r>
                        <a:rPr lang="en-IN" sz="1200" baseline="-25000">
                          <a:effectLst/>
                        </a:rPr>
                        <a:t>BN</a:t>
                      </a: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marR="635" indent="-6350" algn="ctr">
                        <a:lnSpc>
                          <a:spcPct val="107000"/>
                        </a:lnSpc>
                        <a:spcAft>
                          <a:spcPts val="0"/>
                        </a:spcAft>
                      </a:pPr>
                      <a:r>
                        <a:rPr lang="en-IN" sz="1200">
                          <a:effectLst/>
                        </a:rPr>
                        <a:t>V</a:t>
                      </a:r>
                      <a:r>
                        <a:rPr lang="en-IN" sz="800">
                          <a:effectLst/>
                        </a:rPr>
                        <a:t>CN</a:t>
                      </a: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r>
              <a:tr h="439510">
                <a:tc>
                  <a:txBody>
                    <a:bodyPr/>
                    <a:lstStyle/>
                    <a:p>
                      <a:pPr marL="6350" marR="1270"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marR="2540"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2540" indent="-6350" algn="ctr">
                        <a:lnSpc>
                          <a:spcPct val="107000"/>
                        </a:lnSpc>
                        <a:spcAft>
                          <a:spcPts val="0"/>
                        </a:spcAft>
                      </a:pPr>
                      <a:r>
                        <a:rPr lang="en-IN" sz="1200">
                          <a:effectLst/>
                        </a:rPr>
                        <a:t>+V</a:t>
                      </a:r>
                      <a:r>
                        <a:rPr lang="en-IN" sz="1200" baseline="-25000">
                          <a:effectLst/>
                        </a:rPr>
                        <a:t>0</a:t>
                      </a:r>
                      <a:r>
                        <a:rPr lang="en-IN" sz="1200">
                          <a:effectLst/>
                        </a:rPr>
                        <a:t>/2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-V</a:t>
                      </a:r>
                      <a:r>
                        <a:rPr lang="en-IN" sz="1200" baseline="-25000">
                          <a:effectLst/>
                        </a:rPr>
                        <a:t>0</a:t>
                      </a:r>
                      <a:r>
                        <a:rPr lang="en-IN" sz="1200">
                          <a:effectLst/>
                        </a:rPr>
                        <a:t>/2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indent="-6350" algn="ctr">
                        <a:lnSpc>
                          <a:spcPct val="107000"/>
                        </a:lnSpc>
                        <a:spcAft>
                          <a:spcPts val="0"/>
                        </a:spcAft>
                      </a:pPr>
                      <a:r>
                        <a:rPr lang="en-IN" sz="1200">
                          <a:effectLst/>
                        </a:rPr>
                        <a:t>-V</a:t>
                      </a:r>
                      <a:r>
                        <a:rPr lang="en-IN" sz="1200" baseline="-25000">
                          <a:effectLst/>
                        </a:rPr>
                        <a:t>0</a:t>
                      </a:r>
                      <a:r>
                        <a:rPr lang="en-IN" sz="1200">
                          <a:effectLst/>
                        </a:rPr>
                        <a:t>/2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r>
              <a:tr h="439510">
                <a:tc>
                  <a:txBody>
                    <a:bodyPr/>
                    <a:lstStyle/>
                    <a:p>
                      <a:pPr marL="6350" marR="1270"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marR="2540" indent="-6350" algn="ctr">
                        <a:lnSpc>
                          <a:spcPct val="107000"/>
                        </a:lnSpc>
                        <a:spcAft>
                          <a:spcPts val="0"/>
                        </a:spcAft>
                      </a:pPr>
                      <a:r>
                        <a:rPr lang="en-IN" sz="1200">
                          <a:effectLst/>
                        </a:rPr>
                        <a:t>1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2540" indent="-6350" algn="ctr">
                        <a:lnSpc>
                          <a:spcPct val="107000"/>
                        </a:lnSpc>
                        <a:spcAft>
                          <a:spcPts val="0"/>
                        </a:spcAft>
                      </a:pPr>
                      <a:r>
                        <a:rPr lang="en-IN" sz="1200" dirty="0">
                          <a:effectLst/>
                        </a:rPr>
                        <a:t>+V</a:t>
                      </a:r>
                      <a:r>
                        <a:rPr lang="en-IN" sz="1200" baseline="-25000" dirty="0">
                          <a:effectLst/>
                        </a:rPr>
                        <a:t>0</a:t>
                      </a:r>
                      <a:r>
                        <a:rPr lang="en-IN" sz="1200" dirty="0">
                          <a:effectLst/>
                        </a:rPr>
                        <a:t>/2 </a:t>
                      </a:r>
                      <a:endParaRPr lang="en-IN" sz="1200" dirty="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dirty="0">
                          <a:effectLst/>
                        </a:rPr>
                        <a:t>-V</a:t>
                      </a:r>
                      <a:r>
                        <a:rPr lang="en-IN" sz="1200" baseline="-25000" dirty="0">
                          <a:effectLst/>
                        </a:rPr>
                        <a:t>0</a:t>
                      </a:r>
                      <a:r>
                        <a:rPr lang="en-IN" sz="1200" dirty="0">
                          <a:effectLst/>
                        </a:rPr>
                        <a:t>/2 </a:t>
                      </a:r>
                      <a:endParaRPr lang="en-IN" sz="1200" dirty="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r>
              <a:tr h="439510">
                <a:tc>
                  <a:txBody>
                    <a:bodyPr/>
                    <a:lstStyle/>
                    <a:p>
                      <a:pPr marL="6350" marR="1270"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1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marR="2540"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2540" indent="-6350" algn="ctr">
                        <a:lnSpc>
                          <a:spcPct val="107000"/>
                        </a:lnSpc>
                        <a:spcAft>
                          <a:spcPts val="0"/>
                        </a:spcAft>
                      </a:pPr>
                      <a:r>
                        <a:rPr lang="en-IN" sz="1200" dirty="0">
                          <a:effectLst/>
                        </a:rPr>
                        <a:t>+V</a:t>
                      </a:r>
                      <a:r>
                        <a:rPr lang="en-IN" sz="1200" baseline="-25000" dirty="0">
                          <a:effectLst/>
                        </a:rPr>
                        <a:t>0</a:t>
                      </a:r>
                      <a:r>
                        <a:rPr lang="en-IN" sz="1200" dirty="0">
                          <a:effectLst/>
                        </a:rPr>
                        <a:t>/2 </a:t>
                      </a:r>
                      <a:endParaRPr lang="en-IN" sz="1200" dirty="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indent="-6350" algn="ctr">
                        <a:lnSpc>
                          <a:spcPct val="107000"/>
                        </a:lnSpc>
                        <a:spcAft>
                          <a:spcPts val="0"/>
                        </a:spcAft>
                      </a:pPr>
                      <a:r>
                        <a:rPr lang="en-IN" sz="1200">
                          <a:effectLst/>
                        </a:rPr>
                        <a:t>-V</a:t>
                      </a:r>
                      <a:r>
                        <a:rPr lang="en-IN" sz="1200" baseline="-25000">
                          <a:effectLst/>
                        </a:rPr>
                        <a:t>0</a:t>
                      </a:r>
                      <a:r>
                        <a:rPr lang="en-IN" sz="1200">
                          <a:effectLst/>
                        </a:rPr>
                        <a:t>/2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r>
              <a:tr h="439510">
                <a:tc>
                  <a:txBody>
                    <a:bodyPr/>
                    <a:lstStyle/>
                    <a:p>
                      <a:pPr marL="6350" marR="1270"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1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marR="2540" indent="-6350" algn="ctr">
                        <a:lnSpc>
                          <a:spcPct val="107000"/>
                        </a:lnSpc>
                        <a:spcAft>
                          <a:spcPts val="0"/>
                        </a:spcAft>
                      </a:pPr>
                      <a:r>
                        <a:rPr lang="en-IN" sz="1200">
                          <a:effectLst/>
                        </a:rPr>
                        <a:t>1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2540" indent="-6350" algn="ctr">
                        <a:lnSpc>
                          <a:spcPct val="107000"/>
                        </a:lnSpc>
                        <a:spcAft>
                          <a:spcPts val="0"/>
                        </a:spcAft>
                      </a:pPr>
                      <a:r>
                        <a:rPr lang="en-IN" sz="1200" dirty="0">
                          <a:effectLst/>
                        </a:rPr>
                        <a:t>+V</a:t>
                      </a:r>
                      <a:r>
                        <a:rPr lang="en-IN" sz="1200" baseline="-25000" dirty="0">
                          <a:effectLst/>
                        </a:rPr>
                        <a:t>0</a:t>
                      </a:r>
                      <a:r>
                        <a:rPr lang="en-IN" sz="1200" dirty="0">
                          <a:effectLst/>
                        </a:rPr>
                        <a:t>/2 </a:t>
                      </a:r>
                      <a:endParaRPr lang="en-IN" sz="1200" dirty="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indent="-6350" algn="ctr">
                        <a:lnSpc>
                          <a:spcPct val="107000"/>
                        </a:lnSpc>
                        <a:spcAft>
                          <a:spcPts val="0"/>
                        </a:spcAft>
                      </a:pPr>
                      <a:r>
                        <a:rPr lang="en-IN" sz="1200" dirty="0">
                          <a:effectLst/>
                        </a:rPr>
                        <a:t>0 </a:t>
                      </a:r>
                      <a:endParaRPr lang="en-IN" sz="1200" dirty="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r>
              <a:tr h="439510">
                <a:tc>
                  <a:txBody>
                    <a:bodyPr/>
                    <a:lstStyle/>
                    <a:p>
                      <a:pPr marL="6350" marR="1270" indent="-6350" algn="ctr">
                        <a:lnSpc>
                          <a:spcPct val="107000"/>
                        </a:lnSpc>
                        <a:spcAft>
                          <a:spcPts val="0"/>
                        </a:spcAft>
                      </a:pPr>
                      <a:r>
                        <a:rPr lang="en-IN" sz="1200">
                          <a:effectLst/>
                        </a:rPr>
                        <a:t>1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marR="2540"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2540"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-V</a:t>
                      </a:r>
                      <a:r>
                        <a:rPr lang="en-IN" sz="1200" baseline="-25000">
                          <a:effectLst/>
                        </a:rPr>
                        <a:t>0</a:t>
                      </a:r>
                      <a:r>
                        <a:rPr lang="en-IN" sz="1200">
                          <a:effectLst/>
                        </a:rPr>
                        <a:t>/2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indent="-6350" algn="ctr">
                        <a:lnSpc>
                          <a:spcPct val="107000"/>
                        </a:lnSpc>
                        <a:spcAft>
                          <a:spcPts val="0"/>
                        </a:spcAft>
                      </a:pPr>
                      <a:r>
                        <a:rPr lang="en-IN" sz="1200">
                          <a:effectLst/>
                        </a:rPr>
                        <a:t>-V</a:t>
                      </a:r>
                      <a:r>
                        <a:rPr lang="en-IN" sz="1200" baseline="-25000">
                          <a:effectLst/>
                        </a:rPr>
                        <a:t>0</a:t>
                      </a:r>
                      <a:r>
                        <a:rPr lang="en-IN" sz="1200">
                          <a:effectLst/>
                        </a:rPr>
                        <a:t>/2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r>
              <a:tr h="439510">
                <a:tc>
                  <a:txBody>
                    <a:bodyPr/>
                    <a:lstStyle/>
                    <a:p>
                      <a:pPr marL="6350" marR="1270" indent="-6350" algn="ctr">
                        <a:lnSpc>
                          <a:spcPct val="107000"/>
                        </a:lnSpc>
                        <a:spcAft>
                          <a:spcPts val="0"/>
                        </a:spcAft>
                      </a:pPr>
                      <a:r>
                        <a:rPr lang="en-IN" sz="1200">
                          <a:effectLst/>
                        </a:rPr>
                        <a:t>1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marR="2540" indent="-6350" algn="ctr">
                        <a:lnSpc>
                          <a:spcPct val="107000"/>
                        </a:lnSpc>
                        <a:spcAft>
                          <a:spcPts val="0"/>
                        </a:spcAft>
                      </a:pPr>
                      <a:r>
                        <a:rPr lang="en-IN" sz="1200">
                          <a:effectLst/>
                        </a:rPr>
                        <a:t>1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2540" indent="-6350" algn="ctr">
                        <a:lnSpc>
                          <a:spcPct val="107000"/>
                        </a:lnSpc>
                        <a:spcAft>
                          <a:spcPts val="0"/>
                        </a:spcAft>
                      </a:pPr>
                      <a:r>
                        <a:rPr lang="en-IN" sz="1200" dirty="0">
                          <a:effectLst/>
                        </a:rPr>
                        <a:t>0 </a:t>
                      </a:r>
                      <a:endParaRPr lang="en-IN" sz="1200" dirty="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-V</a:t>
                      </a:r>
                      <a:r>
                        <a:rPr lang="en-IN" sz="1200" baseline="-25000">
                          <a:effectLst/>
                        </a:rPr>
                        <a:t>0</a:t>
                      </a:r>
                      <a:r>
                        <a:rPr lang="en-IN" sz="1200">
                          <a:effectLst/>
                        </a:rPr>
                        <a:t>/2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r>
              <a:tr h="446810">
                <a:tc>
                  <a:txBody>
                    <a:bodyPr/>
                    <a:lstStyle/>
                    <a:p>
                      <a:pPr marL="6350" marR="1270" indent="-6350" algn="ctr">
                        <a:lnSpc>
                          <a:spcPct val="107000"/>
                        </a:lnSpc>
                        <a:spcAft>
                          <a:spcPts val="0"/>
                        </a:spcAft>
                      </a:pPr>
                      <a:r>
                        <a:rPr lang="en-IN" sz="1200">
                          <a:effectLst/>
                        </a:rPr>
                        <a:t>1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1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marR="2540"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2540"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indent="-6350" algn="ctr">
                        <a:lnSpc>
                          <a:spcPct val="107000"/>
                        </a:lnSpc>
                        <a:spcAft>
                          <a:spcPts val="0"/>
                        </a:spcAft>
                      </a:pPr>
                      <a:r>
                        <a:rPr lang="en-IN" sz="1200">
                          <a:effectLst/>
                        </a:rPr>
                        <a:t>-V</a:t>
                      </a:r>
                      <a:r>
                        <a:rPr lang="en-IN" sz="1200" baseline="-25000">
                          <a:effectLst/>
                        </a:rPr>
                        <a:t>0</a:t>
                      </a:r>
                      <a:r>
                        <a:rPr lang="en-IN" sz="1200">
                          <a:effectLst/>
                        </a:rPr>
                        <a:t>/2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r>
              <a:tr h="439510">
                <a:tc>
                  <a:txBody>
                    <a:bodyPr/>
                    <a:lstStyle/>
                    <a:p>
                      <a:pPr marL="6350" marR="1270" indent="-6350" algn="ctr">
                        <a:lnSpc>
                          <a:spcPct val="107000"/>
                        </a:lnSpc>
                        <a:spcAft>
                          <a:spcPts val="0"/>
                        </a:spcAft>
                      </a:pPr>
                      <a:r>
                        <a:rPr lang="en-IN" sz="1200">
                          <a:effectLst/>
                        </a:rPr>
                        <a:t>1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1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marR="2540" indent="-6350" algn="ctr">
                        <a:lnSpc>
                          <a:spcPct val="107000"/>
                        </a:lnSpc>
                        <a:spcAft>
                          <a:spcPts val="0"/>
                        </a:spcAft>
                      </a:pPr>
                      <a:r>
                        <a:rPr lang="en-IN" sz="1200" dirty="0">
                          <a:effectLst/>
                        </a:rPr>
                        <a:t>1 </a:t>
                      </a:r>
                      <a:endParaRPr lang="en-IN" sz="1200" dirty="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2540"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1905" indent="-6350" algn="ctr">
                        <a:lnSpc>
                          <a:spcPct val="107000"/>
                        </a:lnSpc>
                        <a:spcAft>
                          <a:spcPts val="0"/>
                        </a:spcAft>
                      </a:pPr>
                      <a:r>
                        <a:rPr lang="en-IN" sz="1200">
                          <a:effectLst/>
                        </a:rPr>
                        <a:t>0 </a:t>
                      </a:r>
                      <a:endParaRPr lang="en-IN" sz="120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c>
                  <a:txBody>
                    <a:bodyPr/>
                    <a:lstStyle/>
                    <a:p>
                      <a:pPr marL="6350" indent="-6350" algn="ctr">
                        <a:lnSpc>
                          <a:spcPct val="107000"/>
                        </a:lnSpc>
                        <a:spcAft>
                          <a:spcPts val="0"/>
                        </a:spcAft>
                      </a:pPr>
                      <a:r>
                        <a:rPr lang="en-IN" sz="1200" dirty="0">
                          <a:effectLst/>
                        </a:rPr>
                        <a:t>0 </a:t>
                      </a:r>
                      <a:endParaRPr lang="en-IN" sz="1200" dirty="0">
                        <a:solidFill>
                          <a:srgbClr val="000000"/>
                        </a:solidFill>
                        <a:effectLst/>
                        <a:latin typeface="Times New Roman" panose="02020603050405020304" pitchFamily="18" charset="0"/>
                        <a:ea typeface="Times New Roman" panose="02020603050405020304" pitchFamily="18" charset="0"/>
                      </a:endParaRPr>
                    </a:p>
                  </a:txBody>
                  <a:tcPr marL="73025" marR="73025" marT="26035" marB="0"/>
                </a:tc>
              </a:tr>
            </a:tbl>
          </a:graphicData>
        </a:graphic>
      </p:graphicFrame>
      <p:sp>
        <p:nvSpPr>
          <p:cNvPr id="9" name="Rectangle 8"/>
          <p:cNvSpPr/>
          <p:nvPr/>
        </p:nvSpPr>
        <p:spPr>
          <a:xfrm>
            <a:off x="925683" y="1296165"/>
            <a:ext cx="9910640" cy="707886"/>
          </a:xfrm>
          <a:prstGeom prst="rect">
            <a:avLst/>
          </a:prstGeom>
        </p:spPr>
        <p:txBody>
          <a:bodyPr wrap="square">
            <a:spAutoFit/>
          </a:bodyPr>
          <a:lstStyle/>
          <a:p>
            <a:r>
              <a:rPr lang="en-IN" sz="2000" dirty="0" smtClean="0">
                <a:solidFill>
                  <a:srgbClr val="000000"/>
                </a:solidFill>
                <a:effectLst/>
                <a:latin typeface="Times New Roman" panose="02020603050405020304" pitchFamily="18" charset="0"/>
                <a:ea typeface="Times New Roman" panose="02020603050405020304" pitchFamily="18" charset="0"/>
              </a:rPr>
              <a:t>If it assumed that the current for phase A is positive and it is negative for both phase B and C. Then eight different switching positions can be </a:t>
            </a:r>
            <a:r>
              <a:rPr lang="en-IN" sz="2000" dirty="0" smtClean="0">
                <a:solidFill>
                  <a:srgbClr val="000000"/>
                </a:solidFill>
                <a:effectLst/>
                <a:latin typeface="Times New Roman" panose="02020603050405020304" pitchFamily="18" charset="0"/>
                <a:ea typeface="Times New Roman" panose="02020603050405020304" pitchFamily="18" charset="0"/>
              </a:rPr>
              <a:t>considered</a:t>
            </a:r>
            <a:endParaRPr lang="en-IN" sz="2000" dirty="0"/>
          </a:p>
        </p:txBody>
      </p:sp>
      <p:sp>
        <p:nvSpPr>
          <p:cNvPr id="2" name="TextBox 1"/>
          <p:cNvSpPr txBox="1"/>
          <p:nvPr/>
        </p:nvSpPr>
        <p:spPr>
          <a:xfrm>
            <a:off x="977907" y="632917"/>
            <a:ext cx="3924217" cy="584775"/>
          </a:xfrm>
          <a:prstGeom prst="rect">
            <a:avLst/>
          </a:prstGeom>
          <a:noFill/>
        </p:spPr>
        <p:txBody>
          <a:bodyPr wrap="square" rtlCol="0">
            <a:spAutoFit/>
          </a:bodyPr>
          <a:lstStyle/>
          <a:p>
            <a:r>
              <a:rPr lang="en-US" sz="3200" dirty="0" smtClean="0"/>
              <a:t>SWITCHING TABLE</a:t>
            </a:r>
            <a:endParaRPr lang="en-US" sz="3200" dirty="0"/>
          </a:p>
        </p:txBody>
      </p:sp>
    </p:spTree>
    <p:extLst>
      <p:ext uri="{BB962C8B-B14F-4D97-AF65-F5344CB8AC3E}">
        <p14:creationId xmlns:p14="http://schemas.microsoft.com/office/powerpoint/2010/main" val="3762593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Hysteresis Current Controller</a:t>
            </a:r>
            <a:br>
              <a:rPr lang="en-US" dirty="0" smtClean="0"/>
            </a:br>
            <a:endParaRPr lang="en-IN" dirty="0"/>
          </a:p>
        </p:txBody>
      </p:sp>
      <p:sp>
        <p:nvSpPr>
          <p:cNvPr id="3" name="Content Placeholder 2"/>
          <p:cNvSpPr>
            <a:spLocks noGrp="1"/>
          </p:cNvSpPr>
          <p:nvPr>
            <p:ph idx="1"/>
          </p:nvPr>
        </p:nvSpPr>
        <p:spPr/>
        <p:txBody>
          <a:bodyPr/>
          <a:lstStyle/>
          <a:p>
            <a:r>
              <a:rPr lang="en-US" dirty="0" smtClean="0"/>
              <a:t>Hysteresis current control is a closed loop circuit which consists of:</a:t>
            </a:r>
          </a:p>
          <a:p>
            <a:pPr>
              <a:buNone/>
            </a:pPr>
            <a:r>
              <a:rPr lang="en-US" dirty="0" smtClean="0"/>
              <a:t>1. Comparator </a:t>
            </a:r>
          </a:p>
          <a:p>
            <a:pPr>
              <a:buNone/>
            </a:pPr>
            <a:r>
              <a:rPr lang="en-US" dirty="0" smtClean="0"/>
              <a:t>2. Hysteresis relay </a:t>
            </a:r>
          </a:p>
          <a:p>
            <a:pPr>
              <a:buNone/>
            </a:pPr>
            <a:r>
              <a:rPr lang="en-US" dirty="0" smtClean="0"/>
              <a:t>3. Active </a:t>
            </a:r>
            <a:r>
              <a:rPr lang="en-US" dirty="0" smtClean="0"/>
              <a:t>filter</a:t>
            </a:r>
            <a:endParaRPr lang="en-US" dirty="0" smtClean="0"/>
          </a:p>
          <a:p>
            <a:pPr marL="0" indent="0">
              <a:buNone/>
            </a:pPr>
            <a:endParaRPr lang="en-IN" dirty="0"/>
          </a:p>
        </p:txBody>
      </p:sp>
      <p:pic>
        <p:nvPicPr>
          <p:cNvPr id="4" name="Picture 3" descr="download.png"/>
          <p:cNvPicPr>
            <a:picLocks noChangeAspect="1"/>
          </p:cNvPicPr>
          <p:nvPr/>
        </p:nvPicPr>
        <p:blipFill>
          <a:blip r:embed="rId2"/>
          <a:stretch>
            <a:fillRect/>
          </a:stretch>
        </p:blipFill>
        <p:spPr>
          <a:xfrm>
            <a:off x="1790080" y="4581128"/>
            <a:ext cx="8765177" cy="1896428"/>
          </a:xfrm>
          <a:prstGeom prst="rect">
            <a:avLst/>
          </a:prstGeom>
        </p:spPr>
      </p:pic>
    </p:spTree>
    <p:extLst>
      <p:ext uri="{BB962C8B-B14F-4D97-AF65-F5344CB8AC3E}">
        <p14:creationId xmlns:p14="http://schemas.microsoft.com/office/powerpoint/2010/main" val="137909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Hysteresis current controlling technique: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4262" y="1825625"/>
            <a:ext cx="8263475" cy="4351338"/>
          </a:xfrm>
        </p:spPr>
      </p:pic>
    </p:spTree>
    <p:extLst>
      <p:ext uri="{BB962C8B-B14F-4D97-AF65-F5344CB8AC3E}">
        <p14:creationId xmlns:p14="http://schemas.microsoft.com/office/powerpoint/2010/main" val="1321480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C:\Users\Jones Andrew\Desktop\project\hysteresiswav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7438" y="1600202"/>
            <a:ext cx="6317125" cy="3773015"/>
          </a:xfrm>
          <a:prstGeom prst="rect">
            <a:avLst/>
          </a:prstGeom>
          <a:noFill/>
          <a:ln>
            <a:noFill/>
          </a:ln>
        </p:spPr>
      </p:pic>
      <p:sp>
        <p:nvSpPr>
          <p:cNvPr id="5" name="Rectangle 4"/>
          <p:cNvSpPr/>
          <p:nvPr/>
        </p:nvSpPr>
        <p:spPr>
          <a:xfrm>
            <a:off x="2567608" y="5301209"/>
            <a:ext cx="7272808" cy="646331"/>
          </a:xfrm>
          <a:prstGeom prst="rect">
            <a:avLst/>
          </a:prstGeom>
        </p:spPr>
        <p:txBody>
          <a:bodyPr wrap="square">
            <a:spAutoFit/>
          </a:bodyPr>
          <a:lstStyle/>
          <a:p>
            <a:r>
              <a:rPr lang="en-IN" dirty="0"/>
              <a:t>In this method the THD value of voltage and current is 0.3% and 0.45%, which is well below the permissible value of disturbance.</a:t>
            </a:r>
          </a:p>
        </p:txBody>
      </p:sp>
    </p:spTree>
    <p:extLst>
      <p:ext uri="{BB962C8B-B14F-4D97-AF65-F5344CB8AC3E}">
        <p14:creationId xmlns:p14="http://schemas.microsoft.com/office/powerpoint/2010/main" val="109100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Hysteresis current controller</a:t>
            </a:r>
            <a:endParaRPr lang="en-IN" dirty="0"/>
          </a:p>
        </p:txBody>
      </p:sp>
      <p:sp>
        <p:nvSpPr>
          <p:cNvPr id="3" name="Content Placeholder 2"/>
          <p:cNvSpPr>
            <a:spLocks noGrp="1"/>
          </p:cNvSpPr>
          <p:nvPr>
            <p:ph idx="1"/>
          </p:nvPr>
        </p:nvSpPr>
        <p:spPr/>
        <p:txBody>
          <a:bodyPr/>
          <a:lstStyle/>
          <a:p>
            <a:r>
              <a:rPr lang="en-IN" dirty="0"/>
              <a:t>Two </a:t>
            </a:r>
            <a:r>
              <a:rPr lang="en-IN" dirty="0" smtClean="0"/>
              <a:t>current bands</a:t>
            </a:r>
            <a:r>
              <a:rPr lang="en-IN" dirty="0"/>
              <a:t>, a lower and an upper band, are set-up</a:t>
            </a:r>
            <a:r>
              <a:rPr lang="en-IN" dirty="0" smtClean="0"/>
              <a:t>.</a:t>
            </a:r>
          </a:p>
          <a:p>
            <a:r>
              <a:rPr lang="en-IN" dirty="0" smtClean="0"/>
              <a:t>The </a:t>
            </a:r>
            <a:r>
              <a:rPr lang="en-IN" dirty="0"/>
              <a:t>current is controlled by means of </a:t>
            </a:r>
            <a:r>
              <a:rPr lang="en-IN" dirty="0" smtClean="0"/>
              <a:t>on-off switching </a:t>
            </a:r>
            <a:r>
              <a:rPr lang="en-IN" dirty="0"/>
              <a:t>of the switch, to be within the boundaries set-up by the control bands. </a:t>
            </a:r>
          </a:p>
          <a:p>
            <a:r>
              <a:rPr lang="en-IN" dirty="0" smtClean="0"/>
              <a:t>The range of </a:t>
            </a:r>
            <a:r>
              <a:rPr lang="en-IN" dirty="0"/>
              <a:t>the switching frequency can be controlled by increasing/decreasing the current </a:t>
            </a:r>
            <a:r>
              <a:rPr lang="en-IN" dirty="0" smtClean="0"/>
              <a:t>control bands</a:t>
            </a:r>
            <a:r>
              <a:rPr lang="en-IN" dirty="0"/>
              <a:t>.</a:t>
            </a:r>
          </a:p>
        </p:txBody>
      </p:sp>
    </p:spTree>
    <p:extLst>
      <p:ext uri="{BB962C8B-B14F-4D97-AF65-F5344CB8AC3E}">
        <p14:creationId xmlns:p14="http://schemas.microsoft.com/office/powerpoint/2010/main" val="2121259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785" y="288986"/>
            <a:ext cx="9144000" cy="683288"/>
          </a:xfrm>
        </p:spPr>
        <p:txBody>
          <a:bodyPr>
            <a:normAutofit/>
          </a:bodyPr>
          <a:lstStyle/>
          <a:p>
            <a:pPr algn="l"/>
            <a:r>
              <a:rPr lang="en-IN" sz="3600" dirty="0" smtClean="0"/>
              <a:t>Input power factor correction:</a:t>
            </a:r>
            <a:endParaRPr lang="en-IN" sz="3600" dirty="0"/>
          </a:p>
        </p:txBody>
      </p:sp>
      <p:sp>
        <p:nvSpPr>
          <p:cNvPr id="3" name="Subtitle 2"/>
          <p:cNvSpPr>
            <a:spLocks noGrp="1"/>
          </p:cNvSpPr>
          <p:nvPr>
            <p:ph type="subTitle" idx="1"/>
          </p:nvPr>
        </p:nvSpPr>
        <p:spPr>
          <a:xfrm>
            <a:off x="343382" y="1113481"/>
            <a:ext cx="11555394" cy="5194722"/>
          </a:xfrm>
        </p:spPr>
        <p:txBody>
          <a:bodyPr>
            <a:normAutofit/>
          </a:bodyPr>
          <a:lstStyle/>
          <a:p>
            <a:pPr marL="342900" indent="-342900" algn="just">
              <a:buFont typeface="Arial" panose="020B0604020202020204" pitchFamily="34" charset="0"/>
              <a:buChar char="•"/>
            </a:pPr>
            <a:r>
              <a:rPr lang="en-IN" dirty="0"/>
              <a:t>Power factor correction shapes the input current of the power supplies to maximize the real power available from the mains. Ideally, the electrical appliances should present a load that matches a pure resistor, in which case the reactive power drawn by the device is zero. Input current must be without harmonics and it should be a perfect replica of the input voltage (pure sine wave) and is exactly in phase with it</a:t>
            </a:r>
            <a:r>
              <a:rPr lang="en-IN" dirty="0" smtClean="0"/>
              <a:t>.</a:t>
            </a:r>
          </a:p>
          <a:p>
            <a:pPr algn="just"/>
            <a:endParaRPr lang="en-IN" dirty="0" smtClean="0"/>
          </a:p>
          <a:p>
            <a:pPr marL="342900" indent="-342900" algn="just">
              <a:buFont typeface="Arial" panose="020B0604020202020204" pitchFamily="34" charset="0"/>
              <a:buChar char="•"/>
            </a:pPr>
            <a:r>
              <a:rPr lang="en-IN" dirty="0"/>
              <a:t>Conventional ac-dc converters suffers from two main </a:t>
            </a:r>
            <a:r>
              <a:rPr lang="en-IN" dirty="0" smtClean="0"/>
              <a:t>problems    </a:t>
            </a:r>
            <a:r>
              <a:rPr lang="en-IN" dirty="0"/>
              <a:t>1.low input factor and 2.high total harmonic distortion. </a:t>
            </a:r>
            <a:endParaRPr lang="en-IN" dirty="0" smtClean="0"/>
          </a:p>
          <a:p>
            <a:pPr algn="just"/>
            <a:endParaRPr lang="en-IN" dirty="0" smtClean="0"/>
          </a:p>
          <a:p>
            <a:pPr marL="342900" indent="-342900" algn="just">
              <a:buFont typeface="Arial" panose="020B0604020202020204" pitchFamily="34" charset="0"/>
              <a:buChar char="•"/>
            </a:pPr>
            <a:r>
              <a:rPr lang="en-IN" dirty="0" smtClean="0"/>
              <a:t>Power factor is normally defined as ratio of real power to the apparent power or the cosine of the phase angle between voltage and current waveforms. This definition of power factor is valid only when both the voltage and current are pure sine wave and the power factor arises due to the displacement in phase angle between voltage and current.</a:t>
            </a:r>
          </a:p>
          <a:p>
            <a:pPr algn="just"/>
            <a:endParaRPr lang="en-IN" dirty="0" smtClean="0"/>
          </a:p>
          <a:p>
            <a:pPr marL="342900" indent="-342900" algn="just">
              <a:buFont typeface="Arial" panose="020B0604020202020204" pitchFamily="34" charset="0"/>
              <a:buChar char="•"/>
            </a:pPr>
            <a:endParaRPr lang="en-IN" dirty="0"/>
          </a:p>
        </p:txBody>
      </p:sp>
    </p:spTree>
    <p:extLst>
      <p:ext uri="{BB962C8B-B14F-4D97-AF65-F5344CB8AC3E}">
        <p14:creationId xmlns:p14="http://schemas.microsoft.com/office/powerpoint/2010/main" val="1696188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AC-DC converters the input voltage and current will be: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662" y="1886674"/>
            <a:ext cx="5660021" cy="2835797"/>
          </a:xfrm>
        </p:spPr>
      </p:pic>
      <p:sp>
        <p:nvSpPr>
          <p:cNvPr id="5" name="TextBox 4"/>
          <p:cNvSpPr txBox="1"/>
          <p:nvPr/>
        </p:nvSpPr>
        <p:spPr>
          <a:xfrm>
            <a:off x="1053297" y="5185458"/>
            <a:ext cx="9977376" cy="1043363"/>
          </a:xfrm>
          <a:prstGeom prst="rect">
            <a:avLst/>
          </a:prstGeom>
          <a:noFill/>
        </p:spPr>
        <p:txBody>
          <a:bodyPr wrap="square" rtlCol="0">
            <a:spAutoFit/>
          </a:bodyPr>
          <a:lstStyle/>
          <a:p>
            <a:r>
              <a:rPr lang="en-IN" sz="3090" dirty="0" smtClean="0"/>
              <a:t>Here the voltage and current are in phase with each other. But power factor will not be 1.  </a:t>
            </a:r>
            <a:endParaRPr lang="en-IN" sz="3090" dirty="0"/>
          </a:p>
        </p:txBody>
      </p:sp>
    </p:spTree>
    <p:extLst>
      <p:ext uri="{BB962C8B-B14F-4D97-AF65-F5344CB8AC3E}">
        <p14:creationId xmlns:p14="http://schemas.microsoft.com/office/powerpoint/2010/main" val="1891434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Team members:</a:t>
            </a:r>
            <a:endParaRPr lang="en-IN" dirty="0"/>
          </a:p>
        </p:txBody>
      </p:sp>
      <p:sp>
        <p:nvSpPr>
          <p:cNvPr id="4" name="Rectangle 3"/>
          <p:cNvSpPr/>
          <p:nvPr/>
        </p:nvSpPr>
        <p:spPr>
          <a:xfrm>
            <a:off x="1821083" y="1700580"/>
            <a:ext cx="7091423" cy="3970318"/>
          </a:xfrm>
          <a:prstGeom prst="rect">
            <a:avLst/>
          </a:prstGeom>
        </p:spPr>
        <p:txBody>
          <a:bodyPr wrap="square">
            <a:spAutoFit/>
          </a:bodyPr>
          <a:lstStyle/>
          <a:p>
            <a:pPr algn="ctr"/>
            <a:r>
              <a:rPr lang="en-IN" sz="2800" dirty="0" smtClean="0">
                <a:latin typeface="Arial" panose="020B0604020202020204" pitchFamily="34" charset="0"/>
                <a:cs typeface="Arial" panose="020B0604020202020204" pitchFamily="34" charset="0"/>
              </a:rPr>
              <a:t>Anjan Kumar. V  (212712105013).</a:t>
            </a:r>
          </a:p>
          <a:p>
            <a:pPr algn="ctr"/>
            <a:r>
              <a:rPr lang="en-IN" sz="2800" dirty="0" smtClean="0">
                <a:latin typeface="Arial" panose="020B0604020202020204" pitchFamily="34" charset="0"/>
                <a:cs typeface="Arial" panose="020B0604020202020204" pitchFamily="34" charset="0"/>
              </a:rPr>
              <a:t>Arjun. E  (212712105019).</a:t>
            </a:r>
          </a:p>
          <a:p>
            <a:pPr algn="ctr"/>
            <a:r>
              <a:rPr lang="en-IN" sz="2800" dirty="0" smtClean="0">
                <a:latin typeface="Arial" panose="020B0604020202020204" pitchFamily="34" charset="0"/>
                <a:cs typeface="Arial" panose="020B0604020202020204" pitchFamily="34" charset="0"/>
              </a:rPr>
              <a:t>Dheenu. K  (212712105029).</a:t>
            </a:r>
          </a:p>
          <a:p>
            <a:pPr algn="ctr"/>
            <a:r>
              <a:rPr lang="en-IN" sz="2800" dirty="0" smtClean="0">
                <a:latin typeface="Arial" panose="020B0604020202020204" pitchFamily="34" charset="0"/>
                <a:cs typeface="Arial" panose="020B0604020202020204" pitchFamily="34" charset="0"/>
              </a:rPr>
              <a:t>Jones. A  (212712105042).</a:t>
            </a:r>
          </a:p>
          <a:p>
            <a:pPr algn="ctr"/>
            <a:endParaRPr lang="en-IN" sz="2800"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Project Guide</a:t>
            </a:r>
          </a:p>
          <a:p>
            <a:pPr algn="ctr"/>
            <a:r>
              <a:rPr lang="en-IN" sz="2800" dirty="0" smtClean="0">
                <a:latin typeface="Arial" panose="020B0604020202020204" pitchFamily="34" charset="0"/>
                <a:cs typeface="Arial" panose="020B0604020202020204" pitchFamily="34" charset="0"/>
              </a:rPr>
              <a:t>Tamizhselvan A (AP, EE)</a:t>
            </a:r>
          </a:p>
          <a:p>
            <a:pPr algn="ctr"/>
            <a:endParaRPr lang="en-IN" sz="2800"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Place of the Project: SVCE</a:t>
            </a:r>
          </a:p>
        </p:txBody>
      </p:sp>
    </p:spTree>
    <p:extLst>
      <p:ext uri="{BB962C8B-B14F-4D97-AF65-F5344CB8AC3E}">
        <p14:creationId xmlns:p14="http://schemas.microsoft.com/office/powerpoint/2010/main" val="1131589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5275"/>
          </a:xfrm>
        </p:spPr>
        <p:txBody>
          <a:bodyPr>
            <a:normAutofit fontScale="90000"/>
          </a:bodyPr>
          <a:lstStyle/>
          <a:p>
            <a:pPr marL="457200" indent="-457200">
              <a:buFont typeface="Arial" panose="020B0604020202020204" pitchFamily="34" charset="0"/>
              <a:buChar char="•"/>
            </a:pPr>
            <a:r>
              <a:rPr lang="en-IN" sz="2800" dirty="0" smtClean="0"/>
              <a:t>In non linear loads like AC-DC converters, SMPS and other power   electronic converters ,power factor is not only a function of displacement between the current and voltage but also a function of distortion of current form.  </a:t>
            </a:r>
            <a:endParaRPr lang="en-IN" sz="2800" dirty="0"/>
          </a:p>
        </p:txBody>
      </p:sp>
      <p:sp>
        <p:nvSpPr>
          <p:cNvPr id="3" name="Content Placeholder 2"/>
          <p:cNvSpPr>
            <a:spLocks noGrp="1"/>
          </p:cNvSpPr>
          <p:nvPr>
            <p:ph idx="1"/>
          </p:nvPr>
        </p:nvSpPr>
        <p:spPr>
          <a:xfrm>
            <a:off x="693057" y="2057853"/>
            <a:ext cx="10515600" cy="3762376"/>
          </a:xfrm>
        </p:spPr>
        <p:txBody>
          <a:bodyPr>
            <a:normAutofit/>
          </a:bodyPr>
          <a:lstStyle/>
          <a:p>
            <a:r>
              <a:rPr lang="en-IN" dirty="0" smtClean="0"/>
              <a:t>Input power factor = displacement factor * distortion factor.</a:t>
            </a:r>
          </a:p>
          <a:p>
            <a:pPr marL="0" indent="0">
              <a:buNone/>
            </a:pPr>
            <a:endParaRPr lang="en-IN" dirty="0" smtClean="0"/>
          </a:p>
          <a:p>
            <a:r>
              <a:rPr lang="en-IN" dirty="0">
                <a:latin typeface="+mj-lt"/>
              </a:rPr>
              <a:t>Displacement factor tells us how much utilization of the source is reduced due to phase shift between the voltage and fundamental component of the current. </a:t>
            </a:r>
          </a:p>
          <a:p>
            <a:pPr marL="0" indent="0">
              <a:buNone/>
            </a:pPr>
            <a:endParaRPr lang="en-IN" dirty="0" smtClean="0">
              <a:latin typeface="+mj-lt"/>
            </a:endParaRPr>
          </a:p>
          <a:p>
            <a:r>
              <a:rPr lang="en-IN" dirty="0">
                <a:latin typeface="+mj-lt"/>
              </a:rPr>
              <a:t>Distortion factor tells us how much utilization of the source is reduced due to harmonic currents that do not really contribute any power. </a:t>
            </a:r>
          </a:p>
          <a:p>
            <a:pPr marL="0" indent="0">
              <a:buNone/>
            </a:pPr>
            <a:endParaRPr lang="en-IN" dirty="0">
              <a:latin typeface="+mj-lt"/>
            </a:endParaRPr>
          </a:p>
        </p:txBody>
      </p:sp>
    </p:spTree>
    <p:extLst>
      <p:ext uri="{BB962C8B-B14F-4D97-AF65-F5344CB8AC3E}">
        <p14:creationId xmlns:p14="http://schemas.microsoft.com/office/powerpoint/2010/main" val="2866284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smtClean="0"/>
                  <a:t>Total harmonic distortion is the quadratic sum of the unwanted harmonics over the fundamental that gives the relative weight of the harmonic content with respect to the fundamental.</a:t>
                </a:r>
              </a:p>
              <a:p>
                <a:pPr marL="0" indent="0">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𝐷𝑖𝑠𝑡𝑜𝑟𝑡𝑖𝑜𝑛</m:t>
                      </m:r>
                      <m:r>
                        <a:rPr lang="en-IN" i="1">
                          <a:latin typeface="Cambria Math" panose="02040503050406030204" pitchFamily="18" charset="0"/>
                        </a:rPr>
                        <m:t> </m:t>
                      </m:r>
                      <m:r>
                        <a:rPr lang="en-IN" i="1">
                          <a:latin typeface="Cambria Math" panose="02040503050406030204" pitchFamily="18" charset="0"/>
                        </a:rPr>
                        <m:t>𝑓𝑎𝑐𝑡𝑜𝑟</m:t>
                      </m:r>
                      <m:r>
                        <a:rPr lang="en-IN" i="1">
                          <a:latin typeface="Cambria Math" panose="02040503050406030204" pitchFamily="18" charset="0"/>
                        </a:rPr>
                        <m:t>(</m:t>
                      </m:r>
                      <m:r>
                        <a:rPr lang="en-IN" i="1">
                          <a:latin typeface="Cambria Math" panose="02040503050406030204" pitchFamily="18" charset="0"/>
                        </a:rPr>
                        <m:t>𝐷𝐹</m:t>
                      </m:r>
                      <m:r>
                        <a:rPr lang="en-IN" i="1">
                          <a:latin typeface="Cambria Math" panose="02040503050406030204" pitchFamily="18" charset="0"/>
                        </a:rPr>
                        <m:t>)=</m:t>
                      </m:r>
                      <m:f>
                        <m:fPr>
                          <m:ctrlPr>
                            <a:rPr lang="en-IN" i="1">
                              <a:latin typeface="Cambria Math"/>
                            </a:rPr>
                          </m:ctrlPr>
                        </m:fPr>
                        <m:num>
                          <m:r>
                            <a:rPr lang="en-IN" i="1">
                              <a:latin typeface="Cambria Math" panose="02040503050406030204" pitchFamily="18" charset="0"/>
                            </a:rPr>
                            <m:t>𝐼</m:t>
                          </m:r>
                          <m:r>
                            <a:rPr lang="en-IN" i="1">
                              <a:latin typeface="Cambria Math" panose="02040503050406030204" pitchFamily="18" charset="0"/>
                            </a:rPr>
                            <m:t>1</m:t>
                          </m:r>
                        </m:num>
                        <m:den>
                          <m:r>
                            <a:rPr lang="en-IN" i="1">
                              <a:latin typeface="Cambria Math" panose="02040503050406030204" pitchFamily="18" charset="0"/>
                            </a:rPr>
                            <m:t>𝐼</m:t>
                          </m:r>
                        </m:den>
                      </m:f>
                    </m:oMath>
                  </m:oMathPara>
                </a14:m>
                <a:endParaRPr lang="en-IN" i="1" dirty="0" smtClean="0"/>
              </a:p>
              <a:p>
                <a:pPr marL="0" indent="0">
                  <a:buNone/>
                </a:pPr>
                <a:endParaRPr lang="en-IN" dirty="0" smtClean="0"/>
              </a:p>
              <a:p>
                <a:pPr marL="0" indent="0">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𝑇𝐻𝐷</m:t>
                      </m:r>
                      <m:r>
                        <a:rPr lang="en-IN" i="1">
                          <a:latin typeface="Cambria Math" panose="02040503050406030204" pitchFamily="18" charset="0"/>
                        </a:rPr>
                        <m:t>=</m:t>
                      </m:r>
                      <m:f>
                        <m:fPr>
                          <m:ctrlPr>
                            <a:rPr lang="en-IN" i="1">
                              <a:latin typeface="Cambria Math"/>
                            </a:rPr>
                          </m:ctrlPr>
                        </m:fPr>
                        <m:num>
                          <m:r>
                            <a:rPr lang="en-IN" i="1">
                              <a:latin typeface="Cambria Math" panose="02040503050406030204" pitchFamily="18" charset="0"/>
                            </a:rPr>
                            <m:t>𝐼h</m:t>
                          </m:r>
                        </m:num>
                        <m:den>
                          <m:r>
                            <a:rPr lang="en-IN" i="1">
                              <a:latin typeface="Cambria Math" panose="02040503050406030204" pitchFamily="18" charset="0"/>
                            </a:rPr>
                            <m:t>𝐼</m:t>
                          </m:r>
                          <m:r>
                            <a:rPr lang="en-IN" i="1">
                              <a:latin typeface="Cambria Math" panose="02040503050406030204" pitchFamily="18" charset="0"/>
                            </a:rPr>
                            <m:t>1</m:t>
                          </m:r>
                        </m:den>
                      </m:f>
                      <m:r>
                        <a:rPr lang="en-IN" b="0" i="1" smtClean="0">
                          <a:latin typeface="Cambria Math" panose="02040503050406030204" pitchFamily="18" charset="0"/>
                        </a:rPr>
                        <m:t>=</m:t>
                      </m:r>
                      <m:f>
                        <m:fPr>
                          <m:ctrlPr>
                            <a:rPr lang="en-IN" i="1">
                              <a:latin typeface="Cambria Math"/>
                            </a:rPr>
                          </m:ctrlPr>
                        </m:fPr>
                        <m:num>
                          <m:rad>
                            <m:radPr>
                              <m:degHide m:val="on"/>
                              <m:ctrlPr>
                                <a:rPr lang="en-IN" i="1">
                                  <a:latin typeface="Cambria Math"/>
                                </a:rPr>
                              </m:ctrlPr>
                            </m:radPr>
                            <m:deg/>
                            <m:e>
                              <m:sSup>
                                <m:sSupPr>
                                  <m:ctrlPr>
                                    <a:rPr lang="en-IN" i="1">
                                      <a:latin typeface="Cambria Math"/>
                                    </a:rPr>
                                  </m:ctrlPr>
                                </m:sSupPr>
                                <m:e>
                                  <m:r>
                                    <a:rPr lang="en-IN" i="1">
                                      <a:latin typeface="Cambria Math" panose="02040503050406030204" pitchFamily="18" charset="0"/>
                                    </a:rPr>
                                    <m:t>𝐼</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a:rPr>
                                  </m:ctrlPr>
                                </m:sSupPr>
                                <m:e>
                                  <m:r>
                                    <a:rPr lang="en-IN" i="1">
                                      <a:latin typeface="Cambria Math" panose="02040503050406030204" pitchFamily="18" charset="0"/>
                                    </a:rPr>
                                    <m:t>𝐼</m:t>
                                  </m:r>
                                  <m:r>
                                    <a:rPr lang="en-IN" i="1">
                                      <a:latin typeface="Cambria Math" panose="02040503050406030204" pitchFamily="18" charset="0"/>
                                    </a:rPr>
                                    <m:t>1</m:t>
                                  </m:r>
                                </m:e>
                                <m:sup>
                                  <m:r>
                                    <a:rPr lang="en-IN" i="1">
                                      <a:latin typeface="Cambria Math" panose="02040503050406030204" pitchFamily="18" charset="0"/>
                                    </a:rPr>
                                    <m:t>2</m:t>
                                  </m:r>
                                </m:sup>
                              </m:sSup>
                            </m:e>
                          </m:rad>
                        </m:num>
                        <m:den>
                          <m:r>
                            <a:rPr lang="en-IN" i="1">
                              <a:latin typeface="Cambria Math" panose="02040503050406030204" pitchFamily="18" charset="0"/>
                            </a:rPr>
                            <m:t>𝐼</m:t>
                          </m:r>
                          <m:r>
                            <a:rPr lang="en-IN" i="1">
                              <a:latin typeface="Cambria Math" panose="02040503050406030204" pitchFamily="18" charset="0"/>
                            </a:rPr>
                            <m:t>1</m:t>
                          </m:r>
                        </m:den>
                      </m:f>
                    </m:oMath>
                  </m:oMathPara>
                </a14:m>
                <a:endParaRPr lang="en-IN" dirty="0" smtClean="0"/>
              </a:p>
              <a:p>
                <a:pPr marL="0" indent="0">
                  <a:buNone/>
                </a:pPr>
                <a:r>
                  <a:rPr lang="en-IN" dirty="0" smtClean="0"/>
                  <a:t>I1 is the </a:t>
                </a:r>
                <a:r>
                  <a:rPr lang="en-IN" dirty="0" err="1" smtClean="0"/>
                  <a:t>rms</a:t>
                </a:r>
                <a:r>
                  <a:rPr lang="en-IN" dirty="0" smtClean="0"/>
                  <a:t> value of fundamental component of the current ,I is the </a:t>
                </a:r>
                <a:r>
                  <a:rPr lang="en-IN" dirty="0" err="1" smtClean="0"/>
                  <a:t>rms</a:t>
                </a:r>
                <a:r>
                  <a:rPr lang="en-IN" dirty="0" smtClean="0"/>
                  <a:t> value of total pulsed current.</a:t>
                </a: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r="-232" b="-1961"/>
                </a:stretch>
              </a:blipFill>
            </p:spPr>
            <p:txBody>
              <a:bodyPr/>
              <a:lstStyle/>
              <a:p>
                <a:r>
                  <a:rPr lang="en-IN">
                    <a:noFill/>
                  </a:rPr>
                  <a:t> </a:t>
                </a:r>
              </a:p>
            </p:txBody>
          </p:sp>
        </mc:Fallback>
      </mc:AlternateContent>
    </p:spTree>
    <p:extLst>
      <p:ext uri="{BB962C8B-B14F-4D97-AF65-F5344CB8AC3E}">
        <p14:creationId xmlns:p14="http://schemas.microsoft.com/office/powerpoint/2010/main" val="2621321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1512" y="529260"/>
                <a:ext cx="10515600" cy="5640046"/>
              </a:xfrm>
            </p:spPr>
            <p:txBody>
              <a:bodyPr>
                <a:normAutofit lnSpcReduction="10000"/>
              </a:bodyPr>
              <a:lstStyle/>
              <a:p>
                <a14:m>
                  <m:oMath xmlns:m="http://schemas.openxmlformats.org/officeDocument/2006/math">
                    <m:r>
                      <a:rPr lang="en-IN" i="1">
                        <a:latin typeface="Cambria Math" panose="02040503050406030204" pitchFamily="18" charset="0"/>
                      </a:rPr>
                      <m:t>𝑇𝐻𝐷</m:t>
                    </m:r>
                    <m:r>
                      <a:rPr lang="en-IN" i="1">
                        <a:latin typeface="Cambria Math" panose="02040503050406030204" pitchFamily="18" charset="0"/>
                      </a:rPr>
                      <m:t>= </m:t>
                    </m:r>
                    <m:f>
                      <m:fPr>
                        <m:ctrlPr>
                          <a:rPr lang="en-IN" i="1">
                            <a:latin typeface="Cambria Math"/>
                          </a:rPr>
                        </m:ctrlPr>
                      </m:fPr>
                      <m:num>
                        <m:rad>
                          <m:radPr>
                            <m:degHide m:val="on"/>
                            <m:ctrlPr>
                              <a:rPr lang="en-IN" i="1">
                                <a:latin typeface="Cambria Math"/>
                              </a:rPr>
                            </m:ctrlPr>
                          </m:radPr>
                          <m:deg/>
                          <m:e>
                            <m:r>
                              <a:rPr lang="en-IN" i="1">
                                <a:latin typeface="Cambria Math" panose="02040503050406030204" pitchFamily="18" charset="0"/>
                              </a:rPr>
                              <m:t>1−</m:t>
                            </m:r>
                            <m:sSup>
                              <m:sSupPr>
                                <m:ctrlPr>
                                  <a:rPr lang="en-IN" i="1">
                                    <a:latin typeface="Cambria Math"/>
                                  </a:rPr>
                                </m:ctrlPr>
                              </m:sSupPr>
                              <m:e>
                                <m:r>
                                  <a:rPr lang="en-IN" i="1">
                                    <a:latin typeface="Cambria Math" panose="02040503050406030204" pitchFamily="18" charset="0"/>
                                  </a:rPr>
                                  <m:t>𝐷𝐹</m:t>
                                </m:r>
                              </m:e>
                              <m:sup>
                                <m:r>
                                  <a:rPr lang="en-IN" i="1">
                                    <a:latin typeface="Cambria Math" panose="02040503050406030204" pitchFamily="18" charset="0"/>
                                  </a:rPr>
                                  <m:t>2</m:t>
                                </m:r>
                              </m:sup>
                            </m:sSup>
                          </m:e>
                        </m:rad>
                      </m:num>
                      <m:den>
                        <m:r>
                          <a:rPr lang="en-IN" i="1">
                            <a:latin typeface="Cambria Math" panose="02040503050406030204" pitchFamily="18" charset="0"/>
                          </a:rPr>
                          <m:t>𝐷𝐹</m:t>
                        </m:r>
                      </m:den>
                    </m:f>
                  </m:oMath>
                </a14:m>
                <a:endParaRPr lang="en-IN" dirty="0" smtClean="0"/>
              </a:p>
              <a:p>
                <a:pPr marL="0" indent="0">
                  <a:buNone/>
                </a:pPr>
                <a:endParaRPr lang="en-IN" dirty="0" smtClean="0"/>
              </a:p>
              <a:p>
                <a14:m>
                  <m:oMath xmlns:m="http://schemas.openxmlformats.org/officeDocument/2006/math">
                    <m:r>
                      <a:rPr lang="en-IN" i="1">
                        <a:latin typeface="Cambria Math" panose="02040503050406030204" pitchFamily="18" charset="0"/>
                      </a:rPr>
                      <m:t>𝐷𝐹</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1</m:t>
                        </m:r>
                      </m:num>
                      <m:den>
                        <m:rad>
                          <m:radPr>
                            <m:degHide m:val="on"/>
                            <m:ctrlPr>
                              <a:rPr lang="en-IN" i="1">
                                <a:latin typeface="Cambria Math"/>
                              </a:rPr>
                            </m:ctrlPr>
                          </m:radPr>
                          <m:deg/>
                          <m:e>
                            <m:r>
                              <a:rPr lang="en-IN" i="1">
                                <a:latin typeface="Cambria Math" panose="02040503050406030204" pitchFamily="18" charset="0"/>
                              </a:rPr>
                              <m:t>1+</m:t>
                            </m:r>
                            <m:sSup>
                              <m:sSupPr>
                                <m:ctrlPr>
                                  <a:rPr lang="en-IN" i="1">
                                    <a:latin typeface="Cambria Math"/>
                                  </a:rPr>
                                </m:ctrlPr>
                              </m:sSupPr>
                              <m:e>
                                <m:r>
                                  <a:rPr lang="en-IN" i="1">
                                    <a:latin typeface="Cambria Math" panose="02040503050406030204" pitchFamily="18" charset="0"/>
                                  </a:rPr>
                                  <m:t>𝑇𝐻𝐷</m:t>
                                </m:r>
                              </m:e>
                              <m:sup>
                                <m:r>
                                  <a:rPr lang="en-IN" i="1">
                                    <a:latin typeface="Cambria Math" panose="02040503050406030204" pitchFamily="18" charset="0"/>
                                  </a:rPr>
                                  <m:t>2</m:t>
                                </m:r>
                              </m:sup>
                            </m:sSup>
                          </m:e>
                        </m:rad>
                      </m:den>
                    </m:f>
                  </m:oMath>
                </a14:m>
                <a:endParaRPr lang="en-IN" dirty="0" smtClean="0"/>
              </a:p>
              <a:p>
                <a:pPr marL="0" indent="0">
                  <a:buNone/>
                </a:pPr>
                <a:endParaRPr lang="en-IN" dirty="0" smtClean="0"/>
              </a:p>
              <a:p>
                <a:r>
                  <a:rPr lang="en-IN" dirty="0" smtClean="0"/>
                  <a:t>THD has to be zero for distortion factor has to be unity.</a:t>
                </a:r>
              </a:p>
              <a:p>
                <a:endParaRPr lang="en-IN" dirty="0"/>
              </a:p>
              <a:p>
                <a:r>
                  <a:rPr lang="en-IN" dirty="0" smtClean="0"/>
                  <a:t>It is difficult to filter out the lower order harmonic current ,in Pulse Width Modulation(</a:t>
                </a:r>
                <a:r>
                  <a:rPr lang="en-IN" dirty="0" err="1" smtClean="0"/>
                  <a:t>pwm</a:t>
                </a:r>
                <a:r>
                  <a:rPr lang="en-IN" dirty="0" smtClean="0"/>
                  <a:t>) control, the converter switches are turned on and off several times during a half cycle, and the output voltage is controlled by varying the width of the pulses. However increasing the number of pulses would also increase the magnitude of higher order harmonics ,which could easily be filtered out.</a:t>
                </a:r>
              </a:p>
              <a:p>
                <a:endParaRPr lang="en-IN"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1512" y="529260"/>
                <a:ext cx="10515600" cy="5640046"/>
              </a:xfrm>
              <a:blipFill rotWithShape="0">
                <a:blip r:embed="rId2"/>
                <a:stretch>
                  <a:fillRect l="-1043" r="-986" b="-108"/>
                </a:stretch>
              </a:blipFill>
            </p:spPr>
            <p:txBody>
              <a:bodyPr/>
              <a:lstStyle/>
              <a:p>
                <a:r>
                  <a:rPr lang="en-IN">
                    <a:noFill/>
                  </a:rPr>
                  <a:t> </a:t>
                </a:r>
              </a:p>
            </p:txBody>
          </p:sp>
        </mc:Fallback>
      </mc:AlternateContent>
    </p:spTree>
    <p:extLst>
      <p:ext uri="{BB962C8B-B14F-4D97-AF65-F5344CB8AC3E}">
        <p14:creationId xmlns:p14="http://schemas.microsoft.com/office/powerpoint/2010/main" val="1817413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Active shaping of input line current:</a:t>
            </a:r>
            <a:endParaRPr lang="en-IN" dirty="0"/>
          </a:p>
        </p:txBody>
      </p:sp>
      <p:sp>
        <p:nvSpPr>
          <p:cNvPr id="3" name="Content Placeholder 2"/>
          <p:cNvSpPr>
            <a:spLocks noGrp="1"/>
          </p:cNvSpPr>
          <p:nvPr>
            <p:ph idx="1"/>
          </p:nvPr>
        </p:nvSpPr>
        <p:spPr>
          <a:xfrm>
            <a:off x="676155" y="1952946"/>
            <a:ext cx="10515600" cy="4351338"/>
          </a:xfrm>
        </p:spPr>
        <p:txBody>
          <a:bodyPr/>
          <a:lstStyle/>
          <a:p>
            <a:r>
              <a:rPr lang="en-IN" dirty="0" smtClean="0"/>
              <a:t>By using a power electronic converter for current shaping ,it is possible to shape the input current drawn by the rectifier to be sinusoidal and also in phase with the input voltage.</a:t>
            </a:r>
          </a:p>
          <a:p>
            <a:r>
              <a:rPr lang="en-IN" dirty="0" smtClean="0"/>
              <a:t>A step up (boost) dc-dc converter is used as the current shaping circuit.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924" y="4143738"/>
            <a:ext cx="5092861" cy="2338086"/>
          </a:xfrm>
          <a:prstGeom prst="rect">
            <a:avLst/>
          </a:prstGeom>
        </p:spPr>
      </p:pic>
    </p:spTree>
    <p:extLst>
      <p:ext uri="{BB962C8B-B14F-4D97-AF65-F5344CB8AC3E}">
        <p14:creationId xmlns:p14="http://schemas.microsoft.com/office/powerpoint/2010/main" val="1029800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775" y="2325759"/>
            <a:ext cx="6400800" cy="3183038"/>
          </a:xfrm>
          <a:prstGeom prst="rect">
            <a:avLst/>
          </a:prstGeom>
        </p:spPr>
      </p:pic>
      <p:sp>
        <p:nvSpPr>
          <p:cNvPr id="5" name="Rectangle 4"/>
          <p:cNvSpPr/>
          <p:nvPr/>
        </p:nvSpPr>
        <p:spPr>
          <a:xfrm>
            <a:off x="1088460" y="328135"/>
            <a:ext cx="5115569" cy="1200329"/>
          </a:xfrm>
          <a:prstGeom prst="rect">
            <a:avLst/>
          </a:prstGeom>
        </p:spPr>
        <p:txBody>
          <a:bodyPr wrap="square">
            <a:spAutoFit/>
          </a:bodyPr>
          <a:lstStyle/>
          <a:p>
            <a:r>
              <a:rPr lang="en-IN" dirty="0"/>
              <a:t>1.Input current without </a:t>
            </a:r>
            <a:r>
              <a:rPr lang="en-IN" dirty="0" err="1"/>
              <a:t>pfc</a:t>
            </a:r>
            <a:r>
              <a:rPr lang="en-IN" dirty="0"/>
              <a:t/>
            </a:r>
            <a:br>
              <a:rPr lang="en-IN" dirty="0"/>
            </a:br>
            <a:r>
              <a:rPr lang="en-IN" dirty="0"/>
              <a:t>2.input current with passive </a:t>
            </a:r>
            <a:r>
              <a:rPr lang="en-IN" dirty="0" err="1"/>
              <a:t>pfc</a:t>
            </a:r>
            <a:r>
              <a:rPr lang="en-IN" dirty="0"/>
              <a:t/>
            </a:r>
            <a:br>
              <a:rPr lang="en-IN" dirty="0"/>
            </a:br>
            <a:r>
              <a:rPr lang="en-IN" dirty="0"/>
              <a:t>3.input current with active </a:t>
            </a:r>
            <a:r>
              <a:rPr lang="en-IN" dirty="0" err="1"/>
              <a:t>pfc</a:t>
            </a:r>
            <a:r>
              <a:rPr lang="en-IN" dirty="0"/>
              <a:t/>
            </a:r>
            <a:br>
              <a:rPr lang="en-IN" dirty="0"/>
            </a:br>
            <a:r>
              <a:rPr lang="en-IN" dirty="0"/>
              <a:t>4.input voltage</a:t>
            </a:r>
          </a:p>
        </p:txBody>
      </p:sp>
    </p:spTree>
    <p:extLst>
      <p:ext uri="{BB962C8B-B14F-4D97-AF65-F5344CB8AC3E}">
        <p14:creationId xmlns:p14="http://schemas.microsoft.com/office/powerpoint/2010/main" val="3776670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Active power factor correction with boost converter:</a:t>
            </a:r>
            <a:endParaRPr lang="en-IN" dirty="0"/>
          </a:p>
        </p:txBody>
      </p:sp>
      <p:pic>
        <p:nvPicPr>
          <p:cNvPr id="99" name="Content Placeholder 98"/>
          <p:cNvPicPr>
            <a:picLocks noGrp="1" noChangeAspect="1"/>
          </p:cNvPicPr>
          <p:nvPr>
            <p:ph idx="1"/>
          </p:nvPr>
        </p:nvPicPr>
        <p:blipFill>
          <a:blip r:embed="rId2"/>
          <a:stretch>
            <a:fillRect/>
          </a:stretch>
        </p:blipFill>
        <p:spPr>
          <a:xfrm>
            <a:off x="1458411" y="1779326"/>
            <a:ext cx="9340768" cy="4351338"/>
          </a:xfrm>
          <a:prstGeom prst="rect">
            <a:avLst/>
          </a:prstGeom>
        </p:spPr>
      </p:pic>
    </p:spTree>
    <p:extLst>
      <p:ext uri="{BB962C8B-B14F-4D97-AF65-F5344CB8AC3E}">
        <p14:creationId xmlns:p14="http://schemas.microsoft.com/office/powerpoint/2010/main" val="2931360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557" y="353550"/>
            <a:ext cx="5030165" cy="1325563"/>
          </a:xfrm>
        </p:spPr>
        <p:txBody>
          <a:bodyPr/>
          <a:lstStyle/>
          <a:p>
            <a:r>
              <a:rPr lang="en-IN" dirty="0" smtClean="0"/>
              <a:t>CONTROL    LOOP:</a:t>
            </a:r>
            <a:endParaRPr lang="en-IN" dirty="0"/>
          </a:p>
        </p:txBody>
      </p:sp>
      <p:pic>
        <p:nvPicPr>
          <p:cNvPr id="4" name="Content Placeholder 3"/>
          <p:cNvPicPr>
            <a:picLocks noGrp="1" noChangeAspect="1"/>
          </p:cNvPicPr>
          <p:nvPr>
            <p:ph idx="1"/>
          </p:nvPr>
        </p:nvPicPr>
        <p:blipFill>
          <a:blip r:embed="rId2"/>
          <a:stretch>
            <a:fillRect/>
          </a:stretch>
        </p:blipFill>
        <p:spPr>
          <a:xfrm>
            <a:off x="838200" y="2477537"/>
            <a:ext cx="10515600" cy="3047514"/>
          </a:xfrm>
          <a:prstGeom prst="rect">
            <a:avLst/>
          </a:prstGeom>
        </p:spPr>
      </p:pic>
    </p:spTree>
    <p:extLst>
      <p:ext uri="{BB962C8B-B14F-4D97-AF65-F5344CB8AC3E}">
        <p14:creationId xmlns:p14="http://schemas.microsoft.com/office/powerpoint/2010/main" val="1229954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With active </a:t>
            </a:r>
            <a:r>
              <a:rPr lang="en-IN" dirty="0" err="1" smtClean="0"/>
              <a:t>pfc</a:t>
            </a:r>
            <a:r>
              <a:rPr lang="en-IN" dirty="0" smtClean="0"/>
              <a:t> we get unity power factor.</a:t>
            </a:r>
            <a:endParaRPr lang="en-IN" dirty="0"/>
          </a:p>
        </p:txBody>
      </p:sp>
      <p:grpSp>
        <p:nvGrpSpPr>
          <p:cNvPr id="4" name="Group 3"/>
          <p:cNvGrpSpPr/>
          <p:nvPr/>
        </p:nvGrpSpPr>
        <p:grpSpPr>
          <a:xfrm>
            <a:off x="2558004" y="2222340"/>
            <a:ext cx="6250329" cy="3889094"/>
            <a:chOff x="0" y="0"/>
            <a:chExt cx="3140156" cy="3219209"/>
          </a:xfrm>
        </p:grpSpPr>
        <p:sp>
          <p:nvSpPr>
            <p:cNvPr id="5" name="Rectangle 4"/>
            <p:cNvSpPr/>
            <p:nvPr/>
          </p:nvSpPr>
          <p:spPr>
            <a:xfrm>
              <a:off x="863346" y="0"/>
              <a:ext cx="101346"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v</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p:cNvSpPr/>
            <p:nvPr/>
          </p:nvSpPr>
          <p:spPr>
            <a:xfrm>
              <a:off x="939546" y="53626"/>
              <a:ext cx="86374" cy="120442"/>
            </a:xfrm>
            <a:prstGeom prst="rect">
              <a:avLst/>
            </a:prstGeom>
            <a:ln>
              <a:noFill/>
            </a:ln>
          </p:spPr>
          <p:txBody>
            <a:bodyPr vert="horz" lIns="0" tIns="0" rIns="0" bIns="0" rtlCol="0">
              <a:noAutofit/>
            </a:bodyPr>
            <a:lstStyle/>
            <a:p>
              <a:pPr marL="6350" indent="-6350" algn="l">
                <a:lnSpc>
                  <a:spcPct val="107000"/>
                </a:lnSpc>
                <a:spcAft>
                  <a:spcPts val="800"/>
                </a:spcAft>
              </a:pPr>
              <a:r>
                <a:rPr lang="en-IN" sz="800" b="1">
                  <a:solidFill>
                    <a:srgbClr val="000000"/>
                  </a:solidFill>
                  <a:effectLst/>
                  <a:latin typeface="Times New Roman" panose="02020603050405020304" pitchFamily="18" charset="0"/>
                  <a:ea typeface="Times New Roman" panose="02020603050405020304" pitchFamily="18" charset="0"/>
                </a:rPr>
                <a:t>s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 name="Shape 2892"/>
            <p:cNvSpPr/>
            <p:nvPr/>
          </p:nvSpPr>
          <p:spPr>
            <a:xfrm>
              <a:off x="9144" y="865213"/>
              <a:ext cx="2810256" cy="76200"/>
            </a:xfrm>
            <a:custGeom>
              <a:avLst/>
              <a:gdLst/>
              <a:ahLst/>
              <a:cxnLst/>
              <a:rect l="0" t="0" r="0" b="0"/>
              <a:pathLst>
                <a:path w="2810256" h="76200">
                  <a:moveTo>
                    <a:pt x="2734056" y="0"/>
                  </a:moveTo>
                  <a:lnTo>
                    <a:pt x="2810256" y="38100"/>
                  </a:lnTo>
                  <a:lnTo>
                    <a:pt x="2734056" y="76200"/>
                  </a:lnTo>
                  <a:lnTo>
                    <a:pt x="2734056" y="51054"/>
                  </a:lnTo>
                  <a:lnTo>
                    <a:pt x="0" y="51054"/>
                  </a:lnTo>
                  <a:lnTo>
                    <a:pt x="0" y="25146"/>
                  </a:lnTo>
                  <a:lnTo>
                    <a:pt x="2734056" y="25146"/>
                  </a:lnTo>
                  <a:lnTo>
                    <a:pt x="273405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8" name="Shape 2893"/>
            <p:cNvSpPr/>
            <p:nvPr/>
          </p:nvSpPr>
          <p:spPr>
            <a:xfrm>
              <a:off x="0" y="2789263"/>
              <a:ext cx="2790444" cy="76200"/>
            </a:xfrm>
            <a:custGeom>
              <a:avLst/>
              <a:gdLst/>
              <a:ahLst/>
              <a:cxnLst/>
              <a:rect l="0" t="0" r="0" b="0"/>
              <a:pathLst>
                <a:path w="2790444" h="76200">
                  <a:moveTo>
                    <a:pt x="2714244" y="0"/>
                  </a:moveTo>
                  <a:lnTo>
                    <a:pt x="2790444" y="38100"/>
                  </a:lnTo>
                  <a:lnTo>
                    <a:pt x="2714244" y="76200"/>
                  </a:lnTo>
                  <a:lnTo>
                    <a:pt x="2714244" y="51054"/>
                  </a:lnTo>
                  <a:lnTo>
                    <a:pt x="0" y="51054"/>
                  </a:lnTo>
                  <a:lnTo>
                    <a:pt x="0" y="25146"/>
                  </a:lnTo>
                  <a:lnTo>
                    <a:pt x="2714244" y="25146"/>
                  </a:lnTo>
                  <a:lnTo>
                    <a:pt x="2714244"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9" name="Shape 2894"/>
            <p:cNvSpPr/>
            <p:nvPr/>
          </p:nvSpPr>
          <p:spPr>
            <a:xfrm>
              <a:off x="9144" y="93307"/>
              <a:ext cx="0" cy="1648206"/>
            </a:xfrm>
            <a:custGeom>
              <a:avLst/>
              <a:gdLst/>
              <a:ahLst/>
              <a:cxnLst/>
              <a:rect l="0" t="0" r="0" b="0"/>
              <a:pathLst>
                <a:path h="1648206">
                  <a:moveTo>
                    <a:pt x="0" y="0"/>
                  </a:moveTo>
                  <a:lnTo>
                    <a:pt x="0" y="1648206"/>
                  </a:lnTo>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 name="Shape 2895"/>
            <p:cNvSpPr/>
            <p:nvPr/>
          </p:nvSpPr>
          <p:spPr>
            <a:xfrm>
              <a:off x="38100" y="279997"/>
              <a:ext cx="1238250" cy="642366"/>
            </a:xfrm>
            <a:custGeom>
              <a:avLst/>
              <a:gdLst/>
              <a:ahLst/>
              <a:cxnLst/>
              <a:rect l="0" t="0" r="0" b="0"/>
              <a:pathLst>
                <a:path w="1238250" h="642366">
                  <a:moveTo>
                    <a:pt x="0" y="642366"/>
                  </a:moveTo>
                  <a:cubicBezTo>
                    <a:pt x="25146" y="601218"/>
                    <a:pt x="92202" y="477012"/>
                    <a:pt x="152400" y="394716"/>
                  </a:cubicBezTo>
                  <a:cubicBezTo>
                    <a:pt x="212598" y="312420"/>
                    <a:pt x="281178" y="211836"/>
                    <a:pt x="361950" y="147065"/>
                  </a:cubicBezTo>
                  <a:cubicBezTo>
                    <a:pt x="442722" y="82296"/>
                    <a:pt x="546354" y="0"/>
                    <a:pt x="637794" y="3810"/>
                  </a:cubicBezTo>
                  <a:cubicBezTo>
                    <a:pt x="729996" y="8382"/>
                    <a:pt x="836676" y="108965"/>
                    <a:pt x="914400" y="175260"/>
                  </a:cubicBezTo>
                  <a:cubicBezTo>
                    <a:pt x="992124" y="242316"/>
                    <a:pt x="1050798" y="329946"/>
                    <a:pt x="1104900" y="403860"/>
                  </a:cubicBezTo>
                  <a:cubicBezTo>
                    <a:pt x="1159002" y="478536"/>
                    <a:pt x="1210056" y="577596"/>
                    <a:pt x="1238250" y="623316"/>
                  </a:cubicBezTo>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 name="Shape 2896"/>
            <p:cNvSpPr/>
            <p:nvPr/>
          </p:nvSpPr>
          <p:spPr>
            <a:xfrm>
              <a:off x="1266444" y="891883"/>
              <a:ext cx="1238250" cy="637794"/>
            </a:xfrm>
            <a:custGeom>
              <a:avLst/>
              <a:gdLst/>
              <a:ahLst/>
              <a:cxnLst/>
              <a:rect l="0" t="0" r="0" b="0"/>
              <a:pathLst>
                <a:path w="1238250" h="637794">
                  <a:moveTo>
                    <a:pt x="0" y="0"/>
                  </a:moveTo>
                  <a:cubicBezTo>
                    <a:pt x="24384" y="43434"/>
                    <a:pt x="83058" y="174498"/>
                    <a:pt x="143256" y="259080"/>
                  </a:cubicBezTo>
                  <a:cubicBezTo>
                    <a:pt x="203454" y="343662"/>
                    <a:pt x="279654" y="443484"/>
                    <a:pt x="361950" y="506730"/>
                  </a:cubicBezTo>
                  <a:cubicBezTo>
                    <a:pt x="445008" y="569976"/>
                    <a:pt x="551688" y="637794"/>
                    <a:pt x="638556" y="637794"/>
                  </a:cubicBezTo>
                  <a:cubicBezTo>
                    <a:pt x="725424" y="637794"/>
                    <a:pt x="808482" y="573024"/>
                    <a:pt x="886206" y="506730"/>
                  </a:cubicBezTo>
                  <a:cubicBezTo>
                    <a:pt x="963930" y="439674"/>
                    <a:pt x="1046988" y="319278"/>
                    <a:pt x="1104900" y="237744"/>
                  </a:cubicBezTo>
                  <a:cubicBezTo>
                    <a:pt x="1163574" y="156972"/>
                    <a:pt x="1210818" y="64770"/>
                    <a:pt x="1238250" y="19050"/>
                  </a:cubicBezTo>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2" name="Shape 2897"/>
            <p:cNvSpPr/>
            <p:nvPr/>
          </p:nvSpPr>
          <p:spPr>
            <a:xfrm>
              <a:off x="47244" y="641947"/>
              <a:ext cx="1238250" cy="270510"/>
            </a:xfrm>
            <a:custGeom>
              <a:avLst/>
              <a:gdLst/>
              <a:ahLst/>
              <a:cxnLst/>
              <a:rect l="0" t="0" r="0" b="0"/>
              <a:pathLst>
                <a:path w="1238250" h="270510">
                  <a:moveTo>
                    <a:pt x="0" y="270510"/>
                  </a:moveTo>
                  <a:cubicBezTo>
                    <a:pt x="30480" y="249936"/>
                    <a:pt x="108204" y="186690"/>
                    <a:pt x="181356" y="147066"/>
                  </a:cubicBezTo>
                  <a:cubicBezTo>
                    <a:pt x="254508" y="107442"/>
                    <a:pt x="357378" y="57150"/>
                    <a:pt x="438150" y="32766"/>
                  </a:cubicBezTo>
                  <a:cubicBezTo>
                    <a:pt x="519684" y="8382"/>
                    <a:pt x="594360" y="0"/>
                    <a:pt x="666750" y="3810"/>
                  </a:cubicBezTo>
                  <a:cubicBezTo>
                    <a:pt x="739902" y="8382"/>
                    <a:pt x="816102" y="41148"/>
                    <a:pt x="876300" y="60960"/>
                  </a:cubicBezTo>
                  <a:cubicBezTo>
                    <a:pt x="937260" y="81534"/>
                    <a:pt x="968502" y="96012"/>
                    <a:pt x="1028700" y="128016"/>
                  </a:cubicBezTo>
                  <a:cubicBezTo>
                    <a:pt x="1089660" y="160020"/>
                    <a:pt x="1194816" y="226314"/>
                    <a:pt x="1238250" y="251460"/>
                  </a:cubicBezTo>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3" name="Shape 2898"/>
            <p:cNvSpPr/>
            <p:nvPr/>
          </p:nvSpPr>
          <p:spPr>
            <a:xfrm>
              <a:off x="1276350" y="898741"/>
              <a:ext cx="1238250" cy="271272"/>
            </a:xfrm>
            <a:custGeom>
              <a:avLst/>
              <a:gdLst/>
              <a:ahLst/>
              <a:cxnLst/>
              <a:rect l="0" t="0" r="0" b="0"/>
              <a:pathLst>
                <a:path w="1238250" h="271272">
                  <a:moveTo>
                    <a:pt x="0" y="0"/>
                  </a:moveTo>
                  <a:cubicBezTo>
                    <a:pt x="30480" y="21336"/>
                    <a:pt x="108204" y="84582"/>
                    <a:pt x="180594" y="124206"/>
                  </a:cubicBezTo>
                  <a:cubicBezTo>
                    <a:pt x="253746" y="163068"/>
                    <a:pt x="356616" y="214122"/>
                    <a:pt x="438150" y="238506"/>
                  </a:cubicBezTo>
                  <a:cubicBezTo>
                    <a:pt x="519684" y="262128"/>
                    <a:pt x="593598" y="271272"/>
                    <a:pt x="666750" y="266700"/>
                  </a:cubicBezTo>
                  <a:cubicBezTo>
                    <a:pt x="739902" y="262128"/>
                    <a:pt x="816102" y="230124"/>
                    <a:pt x="876300" y="209550"/>
                  </a:cubicBezTo>
                  <a:cubicBezTo>
                    <a:pt x="936498" y="188976"/>
                    <a:pt x="968502" y="174498"/>
                    <a:pt x="1028700" y="143256"/>
                  </a:cubicBezTo>
                  <a:cubicBezTo>
                    <a:pt x="1088898" y="111252"/>
                    <a:pt x="1194054" y="44196"/>
                    <a:pt x="1238250" y="19050"/>
                  </a:cubicBezTo>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4" name="Shape 2899"/>
            <p:cNvSpPr/>
            <p:nvPr/>
          </p:nvSpPr>
          <p:spPr>
            <a:xfrm>
              <a:off x="28194" y="2293201"/>
              <a:ext cx="1152906" cy="543306"/>
            </a:xfrm>
            <a:custGeom>
              <a:avLst/>
              <a:gdLst/>
              <a:ahLst/>
              <a:cxnLst/>
              <a:rect l="0" t="0" r="0" b="0"/>
              <a:pathLst>
                <a:path w="1152906" h="543306">
                  <a:moveTo>
                    <a:pt x="0" y="524256"/>
                  </a:moveTo>
                  <a:cubicBezTo>
                    <a:pt x="22860" y="490728"/>
                    <a:pt x="83820" y="388620"/>
                    <a:pt x="137160" y="322326"/>
                  </a:cubicBezTo>
                  <a:cubicBezTo>
                    <a:pt x="192024" y="255270"/>
                    <a:pt x="253746" y="179832"/>
                    <a:pt x="326136" y="127254"/>
                  </a:cubicBezTo>
                  <a:cubicBezTo>
                    <a:pt x="399288" y="73914"/>
                    <a:pt x="491490" y="3810"/>
                    <a:pt x="575310" y="2286"/>
                  </a:cubicBezTo>
                  <a:cubicBezTo>
                    <a:pt x="659130" y="0"/>
                    <a:pt x="754380" y="59436"/>
                    <a:pt x="829056" y="115062"/>
                  </a:cubicBezTo>
                  <a:cubicBezTo>
                    <a:pt x="902970" y="169926"/>
                    <a:pt x="965454" y="262128"/>
                    <a:pt x="1019556" y="333756"/>
                  </a:cubicBezTo>
                  <a:cubicBezTo>
                    <a:pt x="1073658" y="406146"/>
                    <a:pt x="1124712" y="499872"/>
                    <a:pt x="1152906" y="543306"/>
                  </a:cubicBezTo>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5" name="Shape 2900"/>
            <p:cNvSpPr/>
            <p:nvPr/>
          </p:nvSpPr>
          <p:spPr>
            <a:xfrm>
              <a:off x="37338" y="2588095"/>
              <a:ext cx="1143762" cy="229362"/>
            </a:xfrm>
            <a:custGeom>
              <a:avLst/>
              <a:gdLst/>
              <a:ahLst/>
              <a:cxnLst/>
              <a:rect l="0" t="0" r="0" b="0"/>
              <a:pathLst>
                <a:path w="1143762" h="229362">
                  <a:moveTo>
                    <a:pt x="0" y="221742"/>
                  </a:moveTo>
                  <a:cubicBezTo>
                    <a:pt x="27432" y="204978"/>
                    <a:pt x="97536" y="153162"/>
                    <a:pt x="163068" y="120396"/>
                  </a:cubicBezTo>
                  <a:cubicBezTo>
                    <a:pt x="228600" y="88392"/>
                    <a:pt x="321564" y="46482"/>
                    <a:pt x="394716" y="27432"/>
                  </a:cubicBezTo>
                  <a:cubicBezTo>
                    <a:pt x="467868" y="6858"/>
                    <a:pt x="534924" y="0"/>
                    <a:pt x="600456" y="3810"/>
                  </a:cubicBezTo>
                  <a:cubicBezTo>
                    <a:pt x="665988" y="6858"/>
                    <a:pt x="734568" y="33528"/>
                    <a:pt x="789432" y="50292"/>
                  </a:cubicBezTo>
                  <a:cubicBezTo>
                    <a:pt x="843534" y="67056"/>
                    <a:pt x="867156" y="75438"/>
                    <a:pt x="926592" y="105156"/>
                  </a:cubicBezTo>
                  <a:cubicBezTo>
                    <a:pt x="985266" y="134874"/>
                    <a:pt x="1098804" y="203454"/>
                    <a:pt x="1143762" y="229362"/>
                  </a:cubicBezTo>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6" name="Shape 2901"/>
            <p:cNvSpPr/>
            <p:nvPr/>
          </p:nvSpPr>
          <p:spPr>
            <a:xfrm>
              <a:off x="1181100" y="2293963"/>
              <a:ext cx="1152144" cy="543306"/>
            </a:xfrm>
            <a:custGeom>
              <a:avLst/>
              <a:gdLst/>
              <a:ahLst/>
              <a:cxnLst/>
              <a:rect l="0" t="0" r="0" b="0"/>
              <a:pathLst>
                <a:path w="1152144" h="543306">
                  <a:moveTo>
                    <a:pt x="0" y="524256"/>
                  </a:moveTo>
                  <a:cubicBezTo>
                    <a:pt x="22860" y="490728"/>
                    <a:pt x="83058" y="388620"/>
                    <a:pt x="137160" y="321564"/>
                  </a:cubicBezTo>
                  <a:cubicBezTo>
                    <a:pt x="192024" y="255270"/>
                    <a:pt x="252984" y="179832"/>
                    <a:pt x="325374" y="127254"/>
                  </a:cubicBezTo>
                  <a:cubicBezTo>
                    <a:pt x="398526" y="73914"/>
                    <a:pt x="490728" y="3810"/>
                    <a:pt x="574548" y="1524"/>
                  </a:cubicBezTo>
                  <a:cubicBezTo>
                    <a:pt x="658368" y="0"/>
                    <a:pt x="754380" y="59436"/>
                    <a:pt x="828294" y="115062"/>
                  </a:cubicBezTo>
                  <a:cubicBezTo>
                    <a:pt x="902970" y="169926"/>
                    <a:pt x="965454" y="262128"/>
                    <a:pt x="1018794" y="333756"/>
                  </a:cubicBezTo>
                  <a:cubicBezTo>
                    <a:pt x="1072896" y="405384"/>
                    <a:pt x="1124712" y="499872"/>
                    <a:pt x="1152144" y="543306"/>
                  </a:cubicBezTo>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7" name="Shape 2902"/>
            <p:cNvSpPr/>
            <p:nvPr/>
          </p:nvSpPr>
          <p:spPr>
            <a:xfrm>
              <a:off x="1190244" y="2588857"/>
              <a:ext cx="1143000" cy="229362"/>
            </a:xfrm>
            <a:custGeom>
              <a:avLst/>
              <a:gdLst/>
              <a:ahLst/>
              <a:cxnLst/>
              <a:rect l="0" t="0" r="0" b="0"/>
              <a:pathLst>
                <a:path w="1143000" h="229362">
                  <a:moveTo>
                    <a:pt x="0" y="221742"/>
                  </a:moveTo>
                  <a:cubicBezTo>
                    <a:pt x="26670" y="204978"/>
                    <a:pt x="96774" y="152400"/>
                    <a:pt x="163068" y="120396"/>
                  </a:cubicBezTo>
                  <a:cubicBezTo>
                    <a:pt x="228600" y="87630"/>
                    <a:pt x="320802" y="46482"/>
                    <a:pt x="393954" y="26670"/>
                  </a:cubicBezTo>
                  <a:cubicBezTo>
                    <a:pt x="467868" y="6858"/>
                    <a:pt x="534162" y="0"/>
                    <a:pt x="600456" y="3810"/>
                  </a:cubicBezTo>
                  <a:cubicBezTo>
                    <a:pt x="665988" y="6858"/>
                    <a:pt x="734568" y="33528"/>
                    <a:pt x="788670" y="50292"/>
                  </a:cubicBezTo>
                  <a:cubicBezTo>
                    <a:pt x="842772" y="67056"/>
                    <a:pt x="867156" y="75438"/>
                    <a:pt x="925830" y="105156"/>
                  </a:cubicBezTo>
                  <a:cubicBezTo>
                    <a:pt x="985266" y="134874"/>
                    <a:pt x="1098042" y="203454"/>
                    <a:pt x="1143000" y="229362"/>
                  </a:cubicBezTo>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8" name="Rectangle 17"/>
            <p:cNvSpPr/>
            <p:nvPr/>
          </p:nvSpPr>
          <p:spPr>
            <a:xfrm>
              <a:off x="2910840" y="847344"/>
              <a:ext cx="147965"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ω</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3020568" y="847344"/>
              <a:ext cx="119588"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2872740" y="2752345"/>
              <a:ext cx="147965"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ω</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2982468" y="2752345"/>
              <a:ext cx="119588"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2" name="Rectangle 21"/>
            <p:cNvSpPr/>
            <p:nvPr/>
          </p:nvSpPr>
          <p:spPr>
            <a:xfrm>
              <a:off x="1120141" y="1590294"/>
              <a:ext cx="67496"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3" name="Rectangle 22"/>
            <p:cNvSpPr/>
            <p:nvPr/>
          </p:nvSpPr>
          <p:spPr>
            <a:xfrm>
              <a:off x="1171073" y="1590294"/>
              <a:ext cx="231353"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b)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4" name="Rectangle 23"/>
            <p:cNvSpPr/>
            <p:nvPr/>
          </p:nvSpPr>
          <p:spPr>
            <a:xfrm>
              <a:off x="701041" y="342900"/>
              <a:ext cx="56348"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i</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5" name="Rectangle 24"/>
            <p:cNvSpPr/>
            <p:nvPr/>
          </p:nvSpPr>
          <p:spPr>
            <a:xfrm>
              <a:off x="743712" y="396526"/>
              <a:ext cx="86374" cy="120443"/>
            </a:xfrm>
            <a:prstGeom prst="rect">
              <a:avLst/>
            </a:prstGeom>
            <a:ln>
              <a:noFill/>
            </a:ln>
          </p:spPr>
          <p:txBody>
            <a:bodyPr vert="horz" lIns="0" tIns="0" rIns="0" bIns="0" rtlCol="0">
              <a:noAutofit/>
            </a:bodyPr>
            <a:lstStyle/>
            <a:p>
              <a:pPr marL="6350" indent="-6350" algn="l">
                <a:lnSpc>
                  <a:spcPct val="107000"/>
                </a:lnSpc>
                <a:spcAft>
                  <a:spcPts val="800"/>
                </a:spcAft>
              </a:pPr>
              <a:r>
                <a:rPr lang="en-IN" sz="800" b="1">
                  <a:solidFill>
                    <a:srgbClr val="000000"/>
                  </a:solidFill>
                  <a:effectLst/>
                  <a:latin typeface="Times New Roman" panose="02020603050405020304" pitchFamily="18" charset="0"/>
                  <a:ea typeface="Times New Roman" panose="02020603050405020304" pitchFamily="18" charset="0"/>
                </a:rPr>
                <a:t>s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p:cNvSpPr/>
            <p:nvPr/>
          </p:nvSpPr>
          <p:spPr>
            <a:xfrm>
              <a:off x="1034796" y="2095500"/>
              <a:ext cx="143506"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7" name="Rectangle 26"/>
            <p:cNvSpPr/>
            <p:nvPr/>
          </p:nvSpPr>
          <p:spPr>
            <a:xfrm>
              <a:off x="1143000" y="2095500"/>
              <a:ext cx="101346"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v</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8" name="Rectangle 27"/>
            <p:cNvSpPr/>
            <p:nvPr/>
          </p:nvSpPr>
          <p:spPr>
            <a:xfrm>
              <a:off x="1219200" y="2149127"/>
              <a:ext cx="52433" cy="120442"/>
            </a:xfrm>
            <a:prstGeom prst="rect">
              <a:avLst/>
            </a:prstGeom>
            <a:ln>
              <a:noFill/>
            </a:ln>
          </p:spPr>
          <p:txBody>
            <a:bodyPr vert="horz" lIns="0" tIns="0" rIns="0" bIns="0" rtlCol="0">
              <a:noAutofit/>
            </a:bodyPr>
            <a:lstStyle/>
            <a:p>
              <a:pPr marL="6350" indent="-6350" algn="l">
                <a:lnSpc>
                  <a:spcPct val="107000"/>
                </a:lnSpc>
                <a:spcAft>
                  <a:spcPts val="800"/>
                </a:spcAft>
              </a:pPr>
              <a:r>
                <a:rPr lang="en-IN" sz="800" b="1">
                  <a:solidFill>
                    <a:srgbClr val="000000"/>
                  </a:solidFill>
                  <a:effectLst/>
                  <a:latin typeface="Times New Roman" panose="02020603050405020304" pitchFamily="18" charset="0"/>
                  <a:ea typeface="Times New Roman" panose="02020603050405020304" pitchFamily="18" charset="0"/>
                </a:rPr>
                <a:t>s</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9" name="Rectangle 28"/>
            <p:cNvSpPr/>
            <p:nvPr/>
          </p:nvSpPr>
          <p:spPr>
            <a:xfrm>
              <a:off x="1258824" y="2095500"/>
              <a:ext cx="143506"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0" name="Rectangle 29"/>
            <p:cNvSpPr/>
            <p:nvPr/>
          </p:nvSpPr>
          <p:spPr>
            <a:xfrm>
              <a:off x="1367028" y="2095500"/>
              <a:ext cx="50673"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1" name="Rectangle 30"/>
            <p:cNvSpPr/>
            <p:nvPr/>
          </p:nvSpPr>
          <p:spPr>
            <a:xfrm>
              <a:off x="1168146" y="2305051"/>
              <a:ext cx="56348"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i</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2" name="Rectangle 31"/>
            <p:cNvSpPr/>
            <p:nvPr/>
          </p:nvSpPr>
          <p:spPr>
            <a:xfrm>
              <a:off x="1210818" y="2358677"/>
              <a:ext cx="123899" cy="120442"/>
            </a:xfrm>
            <a:prstGeom prst="rect">
              <a:avLst/>
            </a:prstGeom>
            <a:ln>
              <a:noFill/>
            </a:ln>
          </p:spPr>
          <p:txBody>
            <a:bodyPr vert="horz" lIns="0" tIns="0" rIns="0" bIns="0" rtlCol="0">
              <a:noAutofit/>
            </a:bodyPr>
            <a:lstStyle/>
            <a:p>
              <a:pPr marL="6350" indent="-6350" algn="l">
                <a:lnSpc>
                  <a:spcPct val="107000"/>
                </a:lnSpc>
                <a:spcAft>
                  <a:spcPts val="800"/>
                </a:spcAft>
              </a:pPr>
              <a:r>
                <a:rPr lang="en-IN" sz="800" b="1">
                  <a:solidFill>
                    <a:srgbClr val="000000"/>
                  </a:solidFill>
                  <a:effectLst/>
                  <a:latin typeface="Times New Roman" panose="02020603050405020304" pitchFamily="18" charset="0"/>
                  <a:ea typeface="Times New Roman" panose="02020603050405020304" pitchFamily="18" charset="0"/>
                </a:rPr>
                <a:t>L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3" name="Shape 2921"/>
            <p:cNvSpPr/>
            <p:nvPr/>
          </p:nvSpPr>
          <p:spPr>
            <a:xfrm>
              <a:off x="790194" y="116929"/>
              <a:ext cx="125730" cy="233934"/>
            </a:xfrm>
            <a:custGeom>
              <a:avLst/>
              <a:gdLst/>
              <a:ahLst/>
              <a:cxnLst/>
              <a:rect l="0" t="0" r="0" b="0"/>
              <a:pathLst>
                <a:path w="125730" h="233934">
                  <a:moveTo>
                    <a:pt x="103632" y="0"/>
                  </a:moveTo>
                  <a:lnTo>
                    <a:pt x="125730" y="10668"/>
                  </a:lnTo>
                  <a:lnTo>
                    <a:pt x="45985" y="171583"/>
                  </a:lnTo>
                  <a:lnTo>
                    <a:pt x="68580" y="182880"/>
                  </a:lnTo>
                  <a:lnTo>
                    <a:pt x="0" y="233934"/>
                  </a:lnTo>
                  <a:lnTo>
                    <a:pt x="0" y="148590"/>
                  </a:lnTo>
                  <a:lnTo>
                    <a:pt x="23185" y="160182"/>
                  </a:lnTo>
                  <a:lnTo>
                    <a:pt x="103632"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34" name="Shape 2922"/>
            <p:cNvSpPr/>
            <p:nvPr/>
          </p:nvSpPr>
          <p:spPr>
            <a:xfrm>
              <a:off x="675894" y="459829"/>
              <a:ext cx="97536" cy="176784"/>
            </a:xfrm>
            <a:custGeom>
              <a:avLst/>
              <a:gdLst/>
              <a:ahLst/>
              <a:cxnLst/>
              <a:rect l="0" t="0" r="0" b="0"/>
              <a:pathLst>
                <a:path w="97536" h="176784">
                  <a:moveTo>
                    <a:pt x="74676" y="0"/>
                  </a:moveTo>
                  <a:lnTo>
                    <a:pt x="97536" y="10668"/>
                  </a:lnTo>
                  <a:lnTo>
                    <a:pt x="45995" y="114438"/>
                  </a:lnTo>
                  <a:lnTo>
                    <a:pt x="68580" y="125730"/>
                  </a:lnTo>
                  <a:lnTo>
                    <a:pt x="0" y="176784"/>
                  </a:lnTo>
                  <a:lnTo>
                    <a:pt x="0" y="91440"/>
                  </a:lnTo>
                  <a:lnTo>
                    <a:pt x="23165" y="103022"/>
                  </a:lnTo>
                  <a:lnTo>
                    <a:pt x="7467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35" name="Shape 2923"/>
            <p:cNvSpPr/>
            <p:nvPr/>
          </p:nvSpPr>
          <p:spPr>
            <a:xfrm>
              <a:off x="876300" y="2207857"/>
              <a:ext cx="236982" cy="200406"/>
            </a:xfrm>
            <a:custGeom>
              <a:avLst/>
              <a:gdLst/>
              <a:ahLst/>
              <a:cxnLst/>
              <a:rect l="0" t="0" r="0" b="0"/>
              <a:pathLst>
                <a:path w="236982" h="200406">
                  <a:moveTo>
                    <a:pt x="220218" y="0"/>
                  </a:moveTo>
                  <a:lnTo>
                    <a:pt x="236982" y="19812"/>
                  </a:lnTo>
                  <a:lnTo>
                    <a:pt x="66732" y="161206"/>
                  </a:lnTo>
                  <a:lnTo>
                    <a:pt x="83058" y="180594"/>
                  </a:lnTo>
                  <a:lnTo>
                    <a:pt x="0" y="200406"/>
                  </a:lnTo>
                  <a:lnTo>
                    <a:pt x="34290" y="122682"/>
                  </a:lnTo>
                  <a:lnTo>
                    <a:pt x="50371" y="141779"/>
                  </a:lnTo>
                  <a:lnTo>
                    <a:pt x="220218"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36" name="Shape 2924"/>
            <p:cNvSpPr/>
            <p:nvPr/>
          </p:nvSpPr>
          <p:spPr>
            <a:xfrm>
              <a:off x="866394" y="2436457"/>
              <a:ext cx="236982" cy="200406"/>
            </a:xfrm>
            <a:custGeom>
              <a:avLst/>
              <a:gdLst/>
              <a:ahLst/>
              <a:cxnLst/>
              <a:rect l="0" t="0" r="0" b="0"/>
              <a:pathLst>
                <a:path w="236982" h="200406">
                  <a:moveTo>
                    <a:pt x="220980" y="0"/>
                  </a:moveTo>
                  <a:lnTo>
                    <a:pt x="236982" y="19812"/>
                  </a:lnTo>
                  <a:lnTo>
                    <a:pt x="66732" y="161206"/>
                  </a:lnTo>
                  <a:lnTo>
                    <a:pt x="83058" y="180594"/>
                  </a:lnTo>
                  <a:lnTo>
                    <a:pt x="0" y="200406"/>
                  </a:lnTo>
                  <a:lnTo>
                    <a:pt x="34290" y="122682"/>
                  </a:lnTo>
                  <a:lnTo>
                    <a:pt x="50686" y="142152"/>
                  </a:lnTo>
                  <a:lnTo>
                    <a:pt x="22098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37" name="Shape 2925"/>
            <p:cNvSpPr/>
            <p:nvPr/>
          </p:nvSpPr>
          <p:spPr>
            <a:xfrm>
              <a:off x="1296924" y="2417407"/>
              <a:ext cx="236220" cy="200406"/>
            </a:xfrm>
            <a:custGeom>
              <a:avLst/>
              <a:gdLst/>
              <a:ahLst/>
              <a:cxnLst/>
              <a:rect l="0" t="0" r="0" b="0"/>
              <a:pathLst>
                <a:path w="236220" h="200406">
                  <a:moveTo>
                    <a:pt x="16002" y="0"/>
                  </a:moveTo>
                  <a:lnTo>
                    <a:pt x="186296" y="142152"/>
                  </a:lnTo>
                  <a:lnTo>
                    <a:pt x="202692" y="122682"/>
                  </a:lnTo>
                  <a:lnTo>
                    <a:pt x="236220" y="200406"/>
                  </a:lnTo>
                  <a:lnTo>
                    <a:pt x="153924" y="180594"/>
                  </a:lnTo>
                  <a:lnTo>
                    <a:pt x="170250" y="161206"/>
                  </a:lnTo>
                  <a:lnTo>
                    <a:pt x="0" y="19812"/>
                  </a:lnTo>
                  <a:lnTo>
                    <a:pt x="16002"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38" name="Shape 2926"/>
            <p:cNvSpPr/>
            <p:nvPr/>
          </p:nvSpPr>
          <p:spPr>
            <a:xfrm>
              <a:off x="1337310" y="2225383"/>
              <a:ext cx="243840" cy="127254"/>
            </a:xfrm>
            <a:custGeom>
              <a:avLst/>
              <a:gdLst/>
              <a:ahLst/>
              <a:cxnLst/>
              <a:rect l="0" t="0" r="0" b="0"/>
              <a:pathLst>
                <a:path w="243840" h="127254">
                  <a:moveTo>
                    <a:pt x="11430" y="0"/>
                  </a:moveTo>
                  <a:lnTo>
                    <a:pt x="180451" y="81301"/>
                  </a:lnTo>
                  <a:lnTo>
                    <a:pt x="191262" y="58674"/>
                  </a:lnTo>
                  <a:lnTo>
                    <a:pt x="243840" y="125730"/>
                  </a:lnTo>
                  <a:lnTo>
                    <a:pt x="158496" y="127254"/>
                  </a:lnTo>
                  <a:lnTo>
                    <a:pt x="169567" y="104081"/>
                  </a:lnTo>
                  <a:lnTo>
                    <a:pt x="0" y="22860"/>
                  </a:lnTo>
                  <a:lnTo>
                    <a:pt x="1143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39" name="Rectangle 38"/>
            <p:cNvSpPr/>
            <p:nvPr/>
          </p:nvSpPr>
          <p:spPr>
            <a:xfrm>
              <a:off x="1110996" y="3038093"/>
              <a:ext cx="67496"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0" name="Rectangle 39"/>
            <p:cNvSpPr/>
            <p:nvPr/>
          </p:nvSpPr>
          <p:spPr>
            <a:xfrm>
              <a:off x="1162020" y="3038093"/>
              <a:ext cx="208894" cy="1811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c)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1" name="Shape 2937"/>
            <p:cNvSpPr/>
            <p:nvPr/>
          </p:nvSpPr>
          <p:spPr>
            <a:xfrm>
              <a:off x="9144" y="2084413"/>
              <a:ext cx="0" cy="742950"/>
            </a:xfrm>
            <a:custGeom>
              <a:avLst/>
              <a:gdLst/>
              <a:ahLst/>
              <a:cxnLst/>
              <a:rect l="0" t="0" r="0" b="0"/>
              <a:pathLst>
                <a:path h="742950">
                  <a:moveTo>
                    <a:pt x="0" y="0"/>
                  </a:moveTo>
                  <a:lnTo>
                    <a:pt x="0" y="742950"/>
                  </a:lnTo>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92433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108" y="2147626"/>
            <a:ext cx="11095299" cy="1325563"/>
          </a:xfrm>
        </p:spPr>
        <p:txBody>
          <a:bodyPr>
            <a:normAutofit fontScale="90000"/>
          </a:bodyPr>
          <a:lstStyle/>
          <a:p>
            <a:r>
              <a:rPr lang="en-IN" dirty="0" smtClean="0"/>
              <a:t>Therefore by the combination of rectifier and boost converter ,we get unity power factor by properly switching the boost converter. This concept of active power factor correction is used in Vienna rectifier which is combination of 3phase diode rectifier and boost converter.</a:t>
            </a:r>
            <a:br>
              <a:rPr lang="en-IN" dirty="0" smtClean="0"/>
            </a:br>
            <a:endParaRPr lang="en-IN" dirty="0"/>
          </a:p>
        </p:txBody>
      </p:sp>
    </p:spTree>
    <p:extLst>
      <p:ext uri="{BB962C8B-B14F-4D97-AF65-F5344CB8AC3E}">
        <p14:creationId xmlns:p14="http://schemas.microsoft.com/office/powerpoint/2010/main" val="41906022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Simulation:</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90562" y="1473200"/>
            <a:ext cx="10980738" cy="5003800"/>
          </a:xfrm>
          <a:prstGeom prst="rect">
            <a:avLst/>
          </a:prstGeom>
        </p:spPr>
      </p:pic>
    </p:spTree>
    <p:extLst>
      <p:ext uri="{BB962C8B-B14F-4D97-AF65-F5344CB8AC3E}">
        <p14:creationId xmlns:p14="http://schemas.microsoft.com/office/powerpoint/2010/main" val="4025321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Objective:</a:t>
            </a:r>
            <a:endParaRPr lang="en-IN" dirty="0"/>
          </a:p>
        </p:txBody>
      </p:sp>
      <p:sp>
        <p:nvSpPr>
          <p:cNvPr id="3" name="Content Placeholder 2"/>
          <p:cNvSpPr>
            <a:spLocks noGrp="1"/>
          </p:cNvSpPr>
          <p:nvPr>
            <p:ph idx="1"/>
          </p:nvPr>
        </p:nvSpPr>
        <p:spPr>
          <a:xfrm>
            <a:off x="687729" y="1443661"/>
            <a:ext cx="10515600" cy="4351338"/>
          </a:xfrm>
        </p:spPr>
        <p:txBody>
          <a:bodyPr/>
          <a:lstStyle/>
          <a:p>
            <a:pPr marL="0" indent="0">
              <a:buNone/>
            </a:pPr>
            <a:r>
              <a:rPr lang="en-IN" dirty="0" smtClean="0"/>
              <a:t>The main objective of this project is to model Vienna Rectifier with suitable hysteresis current controller to</a:t>
            </a:r>
          </a:p>
          <a:p>
            <a:pPr marL="0" indent="0">
              <a:buNone/>
            </a:pPr>
            <a:r>
              <a:rPr lang="en-IN" dirty="0"/>
              <a:t> </a:t>
            </a:r>
            <a:r>
              <a:rPr lang="en-IN" dirty="0" smtClean="0"/>
              <a:t>  </a:t>
            </a:r>
            <a:r>
              <a:rPr lang="en-IN" dirty="0" smtClean="0"/>
              <a:t>1. Get </a:t>
            </a:r>
            <a:r>
              <a:rPr lang="en-IN" dirty="0" smtClean="0"/>
              <a:t>unity power </a:t>
            </a:r>
            <a:r>
              <a:rPr lang="en-IN" dirty="0" smtClean="0"/>
              <a:t>factor</a:t>
            </a:r>
            <a:endParaRPr lang="en-IN" dirty="0" smtClean="0"/>
          </a:p>
          <a:p>
            <a:pPr marL="0" indent="0">
              <a:buNone/>
            </a:pPr>
            <a:r>
              <a:rPr lang="en-IN" dirty="0" smtClean="0"/>
              <a:t>   </a:t>
            </a:r>
            <a:r>
              <a:rPr lang="en-IN" dirty="0" smtClean="0"/>
              <a:t>2. Reduce </a:t>
            </a:r>
            <a:r>
              <a:rPr lang="en-IN" dirty="0" smtClean="0"/>
              <a:t>total harmonic </a:t>
            </a:r>
            <a:r>
              <a:rPr lang="en-IN" dirty="0" smtClean="0"/>
              <a:t>distortion</a:t>
            </a:r>
            <a:endParaRPr lang="en-IN" dirty="0" smtClean="0"/>
          </a:p>
          <a:p>
            <a:pPr marL="0" indent="0">
              <a:buNone/>
            </a:pPr>
            <a:r>
              <a:rPr lang="en-IN" dirty="0" smtClean="0"/>
              <a:t>   </a:t>
            </a:r>
            <a:r>
              <a:rPr lang="en-IN" dirty="0" smtClean="0"/>
              <a:t>3. Regulate </a:t>
            </a:r>
            <a:r>
              <a:rPr lang="en-IN" dirty="0" smtClean="0"/>
              <a:t>the output </a:t>
            </a:r>
            <a:r>
              <a:rPr lang="en-IN" dirty="0" smtClean="0"/>
              <a:t>voltage</a:t>
            </a:r>
            <a:endParaRPr lang="en-IN" dirty="0" smtClean="0"/>
          </a:p>
          <a:p>
            <a:pPr marL="0" indent="0">
              <a:buNone/>
            </a:pPr>
            <a:endParaRPr lang="en-IN" dirty="0"/>
          </a:p>
        </p:txBody>
      </p:sp>
    </p:spTree>
    <p:extLst>
      <p:ext uri="{BB962C8B-B14F-4D97-AF65-F5344CB8AC3E}">
        <p14:creationId xmlns:p14="http://schemas.microsoft.com/office/powerpoint/2010/main" val="1246931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voltage:</a:t>
            </a:r>
            <a:endParaRPr lang="en-IN" dirty="0"/>
          </a:p>
        </p:txBody>
      </p:sp>
      <p:pic>
        <p:nvPicPr>
          <p:cNvPr id="4" name="Content Placeholder 3"/>
          <p:cNvPicPr>
            <a:picLocks noGrp="1" noChangeAspect="1"/>
          </p:cNvPicPr>
          <p:nvPr>
            <p:ph idx="1"/>
          </p:nvPr>
        </p:nvPicPr>
        <p:blipFill>
          <a:blip r:embed="rId2"/>
          <a:stretch>
            <a:fillRect/>
          </a:stretch>
        </p:blipFill>
        <p:spPr>
          <a:xfrm>
            <a:off x="1244601" y="1689100"/>
            <a:ext cx="9417240" cy="4487863"/>
          </a:xfrm>
          <a:prstGeom prst="rect">
            <a:avLst/>
          </a:prstGeom>
        </p:spPr>
      </p:pic>
    </p:spTree>
    <p:extLst>
      <p:ext uri="{BB962C8B-B14F-4D97-AF65-F5344CB8AC3E}">
        <p14:creationId xmlns:p14="http://schemas.microsoft.com/office/powerpoint/2010/main" val="1451601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MATLAB Simulation:</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2422567" y="-228600"/>
            <a:ext cx="14843167" cy="8292094"/>
          </a:xfrm>
          <a:prstGeom prst="rect">
            <a:avLst/>
          </a:prstGeom>
        </p:spPr>
      </p:pic>
    </p:spTree>
    <p:extLst>
      <p:ext uri="{BB962C8B-B14F-4D97-AF65-F5344CB8AC3E}">
        <p14:creationId xmlns:p14="http://schemas.microsoft.com/office/powerpoint/2010/main" val="1434637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INPUT POWER FACTOR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5594" y="1214651"/>
            <a:ext cx="9717206" cy="5486400"/>
          </a:xfrm>
        </p:spPr>
      </p:pic>
    </p:spTree>
    <p:extLst>
      <p:ext uri="{BB962C8B-B14F-4D97-AF65-F5344CB8AC3E}">
        <p14:creationId xmlns:p14="http://schemas.microsoft.com/office/powerpoint/2010/main" val="2894631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OUTPUT VOLTAGE</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6991"/>
            <a:ext cx="11607799" cy="5561009"/>
          </a:xfrm>
        </p:spPr>
      </p:pic>
    </p:spTree>
    <p:extLst>
      <p:ext uri="{BB962C8B-B14F-4D97-AF65-F5344CB8AC3E}">
        <p14:creationId xmlns:p14="http://schemas.microsoft.com/office/powerpoint/2010/main" val="3049880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OUTPUT CURRENT</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5678"/>
            <a:ext cx="12191999" cy="5638800"/>
          </a:xfrm>
        </p:spPr>
      </p:pic>
    </p:spTree>
    <p:extLst>
      <p:ext uri="{BB962C8B-B14F-4D97-AF65-F5344CB8AC3E}">
        <p14:creationId xmlns:p14="http://schemas.microsoft.com/office/powerpoint/2010/main" val="3834105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INPUT POWER FACTOR</a:t>
            </a:r>
            <a:r>
              <a:rPr lang="en-IN" dirty="0" smtClean="0"/>
              <a:t/>
            </a:r>
            <a:br>
              <a:rPr lang="en-IN"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3800"/>
            <a:ext cx="11404599" cy="5575300"/>
          </a:xfrm>
        </p:spPr>
      </p:pic>
    </p:spTree>
    <p:extLst>
      <p:ext uri="{BB962C8B-B14F-4D97-AF65-F5344CB8AC3E}">
        <p14:creationId xmlns:p14="http://schemas.microsoft.com/office/powerpoint/2010/main" val="2335320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Harmonic Distortion</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8100"/>
            <a:ext cx="11709399" cy="5549900"/>
          </a:xfrm>
        </p:spPr>
      </p:pic>
    </p:spTree>
    <p:extLst>
      <p:ext uri="{BB962C8B-B14F-4D97-AF65-F5344CB8AC3E}">
        <p14:creationId xmlns:p14="http://schemas.microsoft.com/office/powerpoint/2010/main" val="5623283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 voltage and current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1" y="1520824"/>
            <a:ext cx="10020300" cy="5197475"/>
          </a:xfrm>
        </p:spPr>
      </p:pic>
    </p:spTree>
    <p:extLst>
      <p:ext uri="{BB962C8B-B14F-4D97-AF65-F5344CB8AC3E}">
        <p14:creationId xmlns:p14="http://schemas.microsoft.com/office/powerpoint/2010/main" val="37435347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PWM Pulses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5400"/>
            <a:ext cx="11379199" cy="5562600"/>
          </a:xfrm>
        </p:spPr>
      </p:pic>
    </p:spTree>
    <p:extLst>
      <p:ext uri="{BB962C8B-B14F-4D97-AF65-F5344CB8AC3E}">
        <p14:creationId xmlns:p14="http://schemas.microsoft.com/office/powerpoint/2010/main" val="930498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a:t>
            </a:r>
            <a:r>
              <a:rPr lang="en-IN" dirty="0" smtClean="0"/>
              <a:t>Model</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7016" y="1657192"/>
            <a:ext cx="10693399" cy="4767263"/>
          </a:xfrm>
        </p:spPr>
      </p:pic>
    </p:spTree>
    <p:extLst>
      <p:ext uri="{BB962C8B-B14F-4D97-AF65-F5344CB8AC3E}">
        <p14:creationId xmlns:p14="http://schemas.microsoft.com/office/powerpoint/2010/main" val="3405327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Abstract</a:t>
            </a:r>
            <a:r>
              <a:rPr lang="en-US" b="1" dirty="0" smtClean="0"/>
              <a:t>:</a:t>
            </a:r>
            <a:endParaRPr lang="en-US" b="1" dirty="0"/>
          </a:p>
        </p:txBody>
      </p:sp>
      <p:sp>
        <p:nvSpPr>
          <p:cNvPr id="3" name="Content Placeholder 2"/>
          <p:cNvSpPr>
            <a:spLocks noGrp="1"/>
          </p:cNvSpPr>
          <p:nvPr>
            <p:ph idx="1"/>
          </p:nvPr>
        </p:nvSpPr>
        <p:spPr/>
        <p:txBody>
          <a:bodyPr/>
          <a:lstStyle/>
          <a:p>
            <a:pPr>
              <a:buNone/>
            </a:pPr>
            <a:r>
              <a:rPr lang="en-IN" dirty="0" smtClean="0"/>
              <a:t>   The Vienna Rectifier is a unidirectional three-phase three-switch three-level Pulse-width modulation (PWM) rectifier. It can be seen as a three-phase diode bridge with an integrated boost converter. Hysteresis current control loop is a control loop which is used to control the output current, so as to obtain the optimal value. It also plays an important role in reducing the voltage and current THD in the system. The application of this device are multifold.	</a:t>
            </a:r>
            <a:endParaRPr lang="en-US" dirty="0" smtClean="0"/>
          </a:p>
          <a:p>
            <a:pPr marL="0" indent="0">
              <a:buNone/>
            </a:pPr>
            <a:endParaRPr lang="en-IN" dirty="0" smtClean="0"/>
          </a:p>
          <a:p>
            <a:endParaRPr lang="en-IN" dirty="0" smtClean="0"/>
          </a:p>
          <a:p>
            <a:endParaRPr lang="en-US" dirty="0"/>
          </a:p>
        </p:txBody>
      </p:sp>
    </p:spTree>
    <p:extLst>
      <p:ext uri="{BB962C8B-B14F-4D97-AF65-F5344CB8AC3E}">
        <p14:creationId xmlns:p14="http://schemas.microsoft.com/office/powerpoint/2010/main" val="5383540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voltage: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333500"/>
            <a:ext cx="10947399" cy="5334000"/>
          </a:xfrm>
        </p:spPr>
      </p:pic>
    </p:spTree>
    <p:extLst>
      <p:ext uri="{BB962C8B-B14F-4D97-AF65-F5344CB8AC3E}">
        <p14:creationId xmlns:p14="http://schemas.microsoft.com/office/powerpoint/2010/main" val="30951591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PWM pulse:</a:t>
            </a:r>
            <a:r>
              <a:rPr lang="en-IN" dirty="0" smtClean="0">
                <a:sym typeface="Wingdings" panose="05000000000000000000" pitchFamily="2" charset="2"/>
              </a:rPr>
              <a:t> (Gate 1 and 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000" y="1409700"/>
            <a:ext cx="10642599" cy="5168900"/>
          </a:xfrm>
        </p:spPr>
      </p:pic>
    </p:spTree>
    <p:extLst>
      <p:ext uri="{BB962C8B-B14F-4D97-AF65-F5344CB8AC3E}">
        <p14:creationId xmlns:p14="http://schemas.microsoft.com/office/powerpoint/2010/main" val="13851276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558800"/>
            <a:ext cx="9766299" cy="5702300"/>
          </a:xfrm>
        </p:spPr>
      </p:pic>
    </p:spTree>
    <p:extLst>
      <p:ext uri="{BB962C8B-B14F-4D97-AF65-F5344CB8AC3E}">
        <p14:creationId xmlns:p14="http://schemas.microsoft.com/office/powerpoint/2010/main" val="14246835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PWM pulse:</a:t>
            </a:r>
            <a:r>
              <a:rPr lang="en-IN" dirty="0">
                <a:sym typeface="Wingdings" panose="05000000000000000000" pitchFamily="2" charset="2"/>
              </a:rPr>
              <a:t> (Gate </a:t>
            </a:r>
            <a:r>
              <a:rPr lang="en-IN" dirty="0" smtClean="0">
                <a:sym typeface="Wingdings" panose="05000000000000000000" pitchFamily="2" charset="2"/>
              </a:rPr>
              <a:t>2 </a:t>
            </a:r>
            <a:r>
              <a:rPr lang="en-IN" dirty="0">
                <a:sym typeface="Wingdings" panose="05000000000000000000" pitchFamily="2" charset="2"/>
              </a:rPr>
              <a:t>and </a:t>
            </a:r>
            <a:r>
              <a:rPr lang="en-IN" dirty="0" smtClean="0">
                <a:sym typeface="Wingdings" panose="05000000000000000000" pitchFamily="2" charset="2"/>
              </a:rPr>
              <a:t>3)</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200" y="1587500"/>
            <a:ext cx="10896599" cy="4830763"/>
          </a:xfrm>
        </p:spPr>
      </p:pic>
    </p:spTree>
    <p:extLst>
      <p:ext uri="{BB962C8B-B14F-4D97-AF65-F5344CB8AC3E}">
        <p14:creationId xmlns:p14="http://schemas.microsoft.com/office/powerpoint/2010/main" val="1821278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501" y="1193800"/>
            <a:ext cx="10439400" cy="4800599"/>
          </a:xfrm>
        </p:spPr>
      </p:pic>
    </p:spTree>
    <p:extLst>
      <p:ext uri="{BB962C8B-B14F-4D97-AF65-F5344CB8AC3E}">
        <p14:creationId xmlns:p14="http://schemas.microsoft.com/office/powerpoint/2010/main" val="4488748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a:bodyPr>
          <a:lstStyle/>
          <a:p>
            <a:pPr lvl="0" fontAlgn="base"/>
            <a:r>
              <a:rPr lang="en-IN" dirty="0"/>
              <a:t>Has continuous sinusoidal input current </a:t>
            </a:r>
          </a:p>
          <a:p>
            <a:pPr lvl="0" fontAlgn="base"/>
            <a:r>
              <a:rPr lang="en-IN" dirty="0"/>
              <a:t>No need for a neutral wire   </a:t>
            </a:r>
          </a:p>
          <a:p>
            <a:pPr lvl="0" fontAlgn="base"/>
            <a:r>
              <a:rPr lang="en-IN" dirty="0"/>
              <a:t>Low number of IGBTs used </a:t>
            </a:r>
          </a:p>
          <a:p>
            <a:pPr lvl="0" fontAlgn="base"/>
            <a:r>
              <a:rPr lang="en-IN" dirty="0"/>
              <a:t>Low manufacturing cost  </a:t>
            </a:r>
          </a:p>
          <a:p>
            <a:pPr lvl="0" fontAlgn="base"/>
            <a:r>
              <a:rPr lang="en-IN" dirty="0"/>
              <a:t>Reduce blocking voltage stress on power semiconductor </a:t>
            </a:r>
            <a:endParaRPr lang="en-IN" dirty="0" smtClean="0"/>
          </a:p>
          <a:p>
            <a:pPr lvl="0" fontAlgn="base"/>
            <a:r>
              <a:rPr lang="en-IN" dirty="0" smtClean="0"/>
              <a:t>Reduction </a:t>
            </a:r>
            <a:r>
              <a:rPr lang="en-IN" dirty="0"/>
              <a:t>in switching loss of the power semiconductors by almost 40% </a:t>
            </a:r>
            <a:r>
              <a:rPr lang="en-IN" dirty="0" smtClean="0"/>
              <a:t>.  </a:t>
            </a:r>
            <a:endParaRPr lang="en-IN" dirty="0"/>
          </a:p>
          <a:p>
            <a:pPr marL="0" indent="0">
              <a:buNone/>
            </a:pPr>
            <a:endParaRPr lang="en-IN" dirty="0"/>
          </a:p>
        </p:txBody>
      </p:sp>
    </p:spTree>
    <p:extLst>
      <p:ext uri="{BB962C8B-B14F-4D97-AF65-F5344CB8AC3E}">
        <p14:creationId xmlns:p14="http://schemas.microsoft.com/office/powerpoint/2010/main" val="14444909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787" y="459812"/>
            <a:ext cx="10515600" cy="4351338"/>
          </a:xfrm>
        </p:spPr>
        <p:txBody>
          <a:bodyPr/>
          <a:lstStyle/>
          <a:p>
            <a:pPr lvl="0" fontAlgn="base"/>
            <a:r>
              <a:rPr lang="en-IN" dirty="0"/>
              <a:t>Wide voltage range </a:t>
            </a:r>
            <a:r>
              <a:rPr lang="en-IN" dirty="0" smtClean="0"/>
              <a:t>. </a:t>
            </a:r>
            <a:endParaRPr lang="en-IN" dirty="0"/>
          </a:p>
          <a:p>
            <a:pPr lvl="0" fontAlgn="base"/>
            <a:r>
              <a:rPr lang="en-IN" dirty="0"/>
              <a:t>Higher efficiency.  </a:t>
            </a:r>
          </a:p>
          <a:p>
            <a:pPr lvl="0" fontAlgn="base"/>
            <a:r>
              <a:rPr lang="en-IN" dirty="0"/>
              <a:t>Boosting ability. </a:t>
            </a:r>
          </a:p>
          <a:p>
            <a:pPr lvl="0" fontAlgn="base"/>
            <a:r>
              <a:rPr lang="en-IN" dirty="0"/>
              <a:t>Production of three levels of voltage with two equal DC voltages. </a:t>
            </a:r>
          </a:p>
          <a:p>
            <a:endParaRPr lang="en-IN" dirty="0"/>
          </a:p>
        </p:txBody>
      </p:sp>
    </p:spTree>
    <p:extLst>
      <p:ext uri="{BB962C8B-B14F-4D97-AF65-F5344CB8AC3E}">
        <p14:creationId xmlns:p14="http://schemas.microsoft.com/office/powerpoint/2010/main" val="38101456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a:xfrm>
            <a:off x="838200" y="2060812"/>
            <a:ext cx="10515600" cy="4116151"/>
          </a:xfrm>
        </p:spPr>
        <p:txBody>
          <a:bodyPr>
            <a:normAutofit/>
          </a:bodyPr>
          <a:lstStyle/>
          <a:p>
            <a:r>
              <a:rPr lang="en-US" sz="2400" dirty="0" err="1" smtClean="0"/>
              <a:t>Debranjan</a:t>
            </a:r>
            <a:r>
              <a:rPr lang="en-US" sz="2400" dirty="0" smtClean="0"/>
              <a:t> </a:t>
            </a:r>
            <a:r>
              <a:rPr lang="en-US" sz="2400" dirty="0"/>
              <a:t>Mukherjee, </a:t>
            </a:r>
            <a:r>
              <a:rPr lang="en-US" sz="2400" dirty="0" err="1"/>
              <a:t>Debaprasad</a:t>
            </a:r>
            <a:r>
              <a:rPr lang="en-US" sz="2400" dirty="0"/>
              <a:t> </a:t>
            </a:r>
            <a:r>
              <a:rPr lang="en-US" sz="2400" dirty="0" err="1"/>
              <a:t>Kastha</a:t>
            </a:r>
            <a:r>
              <a:rPr lang="en-US" sz="2400" dirty="0"/>
              <a:t> (2014), ‘Voltage </a:t>
            </a:r>
            <a:r>
              <a:rPr lang="en-US" sz="2400" dirty="0" err="1"/>
              <a:t>sensorless</a:t>
            </a:r>
            <a:r>
              <a:rPr lang="en-US" sz="2400" dirty="0"/>
              <a:t> control of the three-level three switch Vienna rectifier with programmable input power factor’, IET Power Electronics, Vol.8, Issue 8, pp.1349-1357.</a:t>
            </a:r>
          </a:p>
          <a:p>
            <a:pPr lvl="0"/>
            <a:r>
              <a:rPr lang="en-US" sz="2400" dirty="0"/>
              <a:t>June-</a:t>
            </a:r>
            <a:r>
              <a:rPr lang="en-US" sz="2400" dirty="0" err="1"/>
              <a:t>Seok</a:t>
            </a:r>
            <a:r>
              <a:rPr lang="en-US" sz="2400" dirty="0"/>
              <a:t> Lee, </a:t>
            </a:r>
            <a:r>
              <a:rPr lang="en-US" sz="2400" dirty="0" err="1"/>
              <a:t>Kyo-Beum</a:t>
            </a:r>
            <a:r>
              <a:rPr lang="en-US" sz="2400" dirty="0"/>
              <a:t> Lee (2015), ‘Performance Analysis of Carrier-Based Discontinuous PWM Method for Vienna Rectifiers with Neutral-Point Voltage Balance’ IEEE Transactions on Power Electronics, Vol.31, pp.4075-4084.</a:t>
            </a:r>
          </a:p>
          <a:p>
            <a:pPr lvl="0"/>
            <a:r>
              <a:rPr lang="en-US" sz="2400" dirty="0"/>
              <a:t>Krishna Kumar M J, </a:t>
            </a:r>
            <a:r>
              <a:rPr lang="en-US" sz="2400" dirty="0" err="1"/>
              <a:t>Vinod</a:t>
            </a:r>
            <a:r>
              <a:rPr lang="en-US" sz="2400" dirty="0"/>
              <a:t> John (2012), ‘Comparison of 3-phase, 3-level UPF Rectifier Circuits for High Power Applications’, IEEE International Conference on Power Electronics, Drives and Energy Systems, pp.1-6</a:t>
            </a:r>
            <a:r>
              <a:rPr lang="en-US" sz="2400" dirty="0" smtClean="0"/>
              <a:t>.</a:t>
            </a:r>
            <a:endParaRPr lang="en-US" sz="2400" dirty="0"/>
          </a:p>
        </p:txBody>
      </p:sp>
    </p:spTree>
    <p:extLst>
      <p:ext uri="{BB962C8B-B14F-4D97-AF65-F5344CB8AC3E}">
        <p14:creationId xmlns:p14="http://schemas.microsoft.com/office/powerpoint/2010/main" val="42724028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374709"/>
            <a:ext cx="10515600" cy="3802253"/>
          </a:xfrm>
        </p:spPr>
        <p:txBody>
          <a:bodyPr>
            <a:normAutofit/>
          </a:bodyPr>
          <a:lstStyle/>
          <a:p>
            <a:pPr lvl="0"/>
            <a:r>
              <a:rPr lang="en-US" sz="2400" dirty="0"/>
              <a:t>Nicole C. </a:t>
            </a:r>
            <a:r>
              <a:rPr lang="en-US" sz="2400" dirty="0" err="1"/>
              <a:t>Foureaux</a:t>
            </a:r>
            <a:r>
              <a:rPr lang="en-US" sz="2400" dirty="0"/>
              <a:t>, James H. Oliveira J., Filipe D. de Oliveira and </a:t>
            </a:r>
            <a:r>
              <a:rPr lang="en-US" sz="2400" dirty="0" err="1"/>
              <a:t>Braz</a:t>
            </a:r>
            <a:r>
              <a:rPr lang="en-US" sz="2400" dirty="0"/>
              <a:t> de J. Cardoso </a:t>
            </a:r>
            <a:r>
              <a:rPr lang="en-US" sz="2400" dirty="0" err="1"/>
              <a:t>Filho</a:t>
            </a:r>
            <a:r>
              <a:rPr lang="en-US" sz="2400" dirty="0"/>
              <a:t> Rafael S. de </a:t>
            </a:r>
            <a:r>
              <a:rPr lang="en-US" sz="2400" dirty="0" err="1"/>
              <a:t>Faria</a:t>
            </a:r>
            <a:r>
              <a:rPr lang="en-US" sz="2400" dirty="0"/>
              <a:t> (2013), ‘Command Generation for Wide Range Operation of Hysteresis Controlled Vienna Rectifiers’, IEEE, </a:t>
            </a:r>
            <a:r>
              <a:rPr lang="en-US" sz="2400" dirty="0" err="1"/>
              <a:t>pp</a:t>
            </a:r>
            <a:r>
              <a:rPr lang="en-US" sz="2400" dirty="0"/>
              <a:t> 1379-1384</a:t>
            </a:r>
            <a:r>
              <a:rPr lang="en-US" sz="2400" dirty="0" smtClean="0"/>
              <a:t>.</a:t>
            </a:r>
          </a:p>
          <a:p>
            <a:pPr lvl="0"/>
            <a:r>
              <a:rPr lang="en-US" sz="2400" dirty="0" smtClean="0"/>
              <a:t>Nicole </a:t>
            </a:r>
            <a:r>
              <a:rPr lang="en-US" sz="2400" dirty="0"/>
              <a:t>C. </a:t>
            </a:r>
            <a:r>
              <a:rPr lang="en-US" sz="2400" dirty="0" err="1"/>
              <a:t>Foureaux</a:t>
            </a:r>
            <a:r>
              <a:rPr lang="en-US" sz="2400" dirty="0"/>
              <a:t>, James H. Oliveira, Jr., Filipe D. de Oliveira, </a:t>
            </a:r>
            <a:r>
              <a:rPr lang="en-US" sz="2400" dirty="0" err="1"/>
              <a:t>Braz</a:t>
            </a:r>
            <a:r>
              <a:rPr lang="en-US" sz="2400" dirty="0"/>
              <a:t> de J. Cardoso </a:t>
            </a:r>
            <a:r>
              <a:rPr lang="en-US" sz="2400" dirty="0" err="1"/>
              <a:t>Filho</a:t>
            </a:r>
            <a:r>
              <a:rPr lang="en-US" sz="2400" dirty="0"/>
              <a:t>, and Rafael S. de </a:t>
            </a:r>
            <a:r>
              <a:rPr lang="en-US" sz="2400" dirty="0" err="1"/>
              <a:t>Faria</a:t>
            </a:r>
            <a:r>
              <a:rPr lang="en-US" sz="2400" dirty="0"/>
              <a:t>, (2015) ‘Command Generation for Wide-Range Operation of Hysteresis-Controlled Vienna Rectifiers’, IEEE, Vol.51, pp.2373-2380</a:t>
            </a:r>
            <a:r>
              <a:rPr lang="en-US" sz="2400" dirty="0" smtClean="0"/>
              <a:t>.</a:t>
            </a:r>
          </a:p>
          <a:p>
            <a:pPr lvl="0"/>
            <a:r>
              <a:rPr lang="en-US" sz="2400" dirty="0" smtClean="0"/>
              <a:t>Rajesh</a:t>
            </a:r>
            <a:r>
              <a:rPr lang="en-US" sz="2400" dirty="0"/>
              <a:t>, M. and </a:t>
            </a:r>
            <a:r>
              <a:rPr lang="en-US" sz="2400" dirty="0" err="1"/>
              <a:t>Bhim</a:t>
            </a:r>
            <a:r>
              <a:rPr lang="en-US" sz="2400" dirty="0"/>
              <a:t> Singh (2012), ‘Power Quality Improvement in Switched Reluctance Motor Drive Using Vienna Rectifier’, IEEE, pp. 1-7.</a:t>
            </a:r>
          </a:p>
          <a:p>
            <a:endParaRPr lang="en-US" sz="2400" dirty="0"/>
          </a:p>
        </p:txBody>
      </p:sp>
    </p:spTree>
    <p:extLst>
      <p:ext uri="{BB962C8B-B14F-4D97-AF65-F5344CB8AC3E}">
        <p14:creationId xmlns:p14="http://schemas.microsoft.com/office/powerpoint/2010/main" val="3962752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Reza </a:t>
            </a:r>
            <a:r>
              <a:rPr lang="en-US" dirty="0" err="1"/>
              <a:t>Ahrabi</a:t>
            </a:r>
            <a:r>
              <a:rPr lang="en-US" dirty="0"/>
              <a:t>, R. and  </a:t>
            </a:r>
            <a:r>
              <a:rPr lang="en-US" dirty="0" err="1"/>
              <a:t>Ajami</a:t>
            </a:r>
            <a:r>
              <a:rPr lang="en-US" dirty="0"/>
              <a:t>, A. (2015) ‘Controlling of a three phase Vienna Rectifier under Utility Side Distortion Based on Sliding Mode Controller’, The 6th International Power Electronics Drive Systems and Technologies Conference, pp.334-339</a:t>
            </a:r>
            <a:r>
              <a:rPr lang="en-US" dirty="0" smtClean="0"/>
              <a:t>.</a:t>
            </a:r>
          </a:p>
          <a:p>
            <a:r>
              <a:rPr lang="en-US" dirty="0" err="1"/>
              <a:t>Shlomi</a:t>
            </a:r>
            <a:r>
              <a:rPr lang="en-US" dirty="0"/>
              <a:t> </a:t>
            </a:r>
            <a:r>
              <a:rPr lang="en-US" dirty="0" err="1"/>
              <a:t>Gadelovitz</a:t>
            </a:r>
            <a:r>
              <a:rPr lang="en-US" dirty="0"/>
              <a:t> and </a:t>
            </a:r>
            <a:r>
              <a:rPr lang="en-US" dirty="0" err="1"/>
              <a:t>Alon</a:t>
            </a:r>
            <a:r>
              <a:rPr lang="en-US" dirty="0"/>
              <a:t> </a:t>
            </a:r>
            <a:r>
              <a:rPr lang="en-US" dirty="0" err="1"/>
              <a:t>Kuperman</a:t>
            </a:r>
            <a:r>
              <a:rPr lang="en-US" dirty="0"/>
              <a:t> (2012), ‘Modeling and Classical Control of Unidirectional VIENNA Rectifiers’, IEEE, pp.1-4</a:t>
            </a:r>
            <a:r>
              <a:rPr lang="en-US" dirty="0" smtClean="0"/>
              <a:t>.</a:t>
            </a:r>
          </a:p>
          <a:p>
            <a:pPr lvl="0"/>
            <a:r>
              <a:rPr lang="en-US" dirty="0" err="1" smtClean="0"/>
              <a:t>Venkata</a:t>
            </a:r>
            <a:r>
              <a:rPr lang="en-US" dirty="0" smtClean="0"/>
              <a:t> </a:t>
            </a:r>
            <a:r>
              <a:rPr lang="en-US" dirty="0" err="1"/>
              <a:t>Ranganadh</a:t>
            </a:r>
            <a:r>
              <a:rPr lang="en-US" dirty="0"/>
              <a:t>, B., </a:t>
            </a:r>
            <a:r>
              <a:rPr lang="en-US" dirty="0" err="1"/>
              <a:t>Mallikarjuna</a:t>
            </a:r>
            <a:r>
              <a:rPr lang="en-US" dirty="0"/>
              <a:t> Prasad, A. and </a:t>
            </a:r>
            <a:r>
              <a:rPr lang="en-US" dirty="0" err="1"/>
              <a:t>Madichetty</a:t>
            </a:r>
            <a:r>
              <a:rPr lang="en-US" dirty="0"/>
              <a:t> </a:t>
            </a:r>
            <a:r>
              <a:rPr lang="en-US" dirty="0" err="1"/>
              <a:t>Sreedhar</a:t>
            </a:r>
            <a:r>
              <a:rPr lang="en-US" dirty="0"/>
              <a:t> (2013)  ‘</a:t>
            </a:r>
            <a:r>
              <a:rPr lang="en-US" dirty="0" err="1"/>
              <a:t>Modelling</a:t>
            </a:r>
            <a:r>
              <a:rPr lang="en-US" dirty="0"/>
              <a:t> And Simulation Of A Hysteresis Band Pulse Width Modulated Current Controller Applied To a Three Phase Voltage Source Rectifier By Using MATLAB’, International Journal of Advanced Research in Electrical, Electronics and Instrumentation Engineering, Vol.2, Issue 9,  pp.4378-4387.</a:t>
            </a:r>
          </a:p>
          <a:p>
            <a:endParaRPr lang="en-IN" sz="6000" i="1" dirty="0">
              <a:latin typeface="Angsana New" panose="02020603050405020304" pitchFamily="18" charset="-34"/>
              <a:cs typeface="Angsana New" panose="02020603050405020304" pitchFamily="18" charset="-34"/>
            </a:endParaRPr>
          </a:p>
          <a:p>
            <a:endParaRPr lang="en-IN" dirty="0"/>
          </a:p>
        </p:txBody>
      </p:sp>
    </p:spTree>
    <p:extLst>
      <p:ext uri="{BB962C8B-B14F-4D97-AF65-F5344CB8AC3E}">
        <p14:creationId xmlns:p14="http://schemas.microsoft.com/office/powerpoint/2010/main" val="390913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512277" y="142435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p:cNvSpPr txBox="1"/>
          <p:nvPr/>
        </p:nvSpPr>
        <p:spPr>
          <a:xfrm>
            <a:off x="1246909" y="486888"/>
            <a:ext cx="3393330" cy="523220"/>
          </a:xfrm>
          <a:prstGeom prst="rect">
            <a:avLst/>
          </a:prstGeom>
          <a:noFill/>
        </p:spPr>
        <p:txBody>
          <a:bodyPr wrap="square" rtlCol="0">
            <a:spAutoFit/>
          </a:bodyPr>
          <a:lstStyle/>
          <a:p>
            <a:r>
              <a:rPr lang="en-IN" sz="2800" dirty="0" smtClean="0"/>
              <a:t>CIRCUIT DIAGRAM</a:t>
            </a:r>
            <a:endParaRPr lang="en-IN" sz="2800" dirty="0"/>
          </a:p>
        </p:txBody>
      </p:sp>
      <p:pic>
        <p:nvPicPr>
          <p:cNvPr id="6" name="Picture 5"/>
          <p:cNvPicPr>
            <a:picLocks noChangeAspect="1"/>
          </p:cNvPicPr>
          <p:nvPr/>
        </p:nvPicPr>
        <p:blipFill>
          <a:blip r:embed="rId2"/>
          <a:stretch>
            <a:fillRect/>
          </a:stretch>
        </p:blipFill>
        <p:spPr>
          <a:xfrm>
            <a:off x="130175" y="1638300"/>
            <a:ext cx="11795125" cy="5003800"/>
          </a:xfrm>
          <a:prstGeom prst="rect">
            <a:avLst/>
          </a:prstGeom>
        </p:spPr>
      </p:pic>
    </p:spTree>
    <p:extLst>
      <p:ext uri="{BB962C8B-B14F-4D97-AF65-F5344CB8AC3E}">
        <p14:creationId xmlns:p14="http://schemas.microsoft.com/office/powerpoint/2010/main" val="422960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Vienna rectifier –original topology </a:t>
            </a:r>
            <a:br>
              <a:rPr lang="en-IN" dirty="0" smtClean="0"/>
            </a:br>
            <a:r>
              <a:rPr lang="en-IN" dirty="0" smtClean="0"/>
              <a:t>(Analogous with full wave rectifier)</a:t>
            </a:r>
            <a:endParaRPr lang="en-IN" dirty="0"/>
          </a:p>
        </p:txBody>
      </p:sp>
      <p:pic>
        <p:nvPicPr>
          <p:cNvPr id="4" name="Content Placeholder 3"/>
          <p:cNvPicPr>
            <a:picLocks noGrp="1" noChangeAspect="1"/>
          </p:cNvPicPr>
          <p:nvPr>
            <p:ph idx="1"/>
          </p:nvPr>
        </p:nvPicPr>
        <p:blipFill>
          <a:blip r:embed="rId2"/>
          <a:stretch>
            <a:fillRect/>
          </a:stretch>
        </p:blipFill>
        <p:spPr>
          <a:xfrm>
            <a:off x="2619338" y="1943950"/>
            <a:ext cx="6953324" cy="4114688"/>
          </a:xfrm>
          <a:prstGeom prst="rect">
            <a:avLst/>
          </a:prstGeom>
        </p:spPr>
      </p:pic>
    </p:spTree>
    <p:extLst>
      <p:ext uri="{BB962C8B-B14F-4D97-AF65-F5344CB8AC3E}">
        <p14:creationId xmlns:p14="http://schemas.microsoft.com/office/powerpoint/2010/main" val="3705287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DIFFERENT OPERATING MODES</a:t>
            </a:r>
            <a:br>
              <a:rPr lang="en-US" sz="3200" dirty="0" smtClean="0"/>
            </a:br>
            <a:r>
              <a:rPr lang="en-US" sz="3200" dirty="0" smtClean="0"/>
              <a:t>Mode 1:</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3270" y="1446663"/>
            <a:ext cx="7477584" cy="3947869"/>
          </a:xfrm>
        </p:spPr>
      </p:pic>
      <p:sp>
        <p:nvSpPr>
          <p:cNvPr id="5" name="TextBox 4"/>
          <p:cNvSpPr txBox="1"/>
          <p:nvPr/>
        </p:nvSpPr>
        <p:spPr>
          <a:xfrm>
            <a:off x="2470245" y="5745707"/>
            <a:ext cx="5227093" cy="369332"/>
          </a:xfrm>
          <a:prstGeom prst="rect">
            <a:avLst/>
          </a:prstGeom>
          <a:noFill/>
        </p:spPr>
        <p:txBody>
          <a:bodyPr wrap="square" rtlCol="0">
            <a:spAutoFit/>
          </a:bodyPr>
          <a:lstStyle/>
          <a:p>
            <a:r>
              <a:rPr lang="en-IN" dirty="0"/>
              <a:t>(a) line current is positive and SA is ON</a:t>
            </a:r>
            <a:endParaRPr lang="en-US" dirty="0"/>
          </a:p>
        </p:txBody>
      </p:sp>
    </p:spTree>
    <p:extLst>
      <p:ext uri="{BB962C8B-B14F-4D97-AF65-F5344CB8AC3E}">
        <p14:creationId xmlns:p14="http://schemas.microsoft.com/office/powerpoint/2010/main" val="148018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Mode 2:</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7538" y="1787856"/>
            <a:ext cx="7438031" cy="3835021"/>
          </a:xfrm>
        </p:spPr>
      </p:pic>
      <p:sp>
        <p:nvSpPr>
          <p:cNvPr id="5" name="TextBox 4"/>
          <p:cNvSpPr txBox="1"/>
          <p:nvPr/>
        </p:nvSpPr>
        <p:spPr>
          <a:xfrm>
            <a:off x="2538484" y="5901391"/>
            <a:ext cx="4380931" cy="369332"/>
          </a:xfrm>
          <a:prstGeom prst="rect">
            <a:avLst/>
          </a:prstGeom>
          <a:noFill/>
        </p:spPr>
        <p:txBody>
          <a:bodyPr wrap="square" rtlCol="0">
            <a:spAutoFit/>
          </a:bodyPr>
          <a:lstStyle/>
          <a:p>
            <a:r>
              <a:rPr lang="en-IN" dirty="0"/>
              <a:t>(b) line current is positive and SA is OFF</a:t>
            </a:r>
            <a:endParaRPr lang="en-US" dirty="0"/>
          </a:p>
        </p:txBody>
      </p:sp>
    </p:spTree>
    <p:extLst>
      <p:ext uri="{BB962C8B-B14F-4D97-AF65-F5344CB8AC3E}">
        <p14:creationId xmlns:p14="http://schemas.microsoft.com/office/powerpoint/2010/main" val="3508458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Mode 3:</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233" y="1910687"/>
            <a:ext cx="7519916" cy="3657469"/>
          </a:xfrm>
        </p:spPr>
      </p:pic>
      <p:sp>
        <p:nvSpPr>
          <p:cNvPr id="5" name="TextBox 4"/>
          <p:cNvSpPr txBox="1"/>
          <p:nvPr/>
        </p:nvSpPr>
        <p:spPr>
          <a:xfrm>
            <a:off x="2470246" y="6196084"/>
            <a:ext cx="4571999" cy="369332"/>
          </a:xfrm>
          <a:prstGeom prst="rect">
            <a:avLst/>
          </a:prstGeom>
          <a:noFill/>
        </p:spPr>
        <p:txBody>
          <a:bodyPr wrap="square" rtlCol="0">
            <a:spAutoFit/>
          </a:bodyPr>
          <a:lstStyle/>
          <a:p>
            <a:r>
              <a:rPr lang="en-IN" dirty="0"/>
              <a:t>(c) line current is negative and SA is ON</a:t>
            </a:r>
            <a:endParaRPr lang="en-US" dirty="0"/>
          </a:p>
        </p:txBody>
      </p:sp>
    </p:spTree>
    <p:extLst>
      <p:ext uri="{BB962C8B-B14F-4D97-AF65-F5344CB8AC3E}">
        <p14:creationId xmlns:p14="http://schemas.microsoft.com/office/powerpoint/2010/main" val="22928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1503</Words>
  <Application>Microsoft Office PowerPoint</Application>
  <PresentationFormat>Custom</PresentationFormat>
  <Paragraphs>187</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Modelling of Vienna Rectifier using Hysteresis current control loop </vt:lpstr>
      <vt:lpstr>Team members:</vt:lpstr>
      <vt:lpstr>Objective:</vt:lpstr>
      <vt:lpstr>Abstract:</vt:lpstr>
      <vt:lpstr>PowerPoint Presentation</vt:lpstr>
      <vt:lpstr>Vienna rectifier –original topology  (Analogous with full wave rectifier)</vt:lpstr>
      <vt:lpstr>DIFFERENT OPERATING MODES Mode 1:</vt:lpstr>
      <vt:lpstr>Mode 2:</vt:lpstr>
      <vt:lpstr>Mode 3:</vt:lpstr>
      <vt:lpstr>Mode 4:</vt:lpstr>
      <vt:lpstr>CURRENT PATH FOR SWITCHING POSITION 001</vt:lpstr>
      <vt:lpstr>CURRENT PATH FOR SWITCHING POSITION 110</vt:lpstr>
      <vt:lpstr>PowerPoint Presentation</vt:lpstr>
      <vt:lpstr>Hysteresis Current Controller </vt:lpstr>
      <vt:lpstr>Hysteresis current controlling technique:</vt:lpstr>
      <vt:lpstr>PowerPoint Presentation</vt:lpstr>
      <vt:lpstr>Hysteresis current controller</vt:lpstr>
      <vt:lpstr>Input power factor correction:</vt:lpstr>
      <vt:lpstr>In AC-DC converters the input voltage and current will be:</vt:lpstr>
      <vt:lpstr>In non linear loads like AC-DC converters, SMPS and other power   electronic converters ,power factor is not only a function of displacement between the current and voltage but also a function of distortion of current form.  </vt:lpstr>
      <vt:lpstr>PowerPoint Presentation</vt:lpstr>
      <vt:lpstr>PowerPoint Presentation</vt:lpstr>
      <vt:lpstr>Active shaping of input line current:</vt:lpstr>
      <vt:lpstr>PowerPoint Presentation</vt:lpstr>
      <vt:lpstr>Active power factor correction with boost converter:</vt:lpstr>
      <vt:lpstr>CONTROL    LOOP:</vt:lpstr>
      <vt:lpstr>With active pfc we get unity power factor.</vt:lpstr>
      <vt:lpstr>Therefore by the combination of rectifier and boost converter ,we get unity power factor by properly switching the boost converter. This concept of active power factor correction is used in Vienna rectifier which is combination of 3phase diode rectifier and boost converter. </vt:lpstr>
      <vt:lpstr>Hardware Simulation:</vt:lpstr>
      <vt:lpstr>Output voltage:</vt:lpstr>
      <vt:lpstr> MATLAB Simulation:</vt:lpstr>
      <vt:lpstr>INPUT POWER FACTOR</vt:lpstr>
      <vt:lpstr>OUTPUT VOLTAGE</vt:lpstr>
      <vt:lpstr>OUTPUT CURRENT</vt:lpstr>
      <vt:lpstr>INPUT POWER FACTOR </vt:lpstr>
      <vt:lpstr>Total Harmonic Distortion</vt:lpstr>
      <vt:lpstr>Input voltage and current</vt:lpstr>
      <vt:lpstr>PWM Pulses</vt:lpstr>
      <vt:lpstr>Hardware Model</vt:lpstr>
      <vt:lpstr>Output voltage:</vt:lpstr>
      <vt:lpstr>PWM pulse: (Gate 1 and 2)</vt:lpstr>
      <vt:lpstr>PowerPoint Presentation</vt:lpstr>
      <vt:lpstr>PWM pulse: (Gate 2 and 3)</vt:lpstr>
      <vt:lpstr>PowerPoint Presentation</vt:lpstr>
      <vt:lpstr>Advantages:</vt:lpstr>
      <vt:lpstr>PowerPoint Presentation</vt:lpstr>
      <vt:lpstr>References:</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power factor correction:</dc:title>
  <dc:creator>ARJUNpc</dc:creator>
  <cp:lastModifiedBy>Jones Andrew</cp:lastModifiedBy>
  <cp:revision>38</cp:revision>
  <dcterms:created xsi:type="dcterms:W3CDTF">2016-03-27T15:05:29Z</dcterms:created>
  <dcterms:modified xsi:type="dcterms:W3CDTF">2016-04-03T19:47:22Z</dcterms:modified>
</cp:coreProperties>
</file>