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7" autoAdjust="0"/>
    <p:restoredTop sz="94660"/>
  </p:normalViewPr>
  <p:slideViewPr>
    <p:cSldViewPr snapToGrid="0">
      <p:cViewPr>
        <p:scale>
          <a:sx n="67" d="100"/>
          <a:sy n="67" d="100"/>
        </p:scale>
        <p:origin x="6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6358-F139-43D8-9830-DD54F061EF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4CDFB4-CB7E-464D-A600-B1C6E3B0BD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AC901B-D764-4FE7-BFA9-2E70B8BCC9CB}"/>
              </a:ext>
            </a:extLst>
          </p:cNvPr>
          <p:cNvSpPr>
            <a:spLocks noGrp="1"/>
          </p:cNvSpPr>
          <p:nvPr>
            <p:ph type="dt" sz="half" idx="10"/>
          </p:nvPr>
        </p:nvSpPr>
        <p:spPr/>
        <p:txBody>
          <a:bodyPr/>
          <a:lstStyle/>
          <a:p>
            <a:fld id="{1BB2B170-09D2-4D8C-AC1B-4991E6F2F5E6}" type="datetimeFigureOut">
              <a:rPr lang="en-US" smtClean="0"/>
              <a:t>3/28/2020</a:t>
            </a:fld>
            <a:endParaRPr lang="en-US"/>
          </a:p>
        </p:txBody>
      </p:sp>
      <p:sp>
        <p:nvSpPr>
          <p:cNvPr id="5" name="Footer Placeholder 4">
            <a:extLst>
              <a:ext uri="{FF2B5EF4-FFF2-40B4-BE49-F238E27FC236}">
                <a16:creationId xmlns:a16="http://schemas.microsoft.com/office/drawing/2014/main" id="{ED5ED05F-EBE6-4F83-90B4-495722F50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298B9-6704-4571-82C2-52ABDD2A0FF1}"/>
              </a:ext>
            </a:extLst>
          </p:cNvPr>
          <p:cNvSpPr>
            <a:spLocks noGrp="1"/>
          </p:cNvSpPr>
          <p:nvPr>
            <p:ph type="sldNum" sz="quarter" idx="12"/>
          </p:nvPr>
        </p:nvSpPr>
        <p:spPr/>
        <p:txBody>
          <a:bodyPr/>
          <a:lstStyle/>
          <a:p>
            <a:fld id="{E3C89581-86B8-4FBB-8AF0-6F8F85215D4E}" type="slidenum">
              <a:rPr lang="en-US" smtClean="0"/>
              <a:t>‹#›</a:t>
            </a:fld>
            <a:endParaRPr lang="en-US"/>
          </a:p>
        </p:txBody>
      </p:sp>
    </p:spTree>
    <p:extLst>
      <p:ext uri="{BB962C8B-B14F-4D97-AF65-F5344CB8AC3E}">
        <p14:creationId xmlns:p14="http://schemas.microsoft.com/office/powerpoint/2010/main" val="3445729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A508-07E5-4905-8C66-D6189D4DD2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1A9E7A-08F4-422D-BCB9-837BA426D4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4537C4-AF74-4FAA-80BA-5DDAEF1665C8}"/>
              </a:ext>
            </a:extLst>
          </p:cNvPr>
          <p:cNvSpPr>
            <a:spLocks noGrp="1"/>
          </p:cNvSpPr>
          <p:nvPr>
            <p:ph type="dt" sz="half" idx="10"/>
          </p:nvPr>
        </p:nvSpPr>
        <p:spPr/>
        <p:txBody>
          <a:bodyPr/>
          <a:lstStyle/>
          <a:p>
            <a:fld id="{1BB2B170-09D2-4D8C-AC1B-4991E6F2F5E6}" type="datetimeFigureOut">
              <a:rPr lang="en-US" smtClean="0"/>
              <a:t>3/28/2020</a:t>
            </a:fld>
            <a:endParaRPr lang="en-US"/>
          </a:p>
        </p:txBody>
      </p:sp>
      <p:sp>
        <p:nvSpPr>
          <p:cNvPr id="5" name="Footer Placeholder 4">
            <a:extLst>
              <a:ext uri="{FF2B5EF4-FFF2-40B4-BE49-F238E27FC236}">
                <a16:creationId xmlns:a16="http://schemas.microsoft.com/office/drawing/2014/main" id="{6B9BD9D1-77EA-471E-89D3-ECC914EA6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6D64F-5B85-4818-9D5A-1683BB3E7C5D}"/>
              </a:ext>
            </a:extLst>
          </p:cNvPr>
          <p:cNvSpPr>
            <a:spLocks noGrp="1"/>
          </p:cNvSpPr>
          <p:nvPr>
            <p:ph type="sldNum" sz="quarter" idx="12"/>
          </p:nvPr>
        </p:nvSpPr>
        <p:spPr/>
        <p:txBody>
          <a:bodyPr/>
          <a:lstStyle/>
          <a:p>
            <a:fld id="{E3C89581-86B8-4FBB-8AF0-6F8F85215D4E}" type="slidenum">
              <a:rPr lang="en-US" smtClean="0"/>
              <a:t>‹#›</a:t>
            </a:fld>
            <a:endParaRPr lang="en-US"/>
          </a:p>
        </p:txBody>
      </p:sp>
    </p:spTree>
    <p:extLst>
      <p:ext uri="{BB962C8B-B14F-4D97-AF65-F5344CB8AC3E}">
        <p14:creationId xmlns:p14="http://schemas.microsoft.com/office/powerpoint/2010/main" val="2705664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0E3913-DFCD-4007-9965-5566E6B48E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103009-7A73-41C4-B07A-99B0B7E0F0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27176E-6217-40C7-8F99-770045A279D1}"/>
              </a:ext>
            </a:extLst>
          </p:cNvPr>
          <p:cNvSpPr>
            <a:spLocks noGrp="1"/>
          </p:cNvSpPr>
          <p:nvPr>
            <p:ph type="dt" sz="half" idx="10"/>
          </p:nvPr>
        </p:nvSpPr>
        <p:spPr/>
        <p:txBody>
          <a:bodyPr/>
          <a:lstStyle/>
          <a:p>
            <a:fld id="{1BB2B170-09D2-4D8C-AC1B-4991E6F2F5E6}" type="datetimeFigureOut">
              <a:rPr lang="en-US" smtClean="0"/>
              <a:t>3/28/2020</a:t>
            </a:fld>
            <a:endParaRPr lang="en-US"/>
          </a:p>
        </p:txBody>
      </p:sp>
      <p:sp>
        <p:nvSpPr>
          <p:cNvPr id="5" name="Footer Placeholder 4">
            <a:extLst>
              <a:ext uri="{FF2B5EF4-FFF2-40B4-BE49-F238E27FC236}">
                <a16:creationId xmlns:a16="http://schemas.microsoft.com/office/drawing/2014/main" id="{F01381DB-CCEC-4F8A-9799-86A37B1E44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201EB-919D-41EF-94FD-C8DFE874487F}"/>
              </a:ext>
            </a:extLst>
          </p:cNvPr>
          <p:cNvSpPr>
            <a:spLocks noGrp="1"/>
          </p:cNvSpPr>
          <p:nvPr>
            <p:ph type="sldNum" sz="quarter" idx="12"/>
          </p:nvPr>
        </p:nvSpPr>
        <p:spPr/>
        <p:txBody>
          <a:bodyPr/>
          <a:lstStyle/>
          <a:p>
            <a:fld id="{E3C89581-86B8-4FBB-8AF0-6F8F85215D4E}" type="slidenum">
              <a:rPr lang="en-US" smtClean="0"/>
              <a:t>‹#›</a:t>
            </a:fld>
            <a:endParaRPr lang="en-US"/>
          </a:p>
        </p:txBody>
      </p:sp>
    </p:spTree>
    <p:extLst>
      <p:ext uri="{BB962C8B-B14F-4D97-AF65-F5344CB8AC3E}">
        <p14:creationId xmlns:p14="http://schemas.microsoft.com/office/powerpoint/2010/main" val="17272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EDF8-AFCE-4C63-BC1B-9E5E0315A1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F6ABA6-CBDD-4C26-8DBC-CF40FEB6D7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E4501-1136-40AE-B0E4-FE10B3AAF6E4}"/>
              </a:ext>
            </a:extLst>
          </p:cNvPr>
          <p:cNvSpPr>
            <a:spLocks noGrp="1"/>
          </p:cNvSpPr>
          <p:nvPr>
            <p:ph type="dt" sz="half" idx="10"/>
          </p:nvPr>
        </p:nvSpPr>
        <p:spPr/>
        <p:txBody>
          <a:bodyPr/>
          <a:lstStyle/>
          <a:p>
            <a:fld id="{1BB2B170-09D2-4D8C-AC1B-4991E6F2F5E6}" type="datetimeFigureOut">
              <a:rPr lang="en-US" smtClean="0"/>
              <a:t>3/28/2020</a:t>
            </a:fld>
            <a:endParaRPr lang="en-US"/>
          </a:p>
        </p:txBody>
      </p:sp>
      <p:sp>
        <p:nvSpPr>
          <p:cNvPr id="5" name="Footer Placeholder 4">
            <a:extLst>
              <a:ext uri="{FF2B5EF4-FFF2-40B4-BE49-F238E27FC236}">
                <a16:creationId xmlns:a16="http://schemas.microsoft.com/office/drawing/2014/main" id="{806C1280-151E-416B-BCAF-F75B66DE4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1A2AD8-28F4-433E-90D5-B3A0814AFBEE}"/>
              </a:ext>
            </a:extLst>
          </p:cNvPr>
          <p:cNvSpPr>
            <a:spLocks noGrp="1"/>
          </p:cNvSpPr>
          <p:nvPr>
            <p:ph type="sldNum" sz="quarter" idx="12"/>
          </p:nvPr>
        </p:nvSpPr>
        <p:spPr/>
        <p:txBody>
          <a:bodyPr/>
          <a:lstStyle/>
          <a:p>
            <a:fld id="{E3C89581-86B8-4FBB-8AF0-6F8F85215D4E}" type="slidenum">
              <a:rPr lang="en-US" smtClean="0"/>
              <a:t>‹#›</a:t>
            </a:fld>
            <a:endParaRPr lang="en-US"/>
          </a:p>
        </p:txBody>
      </p:sp>
    </p:spTree>
    <p:extLst>
      <p:ext uri="{BB962C8B-B14F-4D97-AF65-F5344CB8AC3E}">
        <p14:creationId xmlns:p14="http://schemas.microsoft.com/office/powerpoint/2010/main" val="284616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E6E26-B19A-4C32-B91E-1C13F41550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9171F5-CBF0-43D0-969D-DA7300D910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A2DE7-474B-43AB-BABA-CDEB84F3250A}"/>
              </a:ext>
            </a:extLst>
          </p:cNvPr>
          <p:cNvSpPr>
            <a:spLocks noGrp="1"/>
          </p:cNvSpPr>
          <p:nvPr>
            <p:ph type="dt" sz="half" idx="10"/>
          </p:nvPr>
        </p:nvSpPr>
        <p:spPr/>
        <p:txBody>
          <a:bodyPr/>
          <a:lstStyle/>
          <a:p>
            <a:fld id="{1BB2B170-09D2-4D8C-AC1B-4991E6F2F5E6}" type="datetimeFigureOut">
              <a:rPr lang="en-US" smtClean="0"/>
              <a:t>3/28/2020</a:t>
            </a:fld>
            <a:endParaRPr lang="en-US"/>
          </a:p>
        </p:txBody>
      </p:sp>
      <p:sp>
        <p:nvSpPr>
          <p:cNvPr id="5" name="Footer Placeholder 4">
            <a:extLst>
              <a:ext uri="{FF2B5EF4-FFF2-40B4-BE49-F238E27FC236}">
                <a16:creationId xmlns:a16="http://schemas.microsoft.com/office/drawing/2014/main" id="{B7B57D0F-4302-4C42-8B21-CA4EFDBA0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6C49C-C334-4198-939C-0AEB6FD3AA9B}"/>
              </a:ext>
            </a:extLst>
          </p:cNvPr>
          <p:cNvSpPr>
            <a:spLocks noGrp="1"/>
          </p:cNvSpPr>
          <p:nvPr>
            <p:ph type="sldNum" sz="quarter" idx="12"/>
          </p:nvPr>
        </p:nvSpPr>
        <p:spPr/>
        <p:txBody>
          <a:bodyPr/>
          <a:lstStyle/>
          <a:p>
            <a:fld id="{E3C89581-86B8-4FBB-8AF0-6F8F85215D4E}" type="slidenum">
              <a:rPr lang="en-US" smtClean="0"/>
              <a:t>‹#›</a:t>
            </a:fld>
            <a:endParaRPr lang="en-US"/>
          </a:p>
        </p:txBody>
      </p:sp>
    </p:spTree>
    <p:extLst>
      <p:ext uri="{BB962C8B-B14F-4D97-AF65-F5344CB8AC3E}">
        <p14:creationId xmlns:p14="http://schemas.microsoft.com/office/powerpoint/2010/main" val="43949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6CB3-5677-4BAB-A6CA-13708967BB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FB6D50-0900-43A4-B185-20CF9C604E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DC77DC-B1D9-4A11-96F1-66CEA62BC9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9391A3-3F03-478A-AC33-8C52C7458A0F}"/>
              </a:ext>
            </a:extLst>
          </p:cNvPr>
          <p:cNvSpPr>
            <a:spLocks noGrp="1"/>
          </p:cNvSpPr>
          <p:nvPr>
            <p:ph type="dt" sz="half" idx="10"/>
          </p:nvPr>
        </p:nvSpPr>
        <p:spPr/>
        <p:txBody>
          <a:bodyPr/>
          <a:lstStyle/>
          <a:p>
            <a:fld id="{1BB2B170-09D2-4D8C-AC1B-4991E6F2F5E6}" type="datetimeFigureOut">
              <a:rPr lang="en-US" smtClean="0"/>
              <a:t>3/28/2020</a:t>
            </a:fld>
            <a:endParaRPr lang="en-US"/>
          </a:p>
        </p:txBody>
      </p:sp>
      <p:sp>
        <p:nvSpPr>
          <p:cNvPr id="6" name="Footer Placeholder 5">
            <a:extLst>
              <a:ext uri="{FF2B5EF4-FFF2-40B4-BE49-F238E27FC236}">
                <a16:creationId xmlns:a16="http://schemas.microsoft.com/office/drawing/2014/main" id="{43B69C02-F7C4-4EFE-9C0E-B776E8FE2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9ECB4-15DF-4275-9B55-05823FD4774C}"/>
              </a:ext>
            </a:extLst>
          </p:cNvPr>
          <p:cNvSpPr>
            <a:spLocks noGrp="1"/>
          </p:cNvSpPr>
          <p:nvPr>
            <p:ph type="sldNum" sz="quarter" idx="12"/>
          </p:nvPr>
        </p:nvSpPr>
        <p:spPr/>
        <p:txBody>
          <a:bodyPr/>
          <a:lstStyle/>
          <a:p>
            <a:fld id="{E3C89581-86B8-4FBB-8AF0-6F8F85215D4E}" type="slidenum">
              <a:rPr lang="en-US" smtClean="0"/>
              <a:t>‹#›</a:t>
            </a:fld>
            <a:endParaRPr lang="en-US"/>
          </a:p>
        </p:txBody>
      </p:sp>
    </p:spTree>
    <p:extLst>
      <p:ext uri="{BB962C8B-B14F-4D97-AF65-F5344CB8AC3E}">
        <p14:creationId xmlns:p14="http://schemas.microsoft.com/office/powerpoint/2010/main" val="344814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006D-388F-47DF-9238-39DD137B19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81A6AE-6B55-433C-944D-7574107D6B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8DD64F-E841-40BF-A2EA-DB797BD72B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E453EB-35AF-48EC-B1FF-23674D0E33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39C389-262B-46AD-A1CC-897AAF9812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0F84FE-9792-4C29-AB45-24B2242AE48A}"/>
              </a:ext>
            </a:extLst>
          </p:cNvPr>
          <p:cNvSpPr>
            <a:spLocks noGrp="1"/>
          </p:cNvSpPr>
          <p:nvPr>
            <p:ph type="dt" sz="half" idx="10"/>
          </p:nvPr>
        </p:nvSpPr>
        <p:spPr/>
        <p:txBody>
          <a:bodyPr/>
          <a:lstStyle/>
          <a:p>
            <a:fld id="{1BB2B170-09D2-4D8C-AC1B-4991E6F2F5E6}" type="datetimeFigureOut">
              <a:rPr lang="en-US" smtClean="0"/>
              <a:t>3/28/2020</a:t>
            </a:fld>
            <a:endParaRPr lang="en-US"/>
          </a:p>
        </p:txBody>
      </p:sp>
      <p:sp>
        <p:nvSpPr>
          <p:cNvPr id="8" name="Footer Placeholder 7">
            <a:extLst>
              <a:ext uri="{FF2B5EF4-FFF2-40B4-BE49-F238E27FC236}">
                <a16:creationId xmlns:a16="http://schemas.microsoft.com/office/drawing/2014/main" id="{6A8E71BD-9A15-411A-9A42-5186DAD209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40E102-111E-430B-BEF8-D51517B9FC86}"/>
              </a:ext>
            </a:extLst>
          </p:cNvPr>
          <p:cNvSpPr>
            <a:spLocks noGrp="1"/>
          </p:cNvSpPr>
          <p:nvPr>
            <p:ph type="sldNum" sz="quarter" idx="12"/>
          </p:nvPr>
        </p:nvSpPr>
        <p:spPr/>
        <p:txBody>
          <a:bodyPr/>
          <a:lstStyle/>
          <a:p>
            <a:fld id="{E3C89581-86B8-4FBB-8AF0-6F8F85215D4E}" type="slidenum">
              <a:rPr lang="en-US" smtClean="0"/>
              <a:t>‹#›</a:t>
            </a:fld>
            <a:endParaRPr lang="en-US"/>
          </a:p>
        </p:txBody>
      </p:sp>
    </p:spTree>
    <p:extLst>
      <p:ext uri="{BB962C8B-B14F-4D97-AF65-F5344CB8AC3E}">
        <p14:creationId xmlns:p14="http://schemas.microsoft.com/office/powerpoint/2010/main" val="1462717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20978-8BAB-4841-8E0A-7A9E37C8A9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6D23F4-EBEC-4B46-8C11-D818BC754834}"/>
              </a:ext>
            </a:extLst>
          </p:cNvPr>
          <p:cNvSpPr>
            <a:spLocks noGrp="1"/>
          </p:cNvSpPr>
          <p:nvPr>
            <p:ph type="dt" sz="half" idx="10"/>
          </p:nvPr>
        </p:nvSpPr>
        <p:spPr/>
        <p:txBody>
          <a:bodyPr/>
          <a:lstStyle/>
          <a:p>
            <a:fld id="{1BB2B170-09D2-4D8C-AC1B-4991E6F2F5E6}" type="datetimeFigureOut">
              <a:rPr lang="en-US" smtClean="0"/>
              <a:t>3/28/2020</a:t>
            </a:fld>
            <a:endParaRPr lang="en-US"/>
          </a:p>
        </p:txBody>
      </p:sp>
      <p:sp>
        <p:nvSpPr>
          <p:cNvPr id="4" name="Footer Placeholder 3">
            <a:extLst>
              <a:ext uri="{FF2B5EF4-FFF2-40B4-BE49-F238E27FC236}">
                <a16:creationId xmlns:a16="http://schemas.microsoft.com/office/drawing/2014/main" id="{48E6AD26-DA79-4C0F-B416-37AF3AEF3A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F0AF7C-4F0B-4ED9-B37F-6A8FD61BFE8D}"/>
              </a:ext>
            </a:extLst>
          </p:cNvPr>
          <p:cNvSpPr>
            <a:spLocks noGrp="1"/>
          </p:cNvSpPr>
          <p:nvPr>
            <p:ph type="sldNum" sz="quarter" idx="12"/>
          </p:nvPr>
        </p:nvSpPr>
        <p:spPr/>
        <p:txBody>
          <a:bodyPr/>
          <a:lstStyle/>
          <a:p>
            <a:fld id="{E3C89581-86B8-4FBB-8AF0-6F8F85215D4E}" type="slidenum">
              <a:rPr lang="en-US" smtClean="0"/>
              <a:t>‹#›</a:t>
            </a:fld>
            <a:endParaRPr lang="en-US"/>
          </a:p>
        </p:txBody>
      </p:sp>
    </p:spTree>
    <p:extLst>
      <p:ext uri="{BB962C8B-B14F-4D97-AF65-F5344CB8AC3E}">
        <p14:creationId xmlns:p14="http://schemas.microsoft.com/office/powerpoint/2010/main" val="792168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0505A9-9683-4510-8DD7-490E9C2ECB9C}"/>
              </a:ext>
            </a:extLst>
          </p:cNvPr>
          <p:cNvSpPr>
            <a:spLocks noGrp="1"/>
          </p:cNvSpPr>
          <p:nvPr>
            <p:ph type="dt" sz="half" idx="10"/>
          </p:nvPr>
        </p:nvSpPr>
        <p:spPr/>
        <p:txBody>
          <a:bodyPr/>
          <a:lstStyle/>
          <a:p>
            <a:fld id="{1BB2B170-09D2-4D8C-AC1B-4991E6F2F5E6}" type="datetimeFigureOut">
              <a:rPr lang="en-US" smtClean="0"/>
              <a:t>3/28/2020</a:t>
            </a:fld>
            <a:endParaRPr lang="en-US"/>
          </a:p>
        </p:txBody>
      </p:sp>
      <p:sp>
        <p:nvSpPr>
          <p:cNvPr id="3" name="Footer Placeholder 2">
            <a:extLst>
              <a:ext uri="{FF2B5EF4-FFF2-40B4-BE49-F238E27FC236}">
                <a16:creationId xmlns:a16="http://schemas.microsoft.com/office/drawing/2014/main" id="{5096E835-E7BE-455B-84EC-152958CB40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BD9ECF-8A9E-46DD-B988-AFBFBE588D35}"/>
              </a:ext>
            </a:extLst>
          </p:cNvPr>
          <p:cNvSpPr>
            <a:spLocks noGrp="1"/>
          </p:cNvSpPr>
          <p:nvPr>
            <p:ph type="sldNum" sz="quarter" idx="12"/>
          </p:nvPr>
        </p:nvSpPr>
        <p:spPr/>
        <p:txBody>
          <a:bodyPr/>
          <a:lstStyle/>
          <a:p>
            <a:fld id="{E3C89581-86B8-4FBB-8AF0-6F8F85215D4E}" type="slidenum">
              <a:rPr lang="en-US" smtClean="0"/>
              <a:t>‹#›</a:t>
            </a:fld>
            <a:endParaRPr lang="en-US"/>
          </a:p>
        </p:txBody>
      </p:sp>
    </p:spTree>
    <p:extLst>
      <p:ext uri="{BB962C8B-B14F-4D97-AF65-F5344CB8AC3E}">
        <p14:creationId xmlns:p14="http://schemas.microsoft.com/office/powerpoint/2010/main" val="138368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9889-BEFD-4A0A-B186-5FBB4B3330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06D6FE-071D-456C-B87C-DB1733BD38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280212-F85E-40B8-BF18-A3AF61FE3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4C872-B48E-4230-87A9-F37189AFA538}"/>
              </a:ext>
            </a:extLst>
          </p:cNvPr>
          <p:cNvSpPr>
            <a:spLocks noGrp="1"/>
          </p:cNvSpPr>
          <p:nvPr>
            <p:ph type="dt" sz="half" idx="10"/>
          </p:nvPr>
        </p:nvSpPr>
        <p:spPr/>
        <p:txBody>
          <a:bodyPr/>
          <a:lstStyle/>
          <a:p>
            <a:fld id="{1BB2B170-09D2-4D8C-AC1B-4991E6F2F5E6}" type="datetimeFigureOut">
              <a:rPr lang="en-US" smtClean="0"/>
              <a:t>3/28/2020</a:t>
            </a:fld>
            <a:endParaRPr lang="en-US"/>
          </a:p>
        </p:txBody>
      </p:sp>
      <p:sp>
        <p:nvSpPr>
          <p:cNvPr id="6" name="Footer Placeholder 5">
            <a:extLst>
              <a:ext uri="{FF2B5EF4-FFF2-40B4-BE49-F238E27FC236}">
                <a16:creationId xmlns:a16="http://schemas.microsoft.com/office/drawing/2014/main" id="{ED8C887E-CBDB-47D0-90BF-36CB2049E2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EC270-ED05-4E63-97B0-D7EF84420EF2}"/>
              </a:ext>
            </a:extLst>
          </p:cNvPr>
          <p:cNvSpPr>
            <a:spLocks noGrp="1"/>
          </p:cNvSpPr>
          <p:nvPr>
            <p:ph type="sldNum" sz="quarter" idx="12"/>
          </p:nvPr>
        </p:nvSpPr>
        <p:spPr/>
        <p:txBody>
          <a:bodyPr/>
          <a:lstStyle/>
          <a:p>
            <a:fld id="{E3C89581-86B8-4FBB-8AF0-6F8F85215D4E}" type="slidenum">
              <a:rPr lang="en-US" smtClean="0"/>
              <a:t>‹#›</a:t>
            </a:fld>
            <a:endParaRPr lang="en-US"/>
          </a:p>
        </p:txBody>
      </p:sp>
    </p:spTree>
    <p:extLst>
      <p:ext uri="{BB962C8B-B14F-4D97-AF65-F5344CB8AC3E}">
        <p14:creationId xmlns:p14="http://schemas.microsoft.com/office/powerpoint/2010/main" val="335613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F90C-C6A7-4C37-8744-1638D7B7B1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AFCD7D-4330-48D5-93E3-21F793C3B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9E6743-7E93-4C08-BBEA-F45DECE72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ED2B3-DD94-454D-BC7B-B45C27A4FFD3}"/>
              </a:ext>
            </a:extLst>
          </p:cNvPr>
          <p:cNvSpPr>
            <a:spLocks noGrp="1"/>
          </p:cNvSpPr>
          <p:nvPr>
            <p:ph type="dt" sz="half" idx="10"/>
          </p:nvPr>
        </p:nvSpPr>
        <p:spPr/>
        <p:txBody>
          <a:bodyPr/>
          <a:lstStyle/>
          <a:p>
            <a:fld id="{1BB2B170-09D2-4D8C-AC1B-4991E6F2F5E6}" type="datetimeFigureOut">
              <a:rPr lang="en-US" smtClean="0"/>
              <a:t>3/28/2020</a:t>
            </a:fld>
            <a:endParaRPr lang="en-US"/>
          </a:p>
        </p:txBody>
      </p:sp>
      <p:sp>
        <p:nvSpPr>
          <p:cNvPr id="6" name="Footer Placeholder 5">
            <a:extLst>
              <a:ext uri="{FF2B5EF4-FFF2-40B4-BE49-F238E27FC236}">
                <a16:creationId xmlns:a16="http://schemas.microsoft.com/office/drawing/2014/main" id="{E19D385E-EAE8-4EE7-BCE1-1BFB41EB01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9F4259-7CF4-4EEE-9B36-6A7D7B703F3E}"/>
              </a:ext>
            </a:extLst>
          </p:cNvPr>
          <p:cNvSpPr>
            <a:spLocks noGrp="1"/>
          </p:cNvSpPr>
          <p:nvPr>
            <p:ph type="sldNum" sz="quarter" idx="12"/>
          </p:nvPr>
        </p:nvSpPr>
        <p:spPr/>
        <p:txBody>
          <a:bodyPr/>
          <a:lstStyle/>
          <a:p>
            <a:fld id="{E3C89581-86B8-4FBB-8AF0-6F8F85215D4E}" type="slidenum">
              <a:rPr lang="en-US" smtClean="0"/>
              <a:t>‹#›</a:t>
            </a:fld>
            <a:endParaRPr lang="en-US"/>
          </a:p>
        </p:txBody>
      </p:sp>
    </p:spTree>
    <p:extLst>
      <p:ext uri="{BB962C8B-B14F-4D97-AF65-F5344CB8AC3E}">
        <p14:creationId xmlns:p14="http://schemas.microsoft.com/office/powerpoint/2010/main" val="465009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F1FA4A-6D1C-4E29-B6DD-DDE91C75CF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CAE666-3B01-4DEE-96DE-B837D3C44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6A45D-A5FD-41E9-9C47-52561E471A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B2B170-09D2-4D8C-AC1B-4991E6F2F5E6}" type="datetimeFigureOut">
              <a:rPr lang="en-US" smtClean="0"/>
              <a:t>3/28/2020</a:t>
            </a:fld>
            <a:endParaRPr lang="en-US"/>
          </a:p>
        </p:txBody>
      </p:sp>
      <p:sp>
        <p:nvSpPr>
          <p:cNvPr id="5" name="Footer Placeholder 4">
            <a:extLst>
              <a:ext uri="{FF2B5EF4-FFF2-40B4-BE49-F238E27FC236}">
                <a16:creationId xmlns:a16="http://schemas.microsoft.com/office/drawing/2014/main" id="{EFBE4B30-F97A-43D2-B726-34BA831EE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7B53CD-F007-4461-9459-3756074B53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89581-86B8-4FBB-8AF0-6F8F85215D4E}" type="slidenum">
              <a:rPr lang="en-US" smtClean="0"/>
              <a:t>‹#›</a:t>
            </a:fld>
            <a:endParaRPr lang="en-US"/>
          </a:p>
        </p:txBody>
      </p:sp>
    </p:spTree>
    <p:extLst>
      <p:ext uri="{BB962C8B-B14F-4D97-AF65-F5344CB8AC3E}">
        <p14:creationId xmlns:p14="http://schemas.microsoft.com/office/powerpoint/2010/main" val="2077305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94E80AD-F5D7-425D-9939-C5774855F1A3}"/>
              </a:ext>
            </a:extLst>
          </p:cNvPr>
          <p:cNvSpPr>
            <a:spLocks noChangeArrowheads="1"/>
          </p:cNvSpPr>
          <p:nvPr/>
        </p:nvSpPr>
        <p:spPr bwMode="auto">
          <a:xfrm>
            <a:off x="3114675" y="-2540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63" descr="Image result for northeastern university logo&quot;">
            <a:extLst>
              <a:ext uri="{FF2B5EF4-FFF2-40B4-BE49-F238E27FC236}">
                <a16:creationId xmlns:a16="http://schemas.microsoft.com/office/drawing/2014/main" id="{080C4076-1EE6-476B-960D-513C70D257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2107" y="3429000"/>
            <a:ext cx="1974850" cy="19748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EF9F137-B9CD-4FB9-9703-17701C5D41D4}"/>
              </a:ext>
            </a:extLst>
          </p:cNvPr>
          <p:cNvSpPr>
            <a:spLocks noChangeArrowheads="1"/>
          </p:cNvSpPr>
          <p:nvPr/>
        </p:nvSpPr>
        <p:spPr bwMode="auto">
          <a:xfrm>
            <a:off x="34787" y="637714"/>
            <a:ext cx="11862573"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Recruit Restaurant Visitor Forecasting</a:t>
            </a:r>
            <a:endPar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800" b="0"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ALY 6015 Intermediate Analytics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Submitted to:</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Joseph Manseau</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Deepak Natarajan (001088182)</a:t>
            </a:r>
            <a:b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Ashlesha Kshirsagar (001082234)</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9084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23F5-8899-4F51-B007-3A812403F945}"/>
              </a:ext>
            </a:extLst>
          </p:cNvPr>
          <p:cNvSpPr>
            <a:spLocks noGrp="1"/>
          </p:cNvSpPr>
          <p:nvPr>
            <p:ph type="title" idx="4294967295"/>
          </p:nvPr>
        </p:nvSpPr>
        <p:spPr>
          <a:xfrm>
            <a:off x="0" y="681038"/>
            <a:ext cx="6594475" cy="1625600"/>
          </a:xfrm>
        </p:spPr>
        <p:txBody>
          <a:bodyPr vert="horz" lIns="91440" tIns="45720" rIns="91440" bIns="45720" rtlCol="0" anchor="ctr">
            <a:normAutofit fontScale="90000"/>
          </a:bodyPr>
          <a:lstStyle/>
          <a:p>
            <a:r>
              <a:rPr lang="en-US" sz="2200" b="1" u="sng" dirty="0">
                <a:latin typeface="Times New Roman" panose="02020603050405020304" pitchFamily="18" charset="0"/>
                <a:cs typeface="Times New Roman" panose="02020603050405020304" pitchFamily="18" charset="0"/>
              </a:rPr>
              <a:t>Goal</a:t>
            </a:r>
            <a:br>
              <a:rPr lang="en-US" sz="1800" b="1" u="sng" dirty="0">
                <a:latin typeface="Times New Roman" panose="02020603050405020304" pitchFamily="18" charset="0"/>
                <a:cs typeface="Times New Roman" panose="02020603050405020304" pitchFamily="18" charset="0"/>
              </a:rPr>
            </a:br>
            <a:br>
              <a:rPr lang="en-US" sz="1800" b="1" u="sng"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Predicting the visitors demand for Japanese Restaurants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Time Series Analysis – Which model is the best fit for the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dataset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Regression Problem</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Decision Tree </a:t>
            </a:r>
            <a:endParaRPr lang="en-US" sz="2000" dirty="0">
              <a:solidFill>
                <a:srgbClr val="FFFF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D304409-37FD-4AD7-A10D-C5623A0ED1AE}"/>
              </a:ext>
            </a:extLst>
          </p:cNvPr>
          <p:cNvSpPr txBox="1"/>
          <p:nvPr/>
        </p:nvSpPr>
        <p:spPr>
          <a:xfrm>
            <a:off x="0" y="-5318"/>
            <a:ext cx="5039360" cy="400110"/>
          </a:xfrm>
          <a:prstGeom prst="rect">
            <a:avLst/>
          </a:prstGeom>
          <a:noFill/>
        </p:spPr>
        <p:txBody>
          <a:bodyPr wrap="square" rtlCol="0">
            <a:spAutoFit/>
          </a:bodyPr>
          <a:lstStyle/>
          <a:p>
            <a:r>
              <a:rPr lang="en-US" sz="2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 </a:t>
            </a:r>
          </a:p>
        </p:txBody>
      </p:sp>
      <p:sp>
        <p:nvSpPr>
          <p:cNvPr id="9" name="TextBox 8">
            <a:extLst>
              <a:ext uri="{FF2B5EF4-FFF2-40B4-BE49-F238E27FC236}">
                <a16:creationId xmlns:a16="http://schemas.microsoft.com/office/drawing/2014/main" id="{06DEE850-722A-42B5-8E94-8375F52278FB}"/>
              </a:ext>
            </a:extLst>
          </p:cNvPr>
          <p:cNvSpPr txBox="1"/>
          <p:nvPr/>
        </p:nvSpPr>
        <p:spPr>
          <a:xfrm>
            <a:off x="5418455" y="519113"/>
            <a:ext cx="7020560" cy="2092881"/>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Data:</a:t>
            </a:r>
            <a:endParaRPr lang="en-US" sz="2000" b="1" dirty="0">
              <a:latin typeface="Times New Roman" panose="02020603050405020304" pitchFamily="18" charset="0"/>
              <a:cs typeface="Times New Roman" panose="02020603050405020304" pitchFamily="18" charset="0"/>
            </a:endParaRPr>
          </a:p>
          <a:p>
            <a:pPr marL="457200"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Day wise </a:t>
            </a:r>
            <a:r>
              <a:rPr lang="en-US" dirty="0">
                <a:latin typeface="Times New Roman" panose="02020603050405020304" pitchFamily="18" charset="0"/>
                <a:cs typeface="Times New Roman" panose="02020603050405020304" pitchFamily="18" charset="0"/>
              </a:rPr>
              <a:t>data from January 2016 to April 2017.</a:t>
            </a:r>
          </a:p>
          <a:p>
            <a:pPr marL="457200"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records of 87181 and 15 features</a:t>
            </a:r>
          </a:p>
          <a:p>
            <a:pPr marL="457200"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Dataset consists of features like total number of visitors of different air stores in Japan including the reserved date and time, month of reserve and visit, time of visit in day and day of week, holiday details, genre and area name of restaurants.</a:t>
            </a:r>
          </a:p>
        </p:txBody>
      </p:sp>
      <p:pic>
        <p:nvPicPr>
          <p:cNvPr id="29" name="Picture 28">
            <a:extLst>
              <a:ext uri="{FF2B5EF4-FFF2-40B4-BE49-F238E27FC236}">
                <a16:creationId xmlns:a16="http://schemas.microsoft.com/office/drawing/2014/main" id="{B415BD82-AA93-43D5-ABCF-A920FBD7A73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975" y="3333750"/>
            <a:ext cx="11639550" cy="3381375"/>
          </a:xfrm>
          <a:prstGeom prst="rect">
            <a:avLst/>
          </a:prstGeom>
          <a:noFill/>
          <a:ln>
            <a:noFill/>
          </a:ln>
        </p:spPr>
      </p:pic>
    </p:spTree>
    <p:extLst>
      <p:ext uri="{BB962C8B-B14F-4D97-AF65-F5344CB8AC3E}">
        <p14:creationId xmlns:p14="http://schemas.microsoft.com/office/powerpoint/2010/main" val="3447754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29C0ACC-F947-48E1-B939-671B3A1B0BA4}"/>
              </a:ext>
            </a:extLst>
          </p:cNvPr>
          <p:cNvPicPr>
            <a:picLocks noGrp="1" noChangeAspect="1"/>
          </p:cNvPicPr>
          <p:nvPr>
            <p:ph sz="half" idx="4294967295"/>
          </p:nvPr>
        </p:nvPicPr>
        <p:blipFill rotWithShape="1">
          <a:blip r:embed="rId2"/>
          <a:srcRect t="12546" r="-3" b="-3"/>
          <a:stretch/>
        </p:blipFill>
        <p:spPr>
          <a:xfrm>
            <a:off x="0" y="2568575"/>
            <a:ext cx="5527675" cy="2465388"/>
          </a:xfrm>
          <a:prstGeom prst="rect">
            <a:avLst/>
          </a:prstGeom>
        </p:spPr>
      </p:pic>
      <p:sp>
        <p:nvSpPr>
          <p:cNvPr id="27" name="Content Placeholder 14">
            <a:extLst>
              <a:ext uri="{FF2B5EF4-FFF2-40B4-BE49-F238E27FC236}">
                <a16:creationId xmlns:a16="http://schemas.microsoft.com/office/drawing/2014/main" id="{7A7A640C-964A-4301-9B56-36F72BCBC878}"/>
              </a:ext>
            </a:extLst>
          </p:cNvPr>
          <p:cNvSpPr>
            <a:spLocks noGrp="1"/>
          </p:cNvSpPr>
          <p:nvPr>
            <p:ph sz="half" idx="4294967295"/>
          </p:nvPr>
        </p:nvSpPr>
        <p:spPr>
          <a:xfrm rot="10800000" flipV="1">
            <a:off x="152400" y="4937125"/>
            <a:ext cx="12039600" cy="1852613"/>
          </a:xfrm>
        </p:spPr>
        <p:txBody>
          <a:bodyPr vert="horz" lIns="91440" tIns="45720" rIns="91440" bIns="45720" rtlCol="0">
            <a:noAutofit/>
          </a:bodyPr>
          <a:lstStyle/>
          <a:p>
            <a:pPr marL="0" indent="0">
              <a:buNone/>
            </a:pPr>
            <a:r>
              <a:rPr lang="en-US" sz="1400" dirty="0">
                <a:latin typeface="Times New Roman" panose="02020603050405020304" pitchFamily="18" charset="0"/>
                <a:cs typeface="Times New Roman" panose="02020603050405020304" pitchFamily="18" charset="0"/>
              </a:rPr>
              <a:t>1.Average visitors count on each day from January 2016 to July 2016 range from 15 to 45 visitors and we can also see a large spike of visitor count of above 60 Jan 1</a:t>
            </a:r>
          </a:p>
          <a:p>
            <a:pPr marL="0" indent="0">
              <a:buNone/>
            </a:pPr>
            <a:r>
              <a:rPr lang="en-US" sz="1400" dirty="0">
                <a:latin typeface="Times New Roman" panose="02020603050405020304" pitchFamily="18" charset="0"/>
                <a:cs typeface="Times New Roman" panose="02020603050405020304" pitchFamily="18" charset="0"/>
              </a:rPr>
              <a:t>2.Total visitors count on each day from November 2016 to April 2017 ranges from 0 to 250 visitors which increase after some irregularity from July to Nov 2016.</a:t>
            </a:r>
          </a:p>
          <a:p>
            <a:pPr marL="0" indent="0">
              <a:buNone/>
            </a:pPr>
            <a:r>
              <a:rPr lang="en-US" sz="1400" dirty="0">
                <a:latin typeface="Times New Roman" panose="02020603050405020304" pitchFamily="18" charset="0"/>
                <a:cs typeface="Times New Roman" panose="02020603050405020304" pitchFamily="18" charset="0"/>
              </a:rPr>
              <a:t>3.Friday and the weekend appear to be the most popular days, which is to be expected. Monday and Tuesday have the lowest numbers of average visitors</a:t>
            </a:r>
          </a:p>
          <a:p>
            <a:pPr marL="0" indent="0">
              <a:buNone/>
            </a:pPr>
            <a:r>
              <a:rPr lang="en-US" sz="1400" dirty="0">
                <a:latin typeface="Times New Roman" panose="02020603050405020304" pitchFamily="18" charset="0"/>
                <a:cs typeface="Times New Roman" panose="02020603050405020304" pitchFamily="18" charset="0"/>
              </a:rPr>
              <a:t>4.Reservations are made typically for the dinner hours in the evening.</a:t>
            </a:r>
          </a:p>
          <a:p>
            <a:pPr marL="0" indent="0">
              <a:buNone/>
            </a:pPr>
            <a:r>
              <a:rPr lang="en-US" sz="1400" dirty="0">
                <a:latin typeface="Times New Roman" panose="02020603050405020304" pitchFamily="18" charset="0"/>
                <a:cs typeface="Times New Roman" panose="02020603050405020304" pitchFamily="18" charset="0"/>
              </a:rPr>
              <a:t>5.The same days were holidays in late Apr / May in 2016 as in 2017.</a:t>
            </a:r>
          </a:p>
          <a:p>
            <a:pPr marL="0" indent="0">
              <a:buNone/>
            </a:pPr>
            <a:r>
              <a:rPr lang="en-US" sz="1400" dirty="0">
                <a:latin typeface="Times New Roman" panose="02020603050405020304" pitchFamily="18" charset="0"/>
                <a:cs typeface="Times New Roman" panose="02020603050405020304" pitchFamily="18" charset="0"/>
              </a:rPr>
              <a:t>6.Visitors count increase from the month of March- May and it is highest in the month of December </a:t>
            </a:r>
          </a:p>
          <a:p>
            <a:pPr marL="0" indent="0">
              <a:buNone/>
            </a:pPr>
            <a:endParaRPr lang="en-US" sz="1400" dirty="0"/>
          </a:p>
          <a:p>
            <a:endParaRPr lang="en-US" sz="1400" dirty="0"/>
          </a:p>
        </p:txBody>
      </p:sp>
      <p:pic>
        <p:nvPicPr>
          <p:cNvPr id="5" name="Content Placeholder 4">
            <a:extLst>
              <a:ext uri="{FF2B5EF4-FFF2-40B4-BE49-F238E27FC236}">
                <a16:creationId xmlns:a16="http://schemas.microsoft.com/office/drawing/2014/main" id="{32D2686B-8BB3-4BE4-8E92-0AD9A1BC0526}"/>
              </a:ext>
            </a:extLst>
          </p:cNvPr>
          <p:cNvPicPr>
            <a:picLocks noChangeAspect="1"/>
          </p:cNvPicPr>
          <p:nvPr/>
        </p:nvPicPr>
        <p:blipFill rotWithShape="1">
          <a:blip r:embed="rId3"/>
          <a:srcRect l="1431" r="1" b="1"/>
          <a:stretch/>
        </p:blipFill>
        <p:spPr>
          <a:xfrm>
            <a:off x="-471" y="0"/>
            <a:ext cx="5528146" cy="2568701"/>
          </a:xfrm>
          <a:prstGeom prst="rect">
            <a:avLst/>
          </a:prstGeom>
        </p:spPr>
      </p:pic>
      <p:sp>
        <p:nvSpPr>
          <p:cNvPr id="3" name="TextBox 2">
            <a:extLst>
              <a:ext uri="{FF2B5EF4-FFF2-40B4-BE49-F238E27FC236}">
                <a16:creationId xmlns:a16="http://schemas.microsoft.com/office/drawing/2014/main" id="{5E3D0A84-67EB-4CC9-B2F0-E57C6DF68EFE}"/>
              </a:ext>
            </a:extLst>
          </p:cNvPr>
          <p:cNvSpPr txBox="1"/>
          <p:nvPr/>
        </p:nvSpPr>
        <p:spPr>
          <a:xfrm>
            <a:off x="5598796" y="254000"/>
            <a:ext cx="7090410"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Feature Visualizations</a:t>
            </a:r>
            <a:endParaRPr lang="en-US"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7186D55-501E-4F1D-A9D1-C8A73419542C}"/>
              </a:ext>
            </a:extLst>
          </p:cNvPr>
          <p:cNvPicPr/>
          <p:nvPr/>
        </p:nvPicPr>
        <p:blipFill>
          <a:blip r:embed="rId4"/>
          <a:stretch>
            <a:fillRect/>
          </a:stretch>
        </p:blipFill>
        <p:spPr>
          <a:xfrm>
            <a:off x="5608955" y="889845"/>
            <a:ext cx="6430645" cy="2141433"/>
          </a:xfrm>
          <a:prstGeom prst="rect">
            <a:avLst/>
          </a:prstGeom>
        </p:spPr>
      </p:pic>
      <p:pic>
        <p:nvPicPr>
          <p:cNvPr id="11" name="Picture 10">
            <a:extLst>
              <a:ext uri="{FF2B5EF4-FFF2-40B4-BE49-F238E27FC236}">
                <a16:creationId xmlns:a16="http://schemas.microsoft.com/office/drawing/2014/main" id="{20C89391-1F59-4E64-B6B3-9F99DA19B4DD}"/>
              </a:ext>
            </a:extLst>
          </p:cNvPr>
          <p:cNvPicPr/>
          <p:nvPr/>
        </p:nvPicPr>
        <p:blipFill>
          <a:blip r:embed="rId5"/>
          <a:stretch>
            <a:fillRect/>
          </a:stretch>
        </p:blipFill>
        <p:spPr>
          <a:xfrm>
            <a:off x="5527676" y="2911497"/>
            <a:ext cx="6522084" cy="1972817"/>
          </a:xfrm>
          <a:prstGeom prst="rect">
            <a:avLst/>
          </a:prstGeom>
        </p:spPr>
      </p:pic>
    </p:spTree>
    <p:extLst>
      <p:ext uri="{BB962C8B-B14F-4D97-AF65-F5344CB8AC3E}">
        <p14:creationId xmlns:p14="http://schemas.microsoft.com/office/powerpoint/2010/main" val="57860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C7B418-A785-4853-830D-7F486CFA8E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420370"/>
            <a:ext cx="6390640" cy="4475480"/>
          </a:xfrm>
          <a:prstGeom prst="rect">
            <a:avLst/>
          </a:prstGeom>
          <a:noFill/>
          <a:ln>
            <a:noFill/>
          </a:ln>
        </p:spPr>
      </p:pic>
      <p:pic>
        <p:nvPicPr>
          <p:cNvPr id="5" name="Picture 4">
            <a:extLst>
              <a:ext uri="{FF2B5EF4-FFF2-40B4-BE49-F238E27FC236}">
                <a16:creationId xmlns:a16="http://schemas.microsoft.com/office/drawing/2014/main" id="{067C5A25-5970-4FCC-B573-84F38B5ACEE7}"/>
              </a:ext>
            </a:extLst>
          </p:cNvPr>
          <p:cNvPicPr/>
          <p:nvPr/>
        </p:nvPicPr>
        <p:blipFill>
          <a:blip r:embed="rId3"/>
          <a:stretch>
            <a:fillRect/>
          </a:stretch>
        </p:blipFill>
        <p:spPr>
          <a:xfrm>
            <a:off x="6096000" y="506095"/>
            <a:ext cx="5943600" cy="4475480"/>
          </a:xfrm>
          <a:prstGeom prst="rect">
            <a:avLst/>
          </a:prstGeom>
        </p:spPr>
      </p:pic>
      <p:sp>
        <p:nvSpPr>
          <p:cNvPr id="6" name="TextBox 5">
            <a:extLst>
              <a:ext uri="{FF2B5EF4-FFF2-40B4-BE49-F238E27FC236}">
                <a16:creationId xmlns:a16="http://schemas.microsoft.com/office/drawing/2014/main" id="{2B690B0B-3E62-4517-B35E-9AD647029BEB}"/>
              </a:ext>
            </a:extLst>
          </p:cNvPr>
          <p:cNvSpPr txBox="1"/>
          <p:nvPr/>
        </p:nvSpPr>
        <p:spPr>
          <a:xfrm>
            <a:off x="304801" y="121235"/>
            <a:ext cx="4619625"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Decision Tree</a:t>
            </a:r>
          </a:p>
        </p:txBody>
      </p:sp>
      <p:sp>
        <p:nvSpPr>
          <p:cNvPr id="7" name="TextBox 6">
            <a:extLst>
              <a:ext uri="{FF2B5EF4-FFF2-40B4-BE49-F238E27FC236}">
                <a16:creationId xmlns:a16="http://schemas.microsoft.com/office/drawing/2014/main" id="{5CEA435E-1E86-49E8-BF41-5AEB2B1A9A1F}"/>
              </a:ext>
            </a:extLst>
          </p:cNvPr>
          <p:cNvSpPr txBox="1"/>
          <p:nvPr/>
        </p:nvSpPr>
        <p:spPr>
          <a:xfrm>
            <a:off x="6829425" y="121235"/>
            <a:ext cx="4476750"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Random Forest </a:t>
            </a:r>
          </a:p>
        </p:txBody>
      </p:sp>
      <p:sp>
        <p:nvSpPr>
          <p:cNvPr id="8" name="TextBox 7">
            <a:extLst>
              <a:ext uri="{FF2B5EF4-FFF2-40B4-BE49-F238E27FC236}">
                <a16:creationId xmlns:a16="http://schemas.microsoft.com/office/drawing/2014/main" id="{A2D3CE9A-24E6-4FAA-B2D4-7704301B6D21}"/>
              </a:ext>
            </a:extLst>
          </p:cNvPr>
          <p:cNvSpPr txBox="1"/>
          <p:nvPr/>
        </p:nvSpPr>
        <p:spPr>
          <a:xfrm>
            <a:off x="85725" y="4981575"/>
            <a:ext cx="11849099" cy="1754326"/>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mean squared error decrease as we increase the number of decision trees and reaches the lowest point on the range of 70 to 80 trees</a:t>
            </a:r>
          </a:p>
          <a:p>
            <a:pPr marL="342900" indent="-342900">
              <a:buFontTx/>
              <a:buAutoNum type="arabicPeriod"/>
            </a:pPr>
            <a:r>
              <a:rPr lang="en-US" dirty="0">
                <a:latin typeface="Times New Roman" panose="02020603050405020304" pitchFamily="18" charset="0"/>
                <a:cs typeface="Times New Roman" panose="02020603050405020304" pitchFamily="18" charset="0"/>
              </a:rPr>
              <a:t>Decision tree Regressor is the regression equivalent of the Decision tree algorithm.</a:t>
            </a:r>
          </a:p>
          <a:p>
            <a:pPr marL="342900" indent="-342900">
              <a:buFontTx/>
              <a:buAutoNum type="arabicPeriod"/>
            </a:pPr>
            <a:r>
              <a:rPr lang="en-US" dirty="0">
                <a:latin typeface="Times New Roman" panose="02020603050405020304" pitchFamily="18" charset="0"/>
                <a:cs typeface="Times New Roman" panose="02020603050405020304" pitchFamily="18" charset="0"/>
              </a:rPr>
              <a:t>We build a decision tree model to predict the average visitors and got the root mean squared error of </a:t>
            </a:r>
            <a:r>
              <a:rPr lang="en-US" b="1" dirty="0">
                <a:latin typeface="Times New Roman" panose="02020603050405020304" pitchFamily="18" charset="0"/>
                <a:cs typeface="Times New Roman" panose="02020603050405020304" pitchFamily="18" charset="0"/>
              </a:rPr>
              <a:t>0.165 </a:t>
            </a:r>
            <a:r>
              <a:rPr lang="en-US" dirty="0">
                <a:latin typeface="Times New Roman" panose="02020603050405020304" pitchFamily="18" charset="0"/>
                <a:cs typeface="Times New Roman" panose="02020603050405020304" pitchFamily="18" charset="0"/>
              </a:rPr>
              <a:t>in test data for next 52 days from November 2016 in Japanese restaurants.</a:t>
            </a:r>
          </a:p>
          <a:p>
            <a:pPr marL="342900" indent="-342900">
              <a:buAutoNum type="arabicPeriod"/>
            </a:pPr>
            <a:r>
              <a:rPr lang="en-US" dirty="0">
                <a:latin typeface="Times New Roman" panose="02020603050405020304" pitchFamily="18" charset="0"/>
                <a:cs typeface="Times New Roman" panose="02020603050405020304" pitchFamily="18" charset="0"/>
              </a:rPr>
              <a:t>The Root mean squared error for Random Forest </a:t>
            </a:r>
            <a:r>
              <a:rPr lang="en-US">
                <a:latin typeface="Times New Roman" panose="02020603050405020304" pitchFamily="18" charset="0"/>
                <a:cs typeface="Times New Roman" panose="02020603050405020304" pitchFamily="18" charset="0"/>
              </a:rPr>
              <a:t>is 0.179</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11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D4CF45-E838-4521-AA65-B5F6F72BF831}"/>
              </a:ext>
            </a:extLst>
          </p:cNvPr>
          <p:cNvPicPr/>
          <p:nvPr/>
        </p:nvPicPr>
        <p:blipFill>
          <a:blip r:embed="rId2"/>
          <a:stretch>
            <a:fillRect/>
          </a:stretch>
        </p:blipFill>
        <p:spPr>
          <a:xfrm>
            <a:off x="-44450" y="655707"/>
            <a:ext cx="5416826" cy="1765220"/>
          </a:xfrm>
          <a:prstGeom prst="rect">
            <a:avLst/>
          </a:prstGeom>
        </p:spPr>
      </p:pic>
      <p:pic>
        <p:nvPicPr>
          <p:cNvPr id="4" name="Picture 3">
            <a:extLst>
              <a:ext uri="{FF2B5EF4-FFF2-40B4-BE49-F238E27FC236}">
                <a16:creationId xmlns:a16="http://schemas.microsoft.com/office/drawing/2014/main" id="{3DA1AA71-609A-4790-BFEB-395B9419DA57}"/>
              </a:ext>
            </a:extLst>
          </p:cNvPr>
          <p:cNvPicPr/>
          <p:nvPr/>
        </p:nvPicPr>
        <p:blipFill>
          <a:blip r:embed="rId3"/>
          <a:stretch>
            <a:fillRect/>
          </a:stretch>
        </p:blipFill>
        <p:spPr>
          <a:xfrm>
            <a:off x="190512" y="2461497"/>
            <a:ext cx="4257675" cy="1000125"/>
          </a:xfrm>
          <a:prstGeom prst="rect">
            <a:avLst/>
          </a:prstGeom>
        </p:spPr>
      </p:pic>
      <p:pic>
        <p:nvPicPr>
          <p:cNvPr id="5" name="Picture 4">
            <a:extLst>
              <a:ext uri="{FF2B5EF4-FFF2-40B4-BE49-F238E27FC236}">
                <a16:creationId xmlns:a16="http://schemas.microsoft.com/office/drawing/2014/main" id="{97579C43-C0CC-493F-A156-9CFB9B2573F6}"/>
              </a:ext>
            </a:extLst>
          </p:cNvPr>
          <p:cNvPicPr/>
          <p:nvPr/>
        </p:nvPicPr>
        <p:blipFill>
          <a:blip r:embed="rId4"/>
          <a:stretch>
            <a:fillRect/>
          </a:stretch>
        </p:blipFill>
        <p:spPr>
          <a:xfrm>
            <a:off x="5518439" y="258919"/>
            <a:ext cx="6166220" cy="2746513"/>
          </a:xfrm>
          <a:prstGeom prst="rect">
            <a:avLst/>
          </a:prstGeom>
        </p:spPr>
      </p:pic>
      <p:sp>
        <p:nvSpPr>
          <p:cNvPr id="6" name="TextBox 5">
            <a:extLst>
              <a:ext uri="{FF2B5EF4-FFF2-40B4-BE49-F238E27FC236}">
                <a16:creationId xmlns:a16="http://schemas.microsoft.com/office/drawing/2014/main" id="{3DD39F81-AB2C-4CD7-A4BF-6D660B86C2C3}"/>
              </a:ext>
            </a:extLst>
          </p:cNvPr>
          <p:cNvSpPr txBox="1"/>
          <p:nvPr/>
        </p:nvSpPr>
        <p:spPr>
          <a:xfrm>
            <a:off x="124142" y="269240"/>
            <a:ext cx="7381558" cy="369332"/>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Series analysis – ARIMA Model </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50720CF-4655-4D31-853D-F394A591F9B9}"/>
              </a:ext>
            </a:extLst>
          </p:cNvPr>
          <p:cNvPicPr/>
          <p:nvPr/>
        </p:nvPicPr>
        <p:blipFill>
          <a:blip r:embed="rId2"/>
          <a:stretch>
            <a:fillRect/>
          </a:stretch>
        </p:blipFill>
        <p:spPr>
          <a:xfrm>
            <a:off x="44449" y="2478632"/>
            <a:ext cx="5327927" cy="1917872"/>
          </a:xfrm>
          <a:prstGeom prst="rect">
            <a:avLst/>
          </a:prstGeom>
        </p:spPr>
      </p:pic>
      <p:pic>
        <p:nvPicPr>
          <p:cNvPr id="8" name="Picture 7">
            <a:extLst>
              <a:ext uri="{FF2B5EF4-FFF2-40B4-BE49-F238E27FC236}">
                <a16:creationId xmlns:a16="http://schemas.microsoft.com/office/drawing/2014/main" id="{E63254F2-7DA5-4C33-B7C9-BBFD02566E0D}"/>
              </a:ext>
            </a:extLst>
          </p:cNvPr>
          <p:cNvPicPr/>
          <p:nvPr/>
        </p:nvPicPr>
        <p:blipFill>
          <a:blip r:embed="rId5"/>
          <a:stretch>
            <a:fillRect/>
          </a:stretch>
        </p:blipFill>
        <p:spPr>
          <a:xfrm>
            <a:off x="152400" y="4123690"/>
            <a:ext cx="5943600" cy="2762885"/>
          </a:xfrm>
          <a:prstGeom prst="rect">
            <a:avLst/>
          </a:prstGeom>
        </p:spPr>
      </p:pic>
      <p:pic>
        <p:nvPicPr>
          <p:cNvPr id="9" name="Picture 8">
            <a:extLst>
              <a:ext uri="{FF2B5EF4-FFF2-40B4-BE49-F238E27FC236}">
                <a16:creationId xmlns:a16="http://schemas.microsoft.com/office/drawing/2014/main" id="{0FA8347F-7270-4339-A701-FFEAACBC97E5}"/>
              </a:ext>
            </a:extLst>
          </p:cNvPr>
          <p:cNvPicPr/>
          <p:nvPr/>
        </p:nvPicPr>
        <p:blipFill>
          <a:blip r:embed="rId3"/>
          <a:stretch>
            <a:fillRect/>
          </a:stretch>
        </p:blipFill>
        <p:spPr>
          <a:xfrm>
            <a:off x="5901638" y="2979091"/>
            <a:ext cx="4956862" cy="1000125"/>
          </a:xfrm>
          <a:prstGeom prst="rect">
            <a:avLst/>
          </a:prstGeom>
        </p:spPr>
      </p:pic>
      <p:sp>
        <p:nvSpPr>
          <p:cNvPr id="10" name="TextBox 9">
            <a:extLst>
              <a:ext uri="{FF2B5EF4-FFF2-40B4-BE49-F238E27FC236}">
                <a16:creationId xmlns:a16="http://schemas.microsoft.com/office/drawing/2014/main" id="{7482ED17-6FB2-4AAF-9473-124986E1660D}"/>
              </a:ext>
            </a:extLst>
          </p:cNvPr>
          <p:cNvSpPr txBox="1"/>
          <p:nvPr/>
        </p:nvSpPr>
        <p:spPr>
          <a:xfrm>
            <a:off x="5753100" y="3933825"/>
            <a:ext cx="5943600" cy="1200329"/>
          </a:xfrm>
          <a:prstGeom prst="rect">
            <a:avLst/>
          </a:prstGeom>
          <a:noFill/>
        </p:spPr>
        <p:txBody>
          <a:bodyPr wrap="square" rtlCol="0">
            <a:spAutoFit/>
          </a:bodyPr>
          <a:lstStyle/>
          <a:p>
            <a:r>
              <a:rPr lang="en-US" dirty="0"/>
              <a:t>1.</a:t>
            </a:r>
            <a:r>
              <a:rPr lang="en-US" dirty="0">
                <a:latin typeface="Times New Roman" panose="02020603050405020304" pitchFamily="18" charset="0"/>
                <a:cs typeface="Times New Roman" panose="02020603050405020304" pitchFamily="18" charset="0"/>
              </a:rPr>
              <a:t>P value is 0.5456 – Accepts the Null hypothesis – Model – Adequate</a:t>
            </a:r>
          </a:p>
          <a:p>
            <a:r>
              <a:rPr lang="en-US" dirty="0">
                <a:latin typeface="Times New Roman" panose="02020603050405020304" pitchFamily="18" charset="0"/>
                <a:cs typeface="Times New Roman" panose="02020603050405020304" pitchFamily="18" charset="0"/>
              </a:rPr>
              <a:t>2.17- 48  average Visitors – 95 % Confidence interval</a:t>
            </a:r>
          </a:p>
          <a:p>
            <a:r>
              <a:rPr lang="en-US" dirty="0">
                <a:latin typeface="Times New Roman" panose="02020603050405020304" pitchFamily="18" charset="0"/>
                <a:cs typeface="Times New Roman" panose="02020603050405020304" pitchFamily="18" charset="0"/>
              </a:rPr>
              <a:t>3. RMSE Value – 6.34 </a:t>
            </a:r>
          </a:p>
        </p:txBody>
      </p:sp>
    </p:spTree>
    <p:extLst>
      <p:ext uri="{BB962C8B-B14F-4D97-AF65-F5344CB8AC3E}">
        <p14:creationId xmlns:p14="http://schemas.microsoft.com/office/powerpoint/2010/main" val="49361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0763BA-2E56-4631-A2B8-DC96B6534BCB}"/>
              </a:ext>
            </a:extLst>
          </p:cNvPr>
          <p:cNvPicPr/>
          <p:nvPr/>
        </p:nvPicPr>
        <p:blipFill>
          <a:blip r:embed="rId2"/>
          <a:stretch>
            <a:fillRect/>
          </a:stretch>
        </p:blipFill>
        <p:spPr>
          <a:xfrm>
            <a:off x="152400" y="746740"/>
            <a:ext cx="5943600" cy="2515235"/>
          </a:xfrm>
          <a:prstGeom prst="rect">
            <a:avLst/>
          </a:prstGeom>
        </p:spPr>
      </p:pic>
      <p:pic>
        <p:nvPicPr>
          <p:cNvPr id="4" name="Picture 3">
            <a:extLst>
              <a:ext uri="{FF2B5EF4-FFF2-40B4-BE49-F238E27FC236}">
                <a16:creationId xmlns:a16="http://schemas.microsoft.com/office/drawing/2014/main" id="{CC132ACB-894D-48A6-9CB0-81A3E10D226A}"/>
              </a:ext>
            </a:extLst>
          </p:cNvPr>
          <p:cNvPicPr/>
          <p:nvPr/>
        </p:nvPicPr>
        <p:blipFill>
          <a:blip r:embed="rId3"/>
          <a:stretch>
            <a:fillRect/>
          </a:stretch>
        </p:blipFill>
        <p:spPr>
          <a:xfrm>
            <a:off x="6096000" y="838508"/>
            <a:ext cx="5680075" cy="2506980"/>
          </a:xfrm>
          <a:prstGeom prst="rect">
            <a:avLst/>
          </a:prstGeom>
        </p:spPr>
      </p:pic>
      <p:sp>
        <p:nvSpPr>
          <p:cNvPr id="6" name="TextBox 5">
            <a:extLst>
              <a:ext uri="{FF2B5EF4-FFF2-40B4-BE49-F238E27FC236}">
                <a16:creationId xmlns:a16="http://schemas.microsoft.com/office/drawing/2014/main" id="{A1FB56AA-3548-4C3E-9ECA-388A9568FC4F}"/>
              </a:ext>
            </a:extLst>
          </p:cNvPr>
          <p:cNvSpPr txBox="1"/>
          <p:nvPr/>
        </p:nvSpPr>
        <p:spPr>
          <a:xfrm>
            <a:off x="243840" y="223520"/>
            <a:ext cx="11257280"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ETS and Holt Winters Method  For forecasting </a:t>
            </a:r>
          </a:p>
        </p:txBody>
      </p:sp>
      <p:sp>
        <p:nvSpPr>
          <p:cNvPr id="7" name="TextBox 6">
            <a:extLst>
              <a:ext uri="{FF2B5EF4-FFF2-40B4-BE49-F238E27FC236}">
                <a16:creationId xmlns:a16="http://schemas.microsoft.com/office/drawing/2014/main" id="{C78E26FD-F6F6-4BAB-A6BD-871018346EB9}"/>
              </a:ext>
            </a:extLst>
          </p:cNvPr>
          <p:cNvSpPr txBox="1"/>
          <p:nvPr/>
        </p:nvSpPr>
        <p:spPr>
          <a:xfrm>
            <a:off x="0" y="3429000"/>
            <a:ext cx="6096000" cy="1200329"/>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ETS models with seasonality or non-damped trend or both have two-unit roots(i.e., they need two levels of differencing to make them stationary).</a:t>
            </a:r>
          </a:p>
          <a:p>
            <a:pPr marL="342900" indent="-342900">
              <a:buAutoNum type="arabicPeriod"/>
            </a:pPr>
            <a:r>
              <a:rPr lang="en-US" dirty="0">
                <a:latin typeface="Times New Roman" panose="02020603050405020304" pitchFamily="18" charset="0"/>
                <a:cs typeface="Times New Roman" panose="02020603050405020304" pitchFamily="18" charset="0"/>
              </a:rPr>
              <a:t>RMSE – 8.93 </a:t>
            </a:r>
          </a:p>
        </p:txBody>
      </p:sp>
      <p:sp>
        <p:nvSpPr>
          <p:cNvPr id="8" name="TextBox 7">
            <a:extLst>
              <a:ext uri="{FF2B5EF4-FFF2-40B4-BE49-F238E27FC236}">
                <a16:creationId xmlns:a16="http://schemas.microsoft.com/office/drawing/2014/main" id="{FE5A6767-B4A6-4925-9874-03D093C1CE80}"/>
              </a:ext>
            </a:extLst>
          </p:cNvPr>
          <p:cNvSpPr txBox="1"/>
          <p:nvPr/>
        </p:nvSpPr>
        <p:spPr>
          <a:xfrm>
            <a:off x="6441440" y="3429000"/>
            <a:ext cx="561308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1.This method is used to capture seasonality. </a:t>
            </a:r>
          </a:p>
          <a:p>
            <a:r>
              <a:rPr lang="en-US" dirty="0">
                <a:latin typeface="Times New Roman" panose="02020603050405020304" pitchFamily="18" charset="0"/>
                <a:cs typeface="Times New Roman" panose="02020603050405020304" pitchFamily="18" charset="0"/>
              </a:rPr>
              <a:t>2.RMSE -6.63</a:t>
            </a:r>
          </a:p>
        </p:txBody>
      </p:sp>
    </p:spTree>
    <p:extLst>
      <p:ext uri="{BB962C8B-B14F-4D97-AF65-F5344CB8AC3E}">
        <p14:creationId xmlns:p14="http://schemas.microsoft.com/office/powerpoint/2010/main" val="1610507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0581FE-0B4E-41F8-A678-4D89659242A3}"/>
              </a:ext>
            </a:extLst>
          </p:cNvPr>
          <p:cNvPicPr/>
          <p:nvPr/>
        </p:nvPicPr>
        <p:blipFill>
          <a:blip r:embed="rId2"/>
          <a:stretch>
            <a:fillRect/>
          </a:stretch>
        </p:blipFill>
        <p:spPr>
          <a:xfrm>
            <a:off x="492759" y="870744"/>
            <a:ext cx="5384165" cy="1821656"/>
          </a:xfrm>
          <a:prstGeom prst="rect">
            <a:avLst/>
          </a:prstGeom>
        </p:spPr>
      </p:pic>
      <p:sp>
        <p:nvSpPr>
          <p:cNvPr id="3" name="TextBox 2">
            <a:extLst>
              <a:ext uri="{FF2B5EF4-FFF2-40B4-BE49-F238E27FC236}">
                <a16:creationId xmlns:a16="http://schemas.microsoft.com/office/drawing/2014/main" id="{708428A5-495F-4E97-92E4-BB76BC6F9B4C}"/>
              </a:ext>
            </a:extLst>
          </p:cNvPr>
          <p:cNvSpPr txBox="1"/>
          <p:nvPr/>
        </p:nvSpPr>
        <p:spPr>
          <a:xfrm>
            <a:off x="264160" y="132080"/>
            <a:ext cx="6177280" cy="738664"/>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 </a:t>
            </a:r>
          </a:p>
          <a:p>
            <a:endParaRPr lang="en-US" dirty="0"/>
          </a:p>
        </p:txBody>
      </p:sp>
      <p:sp>
        <p:nvSpPr>
          <p:cNvPr id="4" name="TextBox 3">
            <a:extLst>
              <a:ext uri="{FF2B5EF4-FFF2-40B4-BE49-F238E27FC236}">
                <a16:creationId xmlns:a16="http://schemas.microsoft.com/office/drawing/2014/main" id="{63DAF12A-5EFE-4E07-ABC8-8F9C4EA7B433}"/>
              </a:ext>
            </a:extLst>
          </p:cNvPr>
          <p:cNvSpPr txBox="1"/>
          <p:nvPr/>
        </p:nvSpPr>
        <p:spPr>
          <a:xfrm>
            <a:off x="264159" y="2692400"/>
            <a:ext cx="11994515"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can observe that our time series models, and other machine learning models are performed well in predicting the average visitors demand on the test data for Japanese restaurants that has next 52 days demand from November 2016. Decision tree and Random Forest performed better with Root mean squared error of </a:t>
            </a:r>
            <a:r>
              <a:rPr lang="en-US" sz="2000" b="1" dirty="0">
                <a:latin typeface="Times New Roman" panose="02020603050405020304" pitchFamily="18" charset="0"/>
                <a:cs typeface="Times New Roman" panose="02020603050405020304" pitchFamily="18" charset="0"/>
              </a:rPr>
              <a:t>0.165</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0.179</a:t>
            </a:r>
            <a:r>
              <a:rPr lang="en-US" sz="2000" dirty="0">
                <a:latin typeface="Times New Roman" panose="02020603050405020304" pitchFamily="18" charset="0"/>
                <a:cs typeface="Times New Roman" panose="02020603050405020304" pitchFamily="18" charset="0"/>
              </a:rPr>
              <a:t> respectively than the classic time series models like ARIMA, Exponential smoothing and Holt winter method which has the RMSE of </a:t>
            </a:r>
            <a:r>
              <a:rPr lang="en-US" sz="2000" b="1" dirty="0">
                <a:latin typeface="Times New Roman" panose="02020603050405020304" pitchFamily="18" charset="0"/>
                <a:cs typeface="Times New Roman" panose="02020603050405020304" pitchFamily="18" charset="0"/>
              </a:rPr>
              <a:t>6.345, 8.931</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6.639</a:t>
            </a:r>
            <a:r>
              <a:rPr lang="en-US" sz="2000" dirty="0">
                <a:latin typeface="Times New Roman" panose="02020603050405020304" pitchFamily="18" charset="0"/>
                <a:cs typeface="Times New Roman" panose="02020603050405020304" pitchFamily="18" charset="0"/>
              </a:rPr>
              <a:t> respectively.</a:t>
            </a:r>
          </a:p>
          <a:p>
            <a:pPr marL="342900" indent="-342900">
              <a:buAutoNum type="arabicPeriod"/>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E37FFAD-99C5-4163-AF11-F5D3E6597594}"/>
              </a:ext>
            </a:extLst>
          </p:cNvPr>
          <p:cNvSpPr txBox="1"/>
          <p:nvPr/>
        </p:nvSpPr>
        <p:spPr>
          <a:xfrm>
            <a:off x="352425" y="4419600"/>
            <a:ext cx="10096500" cy="2246769"/>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a:t>
            </a:r>
          </a:p>
          <a:p>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1.Gardner, E. S. (1985). Exponential smoothing: The state of the art. Journal of Forecasting, 4(1), 1–28. https://doi.org/10.1002/for.3980040103 </a:t>
            </a:r>
          </a:p>
          <a:p>
            <a:r>
              <a:rPr lang="en-US" sz="2000" dirty="0">
                <a:latin typeface="Times New Roman" panose="02020603050405020304" pitchFamily="18" charset="0"/>
                <a:cs typeface="Times New Roman" panose="02020603050405020304" pitchFamily="18" charset="0"/>
              </a:rPr>
              <a:t>2. Time Series Analysis - an overview | ScienceDirect Topics. (2020). Retrieved 14 February 2020, from https://www.sciencedirect.com/topics/medicine-and-dentistry/time-series-analysis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39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TotalTime>
  <Words>610</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Goal  Predicting the visitors demand for Japanese Restaurants Time Series Analysis – Which model is the best fit for the  dataset  Regression Problem Decision Tree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ashlesha10193@gmail.com</dc:creator>
  <cp:lastModifiedBy>ashlesha10193@gmail.com</cp:lastModifiedBy>
  <cp:revision>10</cp:revision>
  <dcterms:created xsi:type="dcterms:W3CDTF">2020-03-29T03:51:25Z</dcterms:created>
  <dcterms:modified xsi:type="dcterms:W3CDTF">2020-03-29T05:18:49Z</dcterms:modified>
</cp:coreProperties>
</file>