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  <p:sldId id="263" r:id="rId9"/>
    <p:sldId id="265" r:id="rId10"/>
    <p:sldId id="266" r:id="rId11"/>
    <p:sldId id="267" r:id="rId12"/>
    <p:sldId id="275" r:id="rId13"/>
    <p:sldId id="279" r:id="rId14"/>
    <p:sldId id="276" r:id="rId15"/>
    <p:sldId id="277" r:id="rId16"/>
    <p:sldId id="280" r:id="rId17"/>
    <p:sldId id="268" r:id="rId18"/>
    <p:sldId id="269" r:id="rId19"/>
    <p:sldId id="278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85CE-C0D5-998A-E47F-CD3F155CC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3D926-01AD-E60E-711C-8217A8CC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92416-C55F-62E3-362B-2F63E548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E51F-AEC8-C733-C75C-A99AF87A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F2D6E-048B-FFF9-D9CB-B71594CA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9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86C1-38F5-C052-2F71-B43CE3D3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83817-43E3-4BE2-C6A0-229BDC06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1B0FF-2C37-D914-99EB-6158E9F5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54A9D-BD5C-A573-447A-E082B873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80CE-94F0-56B6-3860-8C1315E8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7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D5E00-509A-79A3-C9AB-1677DC930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C935C-595B-2625-D130-05D05C6F8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D0E0C-AD1B-2B97-0975-F00919CD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5665E-3B26-A357-DC93-84BC9011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259D7-2635-E927-A998-20E26B0C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09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D282-F845-84F5-09D5-99ED998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CD7B-69BD-421B-9DF7-7EC6DFBE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7654-B9C2-0DC9-9577-AF8F04B5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A357-AF46-34A2-114C-A079EB30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C0A62-E20A-D1B8-5AB9-64145145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5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24BB-A9F8-02E1-C2DB-2D5D4DDD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9D53-3680-E59A-AB76-CDBC19ED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CBA6-889F-00BE-2EBC-AFDE0075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97D0-B260-F64E-62BB-AD6367F5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7C90-3763-083A-6B0C-C7FC3C77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1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A033-044F-2E68-21E8-66A38270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FB9E-943D-CA9C-B52E-221184C3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9EEE8-02A7-53FA-D39B-11A061DF1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772B8-91B0-4976-B26D-847CCDC6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B8F6F-BD86-C9D7-32FC-BB58095A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5322A-2DE9-AC21-F844-F398EE4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663D-3F8F-6500-FE6A-3D77E86F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4EC56-EE00-C0D5-F3BE-DC1E91F4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13DA5-14B8-0A11-E278-0B695C91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7212B-842C-C0C1-F872-F7C4F31D6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3D393-71F1-5C8A-2C08-9EE1E4D92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76F29-5BF8-64FE-6E0E-3403309D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5FC70-3026-D956-2555-3EC9C027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F22C1-7574-9EC2-1899-6775FF76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68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EBB1-CA59-AA8D-3B86-A3765333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397E9-F282-6DA4-5817-B64B79C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88AED-26BF-4F74-F8AC-1C90682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221A7-6DC2-893F-520F-107937FB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5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C83BD-5EF7-3C59-9710-1A5579FF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E207D-7588-3D30-6683-57B7E062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2F3B5-2E9E-BE0A-A8C2-9C0AE12E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7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B7EE-2750-7DA4-98F1-19F965B6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7F88-E2BC-6401-C6B1-F97AB470A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4412F-28C9-5253-5639-530334576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AFFE7-E840-2893-8EA1-96DB0CC6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985A-3DBD-863C-5F27-0431B292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962A-52CE-750C-3966-2ECD91DC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6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3F50-6817-42C6-00FF-D36927AE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CF5F3-7FDD-F1BF-CF62-13DAB876A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C73F0-F680-4FA9-B030-C823AD3BE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CA8B-62D3-4068-FDAB-36512D9D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E2B15-7BC2-B53C-335D-E4D5483E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921C9-25F7-28E5-6BCE-420626AF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76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086549-F1DA-BC96-6BE6-5DE56CA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71747-40E3-B56C-9F67-0BE29B71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A8A6-68F0-5AE2-A4A1-5769E4BD9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6C39-76E7-4FCB-A969-AB8CF53218CB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602A-26A8-FF9B-AEE4-835296471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0DEF-8BFF-4133-8A3D-134F476BD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1049-2576-4CF0-9CD5-8DE2665E7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06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jpeg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4" Type="http://schemas.openxmlformats.org/officeDocument/2006/relationships/image" Target="../media/image16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8881C-7B43-D3F7-9215-A0916F8FF9B2}"/>
              </a:ext>
            </a:extLst>
          </p:cNvPr>
          <p:cNvSpPr txBox="1"/>
          <p:nvPr/>
        </p:nvSpPr>
        <p:spPr>
          <a:xfrm>
            <a:off x="2134130" y="968496"/>
            <a:ext cx="79237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            AIR QUALITY 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    MONITORING SYSTEM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Using Arduino uno and</a:t>
            </a:r>
          </a:p>
          <a:p>
            <a:r>
              <a:rPr lang="en-US" sz="4800" dirty="0">
                <a:latin typeface="Algerian" panose="04020705040A02060702" pitchFamily="82" charset="0"/>
              </a:rPr>
              <a:t>    mq135 gas sensor         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686C6-4462-D253-7FF3-093484437511}"/>
              </a:ext>
            </a:extLst>
          </p:cNvPr>
          <p:cNvSpPr txBox="1"/>
          <p:nvPr/>
        </p:nvSpPr>
        <p:spPr>
          <a:xfrm>
            <a:off x="7467600" y="4136065"/>
            <a:ext cx="34727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BY,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G. DHEEPIGHA,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T. JAYAPRIYA,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  K. PAVITHRA.</a:t>
            </a:r>
          </a:p>
          <a:p>
            <a:r>
              <a:rPr lang="en-US" sz="3200" dirty="0">
                <a:latin typeface="Algerian" panose="04020705040A02060702" pitchFamily="82" charset="0"/>
              </a:rPr>
              <a:t>  BE . EIE ii YEAR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9FDC9-7252-5337-7827-9AB90723FB1B}"/>
              </a:ext>
            </a:extLst>
          </p:cNvPr>
          <p:cNvSpPr txBox="1"/>
          <p:nvPr/>
        </p:nvSpPr>
        <p:spPr>
          <a:xfrm>
            <a:off x="259977" y="243957"/>
            <a:ext cx="13079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DEPARTMENT OF ELECTRONICS AND INSTRUMENTATION 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020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E6859-97EE-C485-B99B-7C04FC5285A7}"/>
              </a:ext>
            </a:extLst>
          </p:cNvPr>
          <p:cNvSpPr txBox="1"/>
          <p:nvPr/>
        </p:nvSpPr>
        <p:spPr>
          <a:xfrm>
            <a:off x="742742" y="511630"/>
            <a:ext cx="4214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LCD Panel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B01B7-6C93-81CE-3BC8-20C659F1D5BE}"/>
              </a:ext>
            </a:extLst>
          </p:cNvPr>
          <p:cNvSpPr txBox="1"/>
          <p:nvPr/>
        </p:nvSpPr>
        <p:spPr>
          <a:xfrm>
            <a:off x="1287668" y="1219515"/>
            <a:ext cx="112019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liquid-crystal display (LCD) is a flat-panel display or another </a:t>
            </a:r>
          </a:p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electronically modulated optical device that uses the </a:t>
            </a:r>
          </a:p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light-modulating properties of liquid crystals.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 crystals do not emit light directly, instead of using</a:t>
            </a:r>
          </a:p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backlight or reflector to produce images in color </a:t>
            </a:r>
          </a:p>
          <a:p>
            <a:pPr algn="l"/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monochrome.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726C6-A59C-A9B9-2EAC-9C14A50C1D20}"/>
              </a:ext>
            </a:extLst>
          </p:cNvPr>
          <p:cNvSpPr txBox="1"/>
          <p:nvPr/>
        </p:nvSpPr>
        <p:spPr>
          <a:xfrm>
            <a:off x="2595243" y="4730544"/>
            <a:ext cx="31755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pins 1 to 16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1 is GND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2 is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3FB5A1A-8473-0FAD-D261-B3404C20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57" y="3905930"/>
            <a:ext cx="4242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43B81-1CB9-4CB5-417D-1EC4745A2A6F}"/>
              </a:ext>
            </a:extLst>
          </p:cNvPr>
          <p:cNvSpPr txBox="1"/>
          <p:nvPr/>
        </p:nvSpPr>
        <p:spPr>
          <a:xfrm>
            <a:off x="674330" y="4207324"/>
            <a:ext cx="6139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Algerian" panose="04020705040A02060702" pitchFamily="82" charset="0"/>
              </a:rPr>
              <a:t>Pin description</a:t>
            </a:r>
          </a:p>
        </p:txBody>
      </p:sp>
    </p:spTree>
    <p:extLst>
      <p:ext uri="{BB962C8B-B14F-4D97-AF65-F5344CB8AC3E}">
        <p14:creationId xmlns:p14="http://schemas.microsoft.com/office/powerpoint/2010/main" val="189946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4110 Kitronik | 4110, 200mm Jumper Wire Breadboard Jumper Wire in Black,  Blue, Brown, Green, Grey, Orange, Purple, Red, White, Yellow | 204-8239 |  RS Components">
            <a:extLst>
              <a:ext uri="{FF2B5EF4-FFF2-40B4-BE49-F238E27FC236}">
                <a16:creationId xmlns:a16="http://schemas.microsoft.com/office/drawing/2014/main" id="{E9CD82BB-E035-B9BD-2AA3-F21D18549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89" y="1351189"/>
            <a:ext cx="2511703" cy="194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B2EC1EB3-9D6F-A5C5-BC92-B39F91345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282" y="1467026"/>
            <a:ext cx="2709396" cy="195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220 Ohm Resistor. Four Band Resistor 26567175 Vector Art at Vecteezy">
            <a:extLst>
              <a:ext uri="{FF2B5EF4-FFF2-40B4-BE49-F238E27FC236}">
                <a16:creationId xmlns:a16="http://schemas.microsoft.com/office/drawing/2014/main" id="{A5832FF4-B778-C585-0583-FE438FDB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47" y="1279471"/>
            <a:ext cx="3372844" cy="253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6" descr="Buy 5v passive buzzer online at the best price in India|Robu.in">
            <a:extLst>
              <a:ext uri="{FF2B5EF4-FFF2-40B4-BE49-F238E27FC236}">
                <a16:creationId xmlns:a16="http://schemas.microsoft.com/office/drawing/2014/main" id="{8831E5BE-C44E-1161-3203-A491D1751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729467" cy="17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40" name="Picture 20" descr="Small Piezoelectric Buzzer - 5V Passive Buzzer – QuartzComponents">
            <a:extLst>
              <a:ext uri="{FF2B5EF4-FFF2-40B4-BE49-F238E27FC236}">
                <a16:creationId xmlns:a16="http://schemas.microsoft.com/office/drawing/2014/main" id="{0627399A-4C67-4D20-3942-938ED66B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532" y="4310743"/>
            <a:ext cx="2417311" cy="226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Red LED 10mm – 3 Pieces Pack : Amazon.in: Home &amp; Kitchen">
            <a:extLst>
              <a:ext uri="{FF2B5EF4-FFF2-40B4-BE49-F238E27FC236}">
                <a16:creationId xmlns:a16="http://schemas.microsoft.com/office/drawing/2014/main" id="{7E928879-DFBD-75B8-059B-862F33994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98" y="4486621"/>
            <a:ext cx="2743202" cy="180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1D742-5932-71CA-EAFF-61921DD26692}"/>
              </a:ext>
            </a:extLst>
          </p:cNvPr>
          <p:cNvSpPr txBox="1"/>
          <p:nvPr/>
        </p:nvSpPr>
        <p:spPr>
          <a:xfrm>
            <a:off x="1011875" y="827969"/>
            <a:ext cx="2961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D7562-BCF6-EE28-B9E0-2BD19C8C9B67}"/>
              </a:ext>
            </a:extLst>
          </p:cNvPr>
          <p:cNvSpPr txBox="1"/>
          <p:nvPr/>
        </p:nvSpPr>
        <p:spPr>
          <a:xfrm>
            <a:off x="4577561" y="827969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4DC22-9379-B905-E8E1-FD628D7F1EC0}"/>
              </a:ext>
            </a:extLst>
          </p:cNvPr>
          <p:cNvSpPr txBox="1"/>
          <p:nvPr/>
        </p:nvSpPr>
        <p:spPr>
          <a:xfrm>
            <a:off x="8617653" y="751769"/>
            <a:ext cx="1994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E865D-6E17-BCD7-C9EA-295F4C455377}"/>
              </a:ext>
            </a:extLst>
          </p:cNvPr>
          <p:cNvSpPr txBox="1"/>
          <p:nvPr/>
        </p:nvSpPr>
        <p:spPr>
          <a:xfrm>
            <a:off x="3221472" y="3803693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A2D5E-AE9F-A2F4-1BD7-8358EB1E020D}"/>
              </a:ext>
            </a:extLst>
          </p:cNvPr>
          <p:cNvSpPr txBox="1"/>
          <p:nvPr/>
        </p:nvSpPr>
        <p:spPr>
          <a:xfrm>
            <a:off x="6983104" y="3914084"/>
            <a:ext cx="922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19633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56017" y="627114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CIRCUIT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8CB68-B0C1-880D-E0E2-970890BFA7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b="7609"/>
          <a:stretch/>
        </p:blipFill>
        <p:spPr bwMode="auto">
          <a:xfrm>
            <a:off x="1498492" y="1628214"/>
            <a:ext cx="8674693" cy="36015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123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11193" y="259562"/>
            <a:ext cx="2874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WORKKING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01D8A-D8A3-4AEA-BFF6-56E5D9AC2C17}"/>
              </a:ext>
            </a:extLst>
          </p:cNvPr>
          <p:cNvSpPr txBox="1"/>
          <p:nvPr/>
        </p:nvSpPr>
        <p:spPr>
          <a:xfrm>
            <a:off x="684038" y="1281090"/>
            <a:ext cx="116065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MQ135 gas sensor measures harmful gas concentrations in the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sensor's readings are calibrated for accuracy, accounting for environmental factors.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processes the sensor data, converting it into an air quality index.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16x2 LCD visually displays air quality status in an easy-to-understand format.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air quality falls below a threshold, a buzzer provides an audible alert, and an LED indicates the status.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understand and respond to air quality conditions quickly.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88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29123" y="313350"/>
            <a:ext cx="2132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RESULT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C9BF1-7D0E-EAA4-5AF7-DA8DAB3C6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" y="1275676"/>
            <a:ext cx="5943600" cy="4327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67EB2-8917-DBF8-BB85-A7F932CE6B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33"/>
          <a:stretch/>
        </p:blipFill>
        <p:spPr bwMode="auto">
          <a:xfrm rot="16200000">
            <a:off x="6957956" y="391308"/>
            <a:ext cx="4327264" cy="609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229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29123" y="160950"/>
            <a:ext cx="3809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ARDUINO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4CB28-28C5-3D04-61FE-11A49663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299" y="868836"/>
            <a:ext cx="8819402" cy="59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29123" y="160950"/>
            <a:ext cx="3809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ARDUINO CODE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A9422-93E9-BE0E-1EE8-E1F529587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122"/>
            <a:ext cx="12192000" cy="427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4150B-8897-8824-9898-22F4398DFB49}"/>
              </a:ext>
            </a:extLst>
          </p:cNvPr>
          <p:cNvSpPr txBox="1"/>
          <p:nvPr/>
        </p:nvSpPr>
        <p:spPr>
          <a:xfrm>
            <a:off x="642256" y="335847"/>
            <a:ext cx="3068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94563-CBC4-70E0-1C1C-A31AFB7B3416}"/>
              </a:ext>
            </a:extLst>
          </p:cNvPr>
          <p:cNvSpPr txBox="1"/>
          <p:nvPr/>
        </p:nvSpPr>
        <p:spPr>
          <a:xfrm>
            <a:off x="2673700" y="1043733"/>
            <a:ext cx="435888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awareness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System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Logging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E10A7-5488-6288-23EA-4D721C20B88E}"/>
              </a:ext>
            </a:extLst>
          </p:cNvPr>
          <p:cNvSpPr txBox="1"/>
          <p:nvPr/>
        </p:nvSpPr>
        <p:spPr>
          <a:xfrm>
            <a:off x="642256" y="3582887"/>
            <a:ext cx="3764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DISADVANTAGES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A3A0F-EC55-CD00-D896-41E65C79FBA3}"/>
              </a:ext>
            </a:extLst>
          </p:cNvPr>
          <p:cNvSpPr txBox="1"/>
          <p:nvPr/>
        </p:nvSpPr>
        <p:spPr>
          <a:xfrm>
            <a:off x="2673700" y="4210091"/>
            <a:ext cx="58807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maintenance is needed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knowledge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sensing range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8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A3DD1E-85A1-D1A0-D4FF-0722385094D1}"/>
              </a:ext>
            </a:extLst>
          </p:cNvPr>
          <p:cNvSpPr txBox="1"/>
          <p:nvPr/>
        </p:nvSpPr>
        <p:spPr>
          <a:xfrm>
            <a:off x="772885" y="544285"/>
            <a:ext cx="5899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FUTURE ENHANCEMENT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530BB-92A5-6632-8DD8-25CCFFA31FDC}"/>
              </a:ext>
            </a:extLst>
          </p:cNvPr>
          <p:cNvSpPr txBox="1"/>
          <p:nvPr/>
        </p:nvSpPr>
        <p:spPr>
          <a:xfrm>
            <a:off x="3548744" y="1252171"/>
            <a:ext cx="565090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1.  Wireless Connectivity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2.  Mobile App 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3.  Data Logging &amp; Analytics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4.  GPS Integration 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5.  Sensor Expansion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6.  Advanced Notifications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7.  Air Purification Control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8.  Cloud Integration</a:t>
            </a:r>
          </a:p>
          <a:p>
            <a:pPr marL="457200" indent="-457200">
              <a:buAutoNum type="arabicPeriod" startAt="9"/>
            </a:pPr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Multi-Location Support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10. User-Configurable Thresholds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11. Predictive Analytics</a:t>
            </a:r>
          </a:p>
          <a:p>
            <a:r>
              <a:rPr lang="en-IN" sz="2800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12. Energy Efficiency Improvements</a:t>
            </a:r>
          </a:p>
          <a:p>
            <a:endParaRPr lang="en-IN" sz="2800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6381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11194" y="237894"/>
            <a:ext cx="3201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01D8A-D8A3-4AEA-BFF6-56E5D9AC2C17}"/>
              </a:ext>
            </a:extLst>
          </p:cNvPr>
          <p:cNvSpPr txBox="1"/>
          <p:nvPr/>
        </p:nvSpPr>
        <p:spPr>
          <a:xfrm>
            <a:off x="809544" y="1003184"/>
            <a:ext cx="110776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Air Quality Monitoring System offers an effective and user-friendly solution for monitoring and maintaining air quality in various environments. By combining the power of an Arduino UNO, an MQ-135 gas sensor, and an array of components, it promotes health awareness, real-time monitoring, and data-driven decision-making. The customizable thresholds, alert system, and comprehensive approach make it a valuable tool.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system offers numerous advantages, it's essential to consider the associated costs, technical expertise, and maintenance requirements. Additionally, advanced features like data security and predictive analytics can add complexity.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end, the Air Quality Monitoring System empowers users to make informed choices, protect their health, and contribute to a cleaner environment. It represents a significant step toward ensuring the air we breathe is safe and healthy.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7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AC237-5C43-2EF0-C44D-21FE6FF209DB}"/>
              </a:ext>
            </a:extLst>
          </p:cNvPr>
          <p:cNvSpPr txBox="1"/>
          <p:nvPr/>
        </p:nvSpPr>
        <p:spPr>
          <a:xfrm>
            <a:off x="3543118" y="939440"/>
            <a:ext cx="6250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and disadvantages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339424-1545-BABB-A752-CACF69D0E2F6}"/>
              </a:ext>
            </a:extLst>
          </p:cNvPr>
          <p:cNvSpPr txBox="1"/>
          <p:nvPr/>
        </p:nvSpPr>
        <p:spPr>
          <a:xfrm>
            <a:off x="1208777" y="286249"/>
            <a:ext cx="3479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lgerian" panose="04020705040A02060702" pitchFamily="82" charset="0"/>
              </a:rPr>
              <a:t>CONTENTS</a:t>
            </a:r>
            <a:r>
              <a:rPr lang="en-IN" sz="4800" dirty="0">
                <a:latin typeface="Algerian" panose="04020705040A02060702" pitchFamily="8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66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7D0F7-52BE-7113-115D-CCDF420632BA}"/>
              </a:ext>
            </a:extLst>
          </p:cNvPr>
          <p:cNvSpPr txBox="1"/>
          <p:nvPr/>
        </p:nvSpPr>
        <p:spPr>
          <a:xfrm>
            <a:off x="2059151" y="1055076"/>
            <a:ext cx="76714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b="1" dirty="0">
                <a:latin typeface="Algerian" panose="04020705040A02060702" pitchFamily="82" charset="0"/>
              </a:rPr>
              <a:t>ANY QUERIES?</a:t>
            </a:r>
          </a:p>
        </p:txBody>
      </p:sp>
      <p:pic>
        <p:nvPicPr>
          <p:cNvPr id="6146" name="Picture 2" descr="1,000+ Free Questions &amp; Question Mark Images - Pixabay">
            <a:extLst>
              <a:ext uri="{FF2B5EF4-FFF2-40B4-BE49-F238E27FC236}">
                <a16:creationId xmlns:a16="http://schemas.microsoft.com/office/drawing/2014/main" id="{313FFABA-7987-0BC8-C38C-CDB4CB13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870" y="2981512"/>
            <a:ext cx="2503505" cy="250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91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15984-72DC-A450-6E8E-1CDDCC405370}"/>
              </a:ext>
            </a:extLst>
          </p:cNvPr>
          <p:cNvSpPr txBox="1"/>
          <p:nvPr/>
        </p:nvSpPr>
        <p:spPr>
          <a:xfrm>
            <a:off x="2977198" y="2321169"/>
            <a:ext cx="58008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b="1" dirty="0"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4" name="125722 (540p) (1)">
            <a:hlinkClick r:id="" action="ppaction://media"/>
            <a:extLst>
              <a:ext uri="{FF2B5EF4-FFF2-40B4-BE49-F238E27FC236}">
                <a16:creationId xmlns:a16="http://schemas.microsoft.com/office/drawing/2014/main" id="{9AD51918-4F85-661A-9BC8-00CB55907F5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0988" y="367551"/>
            <a:ext cx="11241741" cy="61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01ABE-8686-43D3-8BD1-96E7EBDC5745}"/>
              </a:ext>
            </a:extLst>
          </p:cNvPr>
          <p:cNvSpPr txBox="1"/>
          <p:nvPr/>
        </p:nvSpPr>
        <p:spPr>
          <a:xfrm>
            <a:off x="929123" y="160950"/>
            <a:ext cx="3548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01D8A-D8A3-4AEA-BFF6-56E5D9AC2C17}"/>
              </a:ext>
            </a:extLst>
          </p:cNvPr>
          <p:cNvSpPr txBox="1"/>
          <p:nvPr/>
        </p:nvSpPr>
        <p:spPr>
          <a:xfrm>
            <a:off x="809545" y="1003184"/>
            <a:ext cx="10359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 Quality Monitoring System is designed to continuously assess air quality and present the results in a user-friendly manner.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employing an MQ-135 gas sensor, which measures the concentration of harmful gases in the environment, the system can accurately determine the air quality.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operation is intuitive and user-friendly. It displays the air quality in a visual and informative way, using a threshold value as a reference.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system prints the exact air quality value.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 Quality Monitoring System is an invaluable tool for homeowners, workplaces, and public spaces, enabling everyone to monitor and maintain a safe and healthy environment.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99395-5DE5-6400-7984-8CC4FD35192C}"/>
              </a:ext>
            </a:extLst>
          </p:cNvPr>
          <p:cNvSpPr txBox="1"/>
          <p:nvPr/>
        </p:nvSpPr>
        <p:spPr>
          <a:xfrm>
            <a:off x="876629" y="296799"/>
            <a:ext cx="2393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25032-A7B2-8E79-5EA6-A2A401B6195C}"/>
              </a:ext>
            </a:extLst>
          </p:cNvPr>
          <p:cNvSpPr txBox="1"/>
          <p:nvPr/>
        </p:nvSpPr>
        <p:spPr>
          <a:xfrm>
            <a:off x="786981" y="1201909"/>
            <a:ext cx="109386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Air Quality Monitoring System is a significant innovation in the realm of environmental sensing and data visualization.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the power of an Arduino UNO microcontroller, an MQ-135 gas sensor, a breadboard, connecting jumper wires, an LED, a buzzer, a 16x2 LCD monitor, and an array of components to create a comprehensive solution for monitoring air quality. 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has a profound impact on our health and well-being, making it vital to keep a close eye on its status. This system not only detects air quality but also provides real-time feedback, indicating whether the air quality falls within acceptable levels.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6E716D-F8EF-BBAF-C6A7-CE86EBF3EECD}"/>
              </a:ext>
            </a:extLst>
          </p:cNvPr>
          <p:cNvSpPr txBox="1"/>
          <p:nvPr/>
        </p:nvSpPr>
        <p:spPr>
          <a:xfrm>
            <a:off x="707522" y="704976"/>
            <a:ext cx="937062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Algerian" panose="04020705040A02060702"/>
              </a:rPr>
              <a:t>NEED FOR AIR QUALITY MONITORING</a:t>
            </a:r>
            <a:endParaRPr lang="en-US" sz="4000" b="1" i="0" dirty="0">
              <a:effectLst/>
              <a:latin typeface="Algerian" panose="04020705040A02060702"/>
            </a:endParaRPr>
          </a:p>
          <a:p>
            <a:endParaRPr lang="en-US" dirty="0">
              <a:solidFill>
                <a:srgbClr val="4D5156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525C5-21DE-018C-5BCA-F24DDB777A2B}"/>
              </a:ext>
            </a:extLst>
          </p:cNvPr>
          <p:cNvSpPr txBox="1"/>
          <p:nvPr/>
        </p:nvSpPr>
        <p:spPr>
          <a:xfrm>
            <a:off x="1502230" y="1762098"/>
            <a:ext cx="95478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quality monitoring is an important tool for </a:t>
            </a:r>
          </a:p>
          <a:p>
            <a:pPr marL="1943100" lvl="3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air quality, </a:t>
            </a:r>
          </a:p>
          <a:p>
            <a:pPr marL="1943100" lvl="3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public health, and </a:t>
            </a:r>
          </a:p>
          <a:p>
            <a:pPr marL="1943100" lvl="3" indent="-571500">
              <a:buFont typeface="Wingdings" panose="05000000000000000000" pitchFamily="2" charset="2"/>
              <a:buChar char="ü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compliance with regulations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also be used to identify pollution sources,</a:t>
            </a:r>
          </a:p>
          <a:p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 climate change, or support research </a:t>
            </a:r>
          </a:p>
          <a:p>
            <a:r>
              <a:rPr lang="en-US" sz="36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88642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CCF454-E8B1-3CDB-5057-B550AA5D7144}"/>
              </a:ext>
            </a:extLst>
          </p:cNvPr>
          <p:cNvSpPr txBox="1"/>
          <p:nvPr/>
        </p:nvSpPr>
        <p:spPr>
          <a:xfrm>
            <a:off x="1041991" y="754913"/>
            <a:ext cx="3778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latin typeface="Algerian" panose="04020705040A02060702" pitchFamily="82" charset="0"/>
              </a:rPr>
              <a:t>COMPONENTS</a:t>
            </a:r>
            <a:r>
              <a:rPr lang="en-IN" sz="4400" dirty="0">
                <a:latin typeface="Algerian" panose="04020705040A02060702" pitchFamily="82" charset="0"/>
              </a:rPr>
              <a:t> </a:t>
            </a:r>
            <a:r>
              <a:rPr lang="en-IN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6BA70-E6B0-9736-112F-37240CDCD827}"/>
              </a:ext>
            </a:extLst>
          </p:cNvPr>
          <p:cNvSpPr txBox="1"/>
          <p:nvPr/>
        </p:nvSpPr>
        <p:spPr>
          <a:xfrm>
            <a:off x="4180635" y="181937"/>
            <a:ext cx="5087931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cable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 Sensor (MQ 135)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Potentiometer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panel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(220 Ohm)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2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5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4497B-B70B-7BF8-B8A2-16B55E469467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ARDUINO UNO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close-up of a circuit board&#10;&#10;Description automatically generated">
            <a:extLst>
              <a:ext uri="{FF2B5EF4-FFF2-40B4-BE49-F238E27FC236}">
                <a16:creationId xmlns:a16="http://schemas.microsoft.com/office/drawing/2014/main" id="{6881D64B-106C-CECD-51CC-9904EA55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19" y="1519500"/>
            <a:ext cx="7347537" cy="5235120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CAFD16A1-A60B-A057-F39F-11369D31F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56191-4F8E-3A22-E653-8718B9E1E6BC}"/>
              </a:ext>
            </a:extLst>
          </p:cNvPr>
          <p:cNvSpPr txBox="1"/>
          <p:nvPr/>
        </p:nvSpPr>
        <p:spPr>
          <a:xfrm>
            <a:off x="725714" y="1706234"/>
            <a:ext cx="11073609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Arduino is an open-source computer hardware and software 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company, project, and user community that designs &amp;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manufactures single-board microcontrollers &amp; microcontroller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kits for building digital devices and interactive objects 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can sense and control objects in the physical world.</a:t>
            </a:r>
          </a:p>
          <a:p>
            <a:endParaRPr lang="en-US" sz="3200" b="0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The microcontrollers are typically programmed using</a:t>
            </a:r>
          </a:p>
          <a:p>
            <a:r>
              <a:rPr lang="en-US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programming languages C and C ++.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4B383-0F9C-0F85-95FF-AC70DF18B9C0}"/>
              </a:ext>
            </a:extLst>
          </p:cNvPr>
          <p:cNvSpPr txBox="1"/>
          <p:nvPr/>
        </p:nvSpPr>
        <p:spPr>
          <a:xfrm>
            <a:off x="1038578" y="711200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kern="1200" dirty="0">
                <a:latin typeface="Algerian" panose="04020705040A02060702" pitchFamily="82" charset="0"/>
                <a:ea typeface="+mj-ea"/>
                <a:cs typeface="+mj-cs"/>
              </a:rPr>
              <a:t>ARDUINO UNO</a:t>
            </a:r>
            <a:endParaRPr lang="en-US" sz="3600" b="1" kern="1200" dirty="0"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3844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8C803-74DB-14A6-8485-9BDA5AA8D930}"/>
              </a:ext>
            </a:extLst>
          </p:cNvPr>
          <p:cNvSpPr txBox="1"/>
          <p:nvPr/>
        </p:nvSpPr>
        <p:spPr>
          <a:xfrm>
            <a:off x="1159713" y="1545771"/>
            <a:ext cx="1082136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quality click is suitable for detecting ammonia (NH3),</a:t>
            </a:r>
          </a:p>
          <a:p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nitrogen oxides (NOx) benzene, smoke, CO2, and other harmful</a:t>
            </a:r>
          </a:p>
          <a:p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poisonous gases that impact air quality.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MQ-135 sensor unit has a sensor layer made of </a:t>
            </a:r>
          </a:p>
          <a:p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 dioxide (SnO2).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C5CB1-8607-4B20-BFCD-D15E2E8ECEC0}"/>
              </a:ext>
            </a:extLst>
          </p:cNvPr>
          <p:cNvSpPr txBox="1"/>
          <p:nvPr/>
        </p:nvSpPr>
        <p:spPr>
          <a:xfrm>
            <a:off x="1018199" y="4107485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i="0" dirty="0">
                <a:solidFill>
                  <a:srgbClr val="242424"/>
                </a:solidFill>
                <a:effectLst/>
                <a:latin typeface="Algerian" panose="04020705040A02060702" pitchFamily="82" charset="0"/>
              </a:rPr>
              <a:t>Pin </a:t>
            </a:r>
            <a:r>
              <a:rPr lang="en-IN" sz="2800" b="0" i="0" dirty="0">
                <a:solidFill>
                  <a:srgbClr val="242424"/>
                </a:solidFill>
                <a:effectLst/>
                <a:latin typeface="Algerian" panose="04020705040A02060702" pitchFamily="82" charset="0"/>
              </a:rPr>
              <a:t>Description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E5F27-2F0D-D627-29B3-861CA5CA0135}"/>
              </a:ext>
            </a:extLst>
          </p:cNvPr>
          <p:cNvSpPr txBox="1"/>
          <p:nvPr/>
        </p:nvSpPr>
        <p:spPr>
          <a:xfrm>
            <a:off x="3211070" y="4569150"/>
            <a:ext cx="33249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GND </a:t>
            </a:r>
            <a:endParaRPr lang="en-IN" sz="32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ANALOG OUT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9B191-FF98-ECDC-F9D4-94D801525550}"/>
              </a:ext>
            </a:extLst>
          </p:cNvPr>
          <p:cNvSpPr txBox="1"/>
          <p:nvPr/>
        </p:nvSpPr>
        <p:spPr>
          <a:xfrm>
            <a:off x="1018199" y="783575"/>
            <a:ext cx="5019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GAS SENSOR (MQ 135)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28A7E4-7016-5032-6167-DD460481A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85" y="3564071"/>
            <a:ext cx="4819650" cy="329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1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897</Words>
  <Application>Microsoft Office PowerPoint</Application>
  <PresentationFormat>Widescreen</PresentationFormat>
  <Paragraphs>148</Paragraphs>
  <Slides>21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Dheepigha G</dc:creator>
  <cp:lastModifiedBy>Jayashri Thillaikumar</cp:lastModifiedBy>
  <cp:revision>8</cp:revision>
  <dcterms:created xsi:type="dcterms:W3CDTF">2023-11-08T12:23:52Z</dcterms:created>
  <dcterms:modified xsi:type="dcterms:W3CDTF">2023-11-08T21:38:46Z</dcterms:modified>
</cp:coreProperties>
</file>