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ro.umontreal.ca/~lisa/twiki/bin/view.cgi/Public/BabyAIShapesDataset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081C11-0018-4D0F-A229-B6B3519DA44C}"/>
              </a:ext>
            </a:extLst>
          </p:cNvPr>
          <p:cNvSpPr txBox="1"/>
          <p:nvPr/>
        </p:nvSpPr>
        <p:spPr>
          <a:xfrm>
            <a:off x="1868817" y="1298712"/>
            <a:ext cx="7824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 Recognition using Conditional Random Fields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EB0A3-37A7-4B40-A4D8-4A467D54147A}"/>
              </a:ext>
            </a:extLst>
          </p:cNvPr>
          <p:cNvSpPr txBox="1"/>
          <p:nvPr/>
        </p:nvSpPr>
        <p:spPr>
          <a:xfrm>
            <a:off x="6533321" y="4574404"/>
            <a:ext cx="4890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Dheeptha Badrinarayanan (dxb171030)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Deeksha Lakshmeesh Mestha (dxm172630)                  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Akash Chand (axc173730)</a:t>
            </a:r>
          </a:p>
        </p:txBody>
      </p:sp>
    </p:spTree>
    <p:extLst>
      <p:ext uri="{BB962C8B-B14F-4D97-AF65-F5344CB8AC3E}">
        <p14:creationId xmlns:p14="http://schemas.microsoft.com/office/powerpoint/2010/main" val="55579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2575D9-76D6-4578-AA99-B5F393CCE3EF}"/>
              </a:ext>
            </a:extLst>
          </p:cNvPr>
          <p:cNvSpPr txBox="1"/>
          <p:nvPr/>
        </p:nvSpPr>
        <p:spPr>
          <a:xfrm>
            <a:off x="5112859" y="980659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287300-583C-473D-9D34-BA7B23CDB8C2}"/>
              </a:ext>
            </a:extLst>
          </p:cNvPr>
          <p:cNvSpPr txBox="1"/>
          <p:nvPr/>
        </p:nvSpPr>
        <p:spPr>
          <a:xfrm>
            <a:off x="1325217" y="1934817"/>
            <a:ext cx="298992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CRF Model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Training and Inference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Regularization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Testing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To-Dos</a:t>
            </a:r>
          </a:p>
        </p:txBody>
      </p:sp>
    </p:spTree>
    <p:extLst>
      <p:ext uri="{BB962C8B-B14F-4D97-AF65-F5344CB8AC3E}">
        <p14:creationId xmlns:p14="http://schemas.microsoft.com/office/powerpoint/2010/main" val="364216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4C5128-92E7-4C1C-86CA-BA713F217649}"/>
              </a:ext>
            </a:extLst>
          </p:cNvPr>
          <p:cNvSpPr txBox="1"/>
          <p:nvPr/>
        </p:nvSpPr>
        <p:spPr>
          <a:xfrm>
            <a:off x="3975652" y="1046922"/>
            <a:ext cx="3953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our CRF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98126A-3CD3-4362-B974-E252B5F10C29}"/>
                  </a:ext>
                </a:extLst>
              </p:cNvPr>
              <p:cNvSpPr txBox="1"/>
              <p:nvPr/>
            </p:nvSpPr>
            <p:spPr>
              <a:xfrm>
                <a:off x="809937" y="1787144"/>
                <a:ext cx="9730869" cy="46964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Dataset:  </a:t>
                </a: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hlinkClick r:id="rId2"/>
                  </a:rPr>
                  <a:t>http://www.iro.umontreal.ca/~lisa/twiki/bin/view.cgi/Public/BabyAIShapesDatasets</a:t>
                </a:r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5000 32x32 grayscale images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3750 training instances + 1250 rows of test data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shapes – Circle, Square, Triangle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</a:t>
                </a:r>
                <a:r>
                  <a:rPr lang="en-US" sz="2000" baseline="-25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={0,1}</a:t>
                </a:r>
              </a:p>
              <a:p>
                <a:r>
                  <a:rPr lang="en-US" sz="2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aseline="-250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0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={0,1,2}</a:t>
                </a:r>
              </a:p>
              <a:p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𝑋𝑠</m:t>
                          </m:r>
                        </m:e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𝑋𝑝𝑖</m:t>
                          </m:r>
                        </m:e>
                      </m:d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𝑋𝑝𝑖</m:t>
                              </m:r>
                            </m:e>
                          </m:d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chr m:val="∏"/>
                          <m:limLoc m:val="undOvr"/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𝑝𝑖</m:t>
                          </m:r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1024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𝑋𝑝𝑖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𝑋𝑝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𝑋𝑝𝑖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𝑋𝑠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𝑋𝑠</m:t>
                              </m:r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98126A-3CD3-4362-B974-E252B5F10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37" y="1787144"/>
                <a:ext cx="9730869" cy="4696478"/>
              </a:xfrm>
              <a:prstGeom prst="rect">
                <a:avLst/>
              </a:prstGeom>
              <a:blipFill>
                <a:blip r:embed="rId3"/>
                <a:stretch>
                  <a:fillRect l="-689" t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6F761F3-8513-457D-9B77-A1C9D12239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43" t="13315" r="79565" b="62325"/>
          <a:stretch/>
        </p:blipFill>
        <p:spPr>
          <a:xfrm>
            <a:off x="8575711" y="2594113"/>
            <a:ext cx="1681472" cy="166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9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A788D198-9C87-4185-A396-5F1ECC0C281D}"/>
              </a:ext>
            </a:extLst>
          </p:cNvPr>
          <p:cNvSpPr/>
          <p:nvPr/>
        </p:nvSpPr>
        <p:spPr>
          <a:xfrm>
            <a:off x="3207026" y="2067338"/>
            <a:ext cx="768627" cy="7421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235126-D639-4F6C-A25D-8138BE524064}"/>
              </a:ext>
            </a:extLst>
          </p:cNvPr>
          <p:cNvSpPr/>
          <p:nvPr/>
        </p:nvSpPr>
        <p:spPr>
          <a:xfrm>
            <a:off x="1060174" y="4303642"/>
            <a:ext cx="728870" cy="758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287227-03D5-4ED8-97A4-85C982FECAD4}"/>
              </a:ext>
            </a:extLst>
          </p:cNvPr>
          <p:cNvSpPr/>
          <p:nvPr/>
        </p:nvSpPr>
        <p:spPr>
          <a:xfrm>
            <a:off x="2153479" y="4270514"/>
            <a:ext cx="728870" cy="758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FD8A9ED-8F7F-41FB-ADE0-6A6B0273EE13}"/>
              </a:ext>
            </a:extLst>
          </p:cNvPr>
          <p:cNvSpPr/>
          <p:nvPr/>
        </p:nvSpPr>
        <p:spPr>
          <a:xfrm>
            <a:off x="3246784" y="4270511"/>
            <a:ext cx="728870" cy="75868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34C73E-4991-46A5-B464-C51B39C6FE6D}"/>
              </a:ext>
            </a:extLst>
          </p:cNvPr>
          <p:cNvSpPr/>
          <p:nvPr/>
        </p:nvSpPr>
        <p:spPr>
          <a:xfrm>
            <a:off x="6228522" y="4257260"/>
            <a:ext cx="1351721" cy="791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X1024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16420B-289F-4236-9AFD-35A93BBB9026}"/>
              </a:ext>
            </a:extLst>
          </p:cNvPr>
          <p:cNvSpPr txBox="1"/>
          <p:nvPr/>
        </p:nvSpPr>
        <p:spPr>
          <a:xfrm>
            <a:off x="5208106" y="4403107"/>
            <a:ext cx="3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939CC7-605E-4CEC-9802-EA91618A0C60}"/>
              </a:ext>
            </a:extLst>
          </p:cNvPr>
          <p:cNvCxnSpPr>
            <a:stCxn id="16" idx="0"/>
            <a:endCxn id="14" idx="4"/>
          </p:cNvCxnSpPr>
          <p:nvPr/>
        </p:nvCxnSpPr>
        <p:spPr>
          <a:xfrm flipV="1">
            <a:off x="1424609" y="2809459"/>
            <a:ext cx="2166731" cy="14941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512A61-3E68-453A-8CDB-2A0F77C991B7}"/>
              </a:ext>
            </a:extLst>
          </p:cNvPr>
          <p:cNvCxnSpPr>
            <a:stCxn id="18" idx="0"/>
            <a:endCxn id="14" idx="4"/>
          </p:cNvCxnSpPr>
          <p:nvPr/>
        </p:nvCxnSpPr>
        <p:spPr>
          <a:xfrm flipV="1">
            <a:off x="2517914" y="2809459"/>
            <a:ext cx="1073426" cy="14610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657F34-CE87-4CEF-A5C3-A15A8F5E5F21}"/>
              </a:ext>
            </a:extLst>
          </p:cNvPr>
          <p:cNvCxnSpPr>
            <a:stCxn id="20" idx="0"/>
            <a:endCxn id="14" idx="4"/>
          </p:cNvCxnSpPr>
          <p:nvPr/>
        </p:nvCxnSpPr>
        <p:spPr>
          <a:xfrm flipH="1" flipV="1">
            <a:off x="3591340" y="2809459"/>
            <a:ext cx="19879" cy="14610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229CCF-44B2-4E21-8524-FB282A43A242}"/>
              </a:ext>
            </a:extLst>
          </p:cNvPr>
          <p:cNvCxnSpPr>
            <a:cxnSpLocks/>
            <a:endCxn id="14" idx="4"/>
          </p:cNvCxnSpPr>
          <p:nvPr/>
        </p:nvCxnSpPr>
        <p:spPr>
          <a:xfrm flipH="1" flipV="1">
            <a:off x="3591340" y="2809459"/>
            <a:ext cx="1855302" cy="1736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2503525-73FF-40D3-BC15-A0395CFE4BBC}"/>
              </a:ext>
            </a:extLst>
          </p:cNvPr>
          <p:cNvCxnSpPr>
            <a:cxnSpLocks/>
            <a:stCxn id="21" idx="0"/>
            <a:endCxn id="14" idx="4"/>
          </p:cNvCxnSpPr>
          <p:nvPr/>
        </p:nvCxnSpPr>
        <p:spPr>
          <a:xfrm flipH="1" flipV="1">
            <a:off x="3591340" y="2809459"/>
            <a:ext cx="3313043" cy="1447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B229FB-1116-4690-911A-DB55585ECB4D}"/>
              </a:ext>
            </a:extLst>
          </p:cNvPr>
          <p:cNvSpPr txBox="1"/>
          <p:nvPr/>
        </p:nvSpPr>
        <p:spPr>
          <a:xfrm>
            <a:off x="5065644" y="951204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CRF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23FFBC-1F6A-45D2-9384-2AC26162ABFF}"/>
                  </a:ext>
                </a:extLst>
              </p:cNvPr>
              <p:cNvSpPr txBox="1"/>
              <p:nvPr/>
            </p:nvSpPr>
            <p:spPr>
              <a:xfrm>
                <a:off x="5671935" y="1881809"/>
                <a:ext cx="5559792" cy="21850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𝑋𝑝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   1,       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𝑝𝑖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 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                    =      0,     else</a:t>
                </a:r>
              </a:p>
              <a:p>
                <a:endParaRPr lang="en-US" i="1" dirty="0">
                  <a:solidFill>
                    <a:schemeClr val="bg1"/>
                  </a:solidFill>
                </a:endParaRPr>
              </a:p>
              <a:p>
                <a:endParaRPr lang="en-US" i="1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Sup>
                          <m:sSubSup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     =     1,     if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 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            =      0,     else.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D23FFBC-1F6A-45D2-9384-2AC26162A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935" y="1881809"/>
                <a:ext cx="5559792" cy="2185085"/>
              </a:xfrm>
              <a:prstGeom prst="rect">
                <a:avLst/>
              </a:prstGeom>
              <a:blipFill>
                <a:blip r:embed="rId2"/>
                <a:stretch>
                  <a:fillRect l="-329" t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52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7648-080F-4815-962B-A4A7EE1CD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86154"/>
            <a:ext cx="8825658" cy="1266092"/>
          </a:xfrm>
        </p:spPr>
        <p:txBody>
          <a:bodyPr/>
          <a:lstStyle/>
          <a:p>
            <a:r>
              <a:rPr lang="en-US" sz="4000" dirty="0"/>
              <a:t>BINARIZATION AND FEATURE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0FA34A-8357-46C8-BB1B-73C8836BE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444262"/>
            <a:ext cx="8825658" cy="3194538"/>
          </a:xfrm>
        </p:spPr>
        <p:txBody>
          <a:bodyPr/>
          <a:lstStyle/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bg1"/>
                </a:solidFill>
              </a:rPr>
              <a:t>Often raw data may not be relevant/needed in the original form. In such cases we can binarize the information.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bg1"/>
                </a:solidFill>
              </a:rPr>
              <a:t>For eg : in our images, we have binarized the gray tones for each pixel. Here we do not need the gray scale value. It is sufficient for us to know if a pixel is a background pixel or a shape pixel. 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bg1"/>
                </a:solidFill>
              </a:rPr>
              <a:t>Hence we have accordingly set the background pixel values to 0 and shape pixel values to 1. This is achieved by rounding the gray scale values.</a:t>
            </a:r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cap="none" dirty="0"/>
          </a:p>
          <a:p>
            <a:pPr marL="342900" indent="-34290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17332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70C60D-D803-4C17-8368-87D600F95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870438"/>
            <a:ext cx="8825658" cy="4768362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cap="none" dirty="0">
              <a:solidFill>
                <a:schemeClr val="bg1"/>
              </a:solidFill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bg1"/>
                </a:solidFill>
              </a:rPr>
              <a:t>Features can be of two major types based on the dataset. Inherent </a:t>
            </a:r>
            <a:r>
              <a:rPr lang="en-US" b="1" i="1" cap="none" dirty="0">
                <a:solidFill>
                  <a:schemeClr val="bg1"/>
                </a:solidFill>
              </a:rPr>
              <a:t>raw features </a:t>
            </a:r>
            <a:r>
              <a:rPr lang="en-US" cap="none" dirty="0">
                <a:solidFill>
                  <a:schemeClr val="bg1"/>
                </a:solidFill>
              </a:rPr>
              <a:t>are obtained directly from the dataset with no extra data manipulation or engineering. </a:t>
            </a:r>
            <a:r>
              <a:rPr lang="en-US" b="1" i="1" cap="none" dirty="0">
                <a:solidFill>
                  <a:schemeClr val="bg1"/>
                </a:solidFill>
              </a:rPr>
              <a:t>Derived features</a:t>
            </a:r>
            <a:r>
              <a:rPr lang="en-US" cap="none" dirty="0">
                <a:solidFill>
                  <a:schemeClr val="bg1"/>
                </a:solidFill>
              </a:rPr>
              <a:t> are usually obtained from feature engineering, where we extract features from existing data attributes.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bg1"/>
                </a:solidFill>
              </a:rPr>
              <a:t>In our project we are considering two features.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bg1"/>
                </a:solidFill>
              </a:rPr>
              <a:t>The first one is the shapes. The values 0,1 and 2.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cap="none" dirty="0">
                <a:solidFill>
                  <a:schemeClr val="bg1"/>
                </a:solidFill>
              </a:rPr>
              <a:t>The second one is a derived feature. It is the pair of values, basically different combinations of pixel and shape values. They are 00, 01, 02, 10, 11, 12.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cap="none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cap="none" dirty="0">
                <a:solidFill>
                  <a:schemeClr val="bg1"/>
                </a:solidFill>
              </a:rPr>
              <a:t> 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603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ED47-C7D4-47AB-B4D6-0BF0E49A1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709" y="1132580"/>
            <a:ext cx="8825658" cy="974516"/>
          </a:xfrm>
        </p:spPr>
        <p:txBody>
          <a:bodyPr/>
          <a:lstStyle/>
          <a:p>
            <a:pPr algn="ctr"/>
            <a:r>
              <a:rPr lang="en-US" dirty="0"/>
              <a:t>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AAA4DE-9FA0-4A1E-B892-B9DAAC01FA8B}"/>
                  </a:ext>
                </a:extLst>
              </p:cNvPr>
              <p:cNvSpPr txBox="1"/>
              <p:nvPr/>
            </p:nvSpPr>
            <p:spPr>
              <a:xfrm>
                <a:off x="1954081" y="3491948"/>
                <a:ext cx="6850017" cy="10477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bg1"/>
                            </a:solidFill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bg1"/>
                            </a:solidFill>
                          </a:rPr>
                          <m:t>𝜕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</a:rPr>
                          <m:t>𝑙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</a:rPr>
                          <m:t>(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</a:rPr>
                          <m:t>𝜃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bg1"/>
                            </a:solidFill>
                          </a:rPr>
                          <m:t>𝜕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2400" i="1">
                            <a:solidFill>
                              <a:schemeClr val="bg1"/>
                            </a:solidFill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chemeClr val="bg1"/>
                            </a:solidFill>
                          </a:rPr>
                          <m:t>𝑚</m:t>
                        </m:r>
                        <m:r>
                          <a:rPr lang="en-US" sz="2400" i="1">
                            <a:solidFill>
                              <a:schemeClr val="bg1"/>
                            </a:solidFill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</a:rPr>
                              <m:t>𝑠</m:t>
                            </m:r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</a:rPr>
                                  <m:t>𝑓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</a:rPr>
                                  <m:t>𝑋𝑠</m:t>
                                </m:r>
                              </m:e>
                            </m:d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</a:rPr>
                              <m:t>− 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</a:rPr>
                                </m:ctrlPr>
                              </m:naryPr>
                              <m:sub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</a:rPr>
                                  <m:t>𝑚</m:t>
                                </m:r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</a:rPr>
                                  <m:t>𝑀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</a:rPr>
                                      <m:t>𝑠</m:t>
                                    </m:r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</a:rPr>
                                      <m:t>3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</a:rPr>
                                          <m:t>𝜃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</a:rPr>
                                      <m:t>|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</a:rPr>
                                          <m:t>𝑝𝑖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solidFill>
                                              <a:schemeClr val="bg1"/>
                                            </a:solidFill>
                                          </a:rPr>
                                          <m:t>𝑚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  <a:p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BAAA4DE-9FA0-4A1E-B892-B9DAAC01F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81" y="3491948"/>
                <a:ext cx="6850017" cy="10477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B743AB5-D3B0-4437-9072-7D4C93D21210}"/>
              </a:ext>
            </a:extLst>
          </p:cNvPr>
          <p:cNvSpPr txBox="1"/>
          <p:nvPr/>
        </p:nvSpPr>
        <p:spPr>
          <a:xfrm>
            <a:off x="1954081" y="2849217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MLE Equation:</a:t>
            </a:r>
          </a:p>
        </p:txBody>
      </p:sp>
    </p:spTree>
    <p:extLst>
      <p:ext uri="{BB962C8B-B14F-4D97-AF65-F5344CB8AC3E}">
        <p14:creationId xmlns:p14="http://schemas.microsoft.com/office/powerpoint/2010/main" val="1100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BB95-7316-44E8-8864-6790AA990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4086" y="666587"/>
            <a:ext cx="8825658" cy="861420"/>
          </a:xfrm>
        </p:spPr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D0AFE7-9497-4DDA-9237-2E4E7F646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588" y="1780926"/>
            <a:ext cx="10168041" cy="411079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DC3A4-D222-49FA-9BF6-10977C043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2147887"/>
            <a:ext cx="9633322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860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4193-4D33-4EF8-8F9B-AB54E0E24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5970" y="895186"/>
            <a:ext cx="8825658" cy="2677648"/>
          </a:xfrm>
        </p:spPr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1858301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2458</TotalTime>
  <Words>263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Cambria Math</vt:lpstr>
      <vt:lpstr>Century Gothic</vt:lpstr>
      <vt:lpstr>Times New Roman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BINARIZATION AND FEATURE ENGINEERING</vt:lpstr>
      <vt:lpstr>PowerPoint Presentation</vt:lpstr>
      <vt:lpstr>TESTING</vt:lpstr>
      <vt:lpstr>REGULARIZATION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Badrinarayanan, Dheeptha</dc:creator>
  <cp:lastModifiedBy>Badrinarayanan, Dheeptha</cp:lastModifiedBy>
  <cp:revision>24</cp:revision>
  <dcterms:created xsi:type="dcterms:W3CDTF">2018-04-21T21:58:53Z</dcterms:created>
  <dcterms:modified xsi:type="dcterms:W3CDTF">2018-04-23T15:30:01Z</dcterms:modified>
</cp:coreProperties>
</file>