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Lst>
  <p:sldSz cx="18288000" cy="10287000"/>
  <p:notesSz cx="6858000" cy="9144000"/>
  <p:embeddedFontLst>
    <p:embeddedFont>
      <p:font typeface="Bebas Neue" charset="1" panose="00000500000000000000"/>
      <p:regular r:id="rId6"/>
    </p:embeddedFont>
    <p:embeddedFont>
      <p:font typeface="Bebas Neue Bold" charset="1" panose="020B0606020202050201"/>
      <p:regular r:id="rId7"/>
    </p:embeddedFont>
    <p:embeddedFont>
      <p:font typeface="Glacial Indifference" charset="1" panose="00000000000000000000"/>
      <p:regular r:id="rId8"/>
    </p:embeddedFont>
    <p:embeddedFont>
      <p:font typeface="Glacial Indifference Bold" charset="1" panose="00000800000000000000"/>
      <p:regular r:id="rId9"/>
    </p:embeddedFont>
    <p:embeddedFont>
      <p:font typeface="Glacial Indifference Italics" charset="1" panose="00000000000000000000"/>
      <p:regular r:id="rId10"/>
    </p:embeddedFont>
    <p:embeddedFont>
      <p:font typeface="Glacial Indifference Bold Italics" charset="1" panose="00000800000000000000"/>
      <p:regular r:id="rId11"/>
    </p:embeddedFont>
    <p:embeddedFont>
      <p:font typeface="Lustria" charset="1" panose="02000603060000020004"/>
      <p:regular r:id="rId12"/>
    </p:embeddedFont>
    <p:embeddedFont>
      <p:font typeface="Arimo" charset="1" panose="020B0604020202020204"/>
      <p:regular r:id="rId13"/>
    </p:embeddedFont>
    <p:embeddedFont>
      <p:font typeface="Arimo Bold" charset="1" panose="020B0704020202020204"/>
      <p:regular r:id="rId14"/>
    </p:embeddedFont>
    <p:embeddedFont>
      <p:font typeface="Arimo Italics" charset="1" panose="020B0604020202090204"/>
      <p:regular r:id="rId15"/>
    </p:embeddedFont>
    <p:embeddedFont>
      <p:font typeface="Arimo Bold Italics" charset="1" panose="020B0704020202090204"/>
      <p:regular r:id="rId16"/>
    </p:embeddedFont>
    <p:embeddedFont>
      <p:font typeface="Archivo Black" charset="1" panose="020B0A03020202020B04"/>
      <p:regular r:id="rId17"/>
    </p:embeddedFont>
    <p:embeddedFont>
      <p:font typeface="League Spartan" charset="1" panose="00000800000000000000"/>
      <p:regular r:id="rId18"/>
    </p:embeddedFont>
    <p:embeddedFont>
      <p:font typeface="Arapey" charset="1" panose="02000000000000000000"/>
      <p:regular r:id="rId19"/>
    </p:embeddedFont>
    <p:embeddedFont>
      <p:font typeface="Arapey Bold" charset="1" panose="02000000000000000000"/>
      <p:regular r:id="rId20"/>
    </p:embeddedFont>
    <p:embeddedFont>
      <p:font typeface="Arapey Italics" charset="1" panose="02000000000000000000"/>
      <p:regular r:id="rId21"/>
    </p:embeddedFont>
    <p:embeddedFont>
      <p:font typeface="Arapey Bold Italics"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53484" y="2808996"/>
            <a:ext cx="10879257" cy="1095375"/>
          </a:xfrm>
          <a:prstGeom prst="rect">
            <a:avLst/>
          </a:prstGeom>
        </p:spPr>
        <p:txBody>
          <a:bodyPr anchor="t" rtlCol="false" tIns="0" lIns="0" bIns="0" rIns="0">
            <a:spAutoFit/>
          </a:bodyPr>
          <a:lstStyle/>
          <a:p>
            <a:pPr>
              <a:lnSpc>
                <a:spcPts val="4319"/>
              </a:lnSpc>
            </a:pPr>
            <a:r>
              <a:rPr lang="en-US" sz="3599">
                <a:solidFill>
                  <a:srgbClr val="F4F0E6"/>
                </a:solidFill>
                <a:latin typeface="Archivo Black"/>
              </a:rPr>
              <a:t>GENERATIVE AI FOR ENGINEERING(E2324)</a:t>
            </a:r>
          </a:p>
          <a:p>
            <a:pPr>
              <a:lnSpc>
                <a:spcPts val="4319"/>
              </a:lnSpc>
            </a:pPr>
            <a:r>
              <a:rPr lang="en-US" sz="3599">
                <a:solidFill>
                  <a:srgbClr val="F4F0E6"/>
                </a:solidFill>
                <a:latin typeface="Archivo Black"/>
              </a:rPr>
              <a:t>IBM-EDUNET FOUNDATION</a:t>
            </a:r>
          </a:p>
        </p:txBody>
      </p:sp>
      <p:sp>
        <p:nvSpPr>
          <p:cNvPr name="AutoShape 3" id="3"/>
          <p:cNvSpPr/>
          <p:nvPr/>
        </p:nvSpPr>
        <p:spPr>
          <a:xfrm flipH="true">
            <a:off x="1033462" y="1028700"/>
            <a:ext cx="16225838" cy="8432716"/>
          </a:xfrm>
          <a:prstGeom prst="line">
            <a:avLst/>
          </a:prstGeom>
          <a:ln cap="flat" w="9525">
            <a:solidFill>
              <a:srgbClr val="C65214"/>
            </a:solidFill>
            <a:prstDash val="solid"/>
            <a:headEnd type="none" len="sm" w="sm"/>
            <a:tailEnd type="none" len="sm" w="sm"/>
          </a:ln>
        </p:spPr>
      </p:sp>
      <p:sp>
        <p:nvSpPr>
          <p:cNvPr name="AutoShape 4" id="4"/>
          <p:cNvSpPr/>
          <p:nvPr/>
        </p:nvSpPr>
        <p:spPr>
          <a:xfrm>
            <a:off x="1038225" y="9461416"/>
            <a:ext cx="0" cy="1217930"/>
          </a:xfrm>
          <a:prstGeom prst="line">
            <a:avLst/>
          </a:prstGeom>
          <a:ln cap="flat" w="9525">
            <a:solidFill>
              <a:srgbClr val="C65214"/>
            </a:solidFill>
            <a:prstDash val="solid"/>
            <a:headEnd type="none" len="sm" w="sm"/>
            <a:tailEnd type="none" len="sm" w="sm"/>
          </a:ln>
        </p:spPr>
      </p:sp>
      <p:sp>
        <p:nvSpPr>
          <p:cNvPr name="TextBox 5" id="5"/>
          <p:cNvSpPr txBox="true"/>
          <p:nvPr/>
        </p:nvSpPr>
        <p:spPr>
          <a:xfrm rot="0">
            <a:off x="10390013" y="7238155"/>
            <a:ext cx="6906646" cy="2724150"/>
          </a:xfrm>
          <a:prstGeom prst="rect">
            <a:avLst/>
          </a:prstGeom>
        </p:spPr>
        <p:txBody>
          <a:bodyPr anchor="t" rtlCol="false" tIns="0" lIns="0" bIns="0" rIns="0">
            <a:spAutoFit/>
          </a:bodyPr>
          <a:lstStyle/>
          <a:p>
            <a:pPr algn="ctr">
              <a:lnSpc>
                <a:spcPts val="4319"/>
              </a:lnSpc>
            </a:pPr>
            <a:r>
              <a:rPr lang="en-US" sz="3599">
                <a:solidFill>
                  <a:srgbClr val="F4F0E6"/>
                </a:solidFill>
                <a:latin typeface="Arapey"/>
              </a:rPr>
              <a:t>S R DHEEPANRAJ</a:t>
            </a:r>
          </a:p>
          <a:p>
            <a:pPr algn="just">
              <a:lnSpc>
                <a:spcPts val="4319"/>
              </a:lnSpc>
            </a:pPr>
            <a:r>
              <a:rPr lang="en-US" sz="3599">
                <a:solidFill>
                  <a:srgbClr val="F4F0E6"/>
                </a:solidFill>
                <a:latin typeface="Arapey"/>
              </a:rPr>
              <a:t>email: dheepukamlesh@gmail.com     </a:t>
            </a:r>
          </a:p>
          <a:p>
            <a:pPr algn="just">
              <a:lnSpc>
                <a:spcPts val="4319"/>
              </a:lnSpc>
            </a:pPr>
            <a:r>
              <a:rPr lang="en-US" sz="3599">
                <a:solidFill>
                  <a:srgbClr val="F4F0E6"/>
                </a:solidFill>
                <a:latin typeface="Arapey"/>
              </a:rPr>
              <a:t>Reg No: 211521243046</a:t>
            </a:r>
          </a:p>
          <a:p>
            <a:pPr algn="just">
              <a:lnSpc>
                <a:spcPts val="4319"/>
              </a:lnSpc>
            </a:pPr>
            <a:r>
              <a:rPr lang="en-US" sz="3599">
                <a:solidFill>
                  <a:srgbClr val="F4F0E6"/>
                </a:solidFill>
                <a:latin typeface="Arapey"/>
              </a:rPr>
              <a:t>Department of AI&amp;DS</a:t>
            </a:r>
          </a:p>
          <a:p>
            <a:pPr algn="just">
              <a:lnSpc>
                <a:spcPts val="4319"/>
              </a:lnSpc>
              <a:spcBef>
                <a:spcPct val="0"/>
              </a:spcBef>
            </a:pPr>
            <a:r>
              <a:rPr lang="en-US" sz="3599">
                <a:solidFill>
                  <a:srgbClr val="F4F0E6"/>
                </a:solidFill>
                <a:latin typeface="Arapey"/>
              </a:rPr>
              <a:t>Panimalar Institute of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047237" y="6130212"/>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923148" y="228711"/>
            <a:ext cx="2199425" cy="977659"/>
          </a:xfrm>
          <a:prstGeom prst="rect">
            <a:avLst/>
          </a:prstGeom>
        </p:spPr>
        <p:txBody>
          <a:bodyPr anchor="t" rtlCol="false" tIns="0" lIns="0" bIns="0" rIns="0">
            <a:spAutoFit/>
          </a:bodyPr>
          <a:lstStyle/>
          <a:p>
            <a:pPr algn="ctr">
              <a:lnSpc>
                <a:spcPts val="7047"/>
              </a:lnSpc>
            </a:pPr>
            <a:r>
              <a:rPr lang="en-US" sz="8100" spc="-97">
                <a:solidFill>
                  <a:srgbClr val="000000"/>
                </a:solidFill>
                <a:latin typeface="Bebas Neue"/>
              </a:rPr>
              <a:t>result</a:t>
            </a:r>
          </a:p>
        </p:txBody>
      </p:sp>
      <p:sp>
        <p:nvSpPr>
          <p:cNvPr name="TextBox 7" id="7"/>
          <p:cNvSpPr txBox="true"/>
          <p:nvPr/>
        </p:nvSpPr>
        <p:spPr>
          <a:xfrm rot="0">
            <a:off x="1285878" y="2393069"/>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Realistic Anime Faces: The trained DCGAN successfully generated realistic anime faces that closely resemble those found in professional artwork and animations.</a:t>
            </a:r>
          </a:p>
        </p:txBody>
      </p:sp>
      <p:sp>
        <p:nvSpPr>
          <p:cNvPr name="TextBox 8" id="8"/>
          <p:cNvSpPr txBox="true"/>
          <p:nvPr/>
        </p:nvSpPr>
        <p:spPr>
          <a:xfrm rot="0">
            <a:off x="1285878" y="3142115"/>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Diverse Art Styles: The generated anime faces exhibit a wide range of art styles, encompassing various character designs, facial expressions, and aesthetic preferences.</a:t>
            </a:r>
          </a:p>
        </p:txBody>
      </p:sp>
      <p:sp>
        <p:nvSpPr>
          <p:cNvPr name="TextBox 9" id="9"/>
          <p:cNvSpPr txBox="true"/>
          <p:nvPr/>
        </p:nvSpPr>
        <p:spPr>
          <a:xfrm rot="0">
            <a:off x="1285878" y="4723482"/>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Smooth Transitions: The transitions between different anime face styles are seamless, indicating the model's ability to navigate the latent space effectively and produce coherent outputs.</a:t>
            </a:r>
          </a:p>
        </p:txBody>
      </p:sp>
      <p:sp>
        <p:nvSpPr>
          <p:cNvPr name="TextBox 10" id="10"/>
          <p:cNvSpPr txBox="true"/>
          <p:nvPr/>
        </p:nvSpPr>
        <p:spPr>
          <a:xfrm rot="0">
            <a:off x="1285878" y="3974436"/>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Intricate Details: The generated faces capture intricate details such as hair textures, eye shapes, and facial features, enhancing the overall realism and quality of the generated images.</a:t>
            </a:r>
          </a:p>
        </p:txBody>
      </p:sp>
      <p:sp>
        <p:nvSpPr>
          <p:cNvPr name="TextBox 11" id="11"/>
          <p:cNvSpPr txBox="true"/>
          <p:nvPr/>
        </p:nvSpPr>
        <p:spPr>
          <a:xfrm rot="0">
            <a:off x="1285878" y="5434428"/>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High-Quality Outputs: The generated anime faces demonstrate high-resolution and clarity, reflecting the successful training and optimization of the DCGAN architecture..</a:t>
            </a:r>
          </a:p>
        </p:txBody>
      </p:sp>
      <p:sp>
        <p:nvSpPr>
          <p:cNvPr name="TextBox 12" id="12"/>
          <p:cNvSpPr txBox="true"/>
          <p:nvPr/>
        </p:nvSpPr>
        <p:spPr>
          <a:xfrm rot="0">
            <a:off x="1285878" y="6108443"/>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Positive User Feedback: End users, including artists, animators, and enthusiasts, have expressed satisfaction with the generated anime faces, praising their quality and resemblance to professional artwork..</a:t>
            </a:r>
          </a:p>
        </p:txBody>
      </p:sp>
      <p:sp>
        <p:nvSpPr>
          <p:cNvPr name="TextBox 13" id="13"/>
          <p:cNvSpPr txBox="true"/>
          <p:nvPr/>
        </p:nvSpPr>
        <p:spPr>
          <a:xfrm rot="0">
            <a:off x="1285878" y="6819389"/>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Quantitative Metrics: Evaluation using quantitative metrics such as Inception Score and Frechet Inception Distance further validates the quality and diversity of the generated anime faces, aligning with qualitative observations.</a:t>
            </a:r>
          </a:p>
        </p:txBody>
      </p:sp>
      <p:sp>
        <p:nvSpPr>
          <p:cNvPr name="TextBox 14" id="14"/>
          <p:cNvSpPr txBox="true"/>
          <p:nvPr/>
        </p:nvSpPr>
        <p:spPr>
          <a:xfrm rot="0">
            <a:off x="1285878" y="7873235"/>
            <a:ext cx="15117924" cy="3629025"/>
          </a:xfrm>
          <a:prstGeom prst="rect">
            <a:avLst/>
          </a:prstGeom>
        </p:spPr>
        <p:txBody>
          <a:bodyPr anchor="t" rtlCol="false" tIns="0" lIns="0" bIns="0" rIns="0">
            <a:spAutoFit/>
          </a:bodyPr>
          <a:lstStyle/>
          <a:p>
            <a:pPr>
              <a:lnSpc>
                <a:spcPts val="2924"/>
              </a:lnSpc>
            </a:pPr>
            <a:r>
              <a:rPr lang="en-US" sz="2499" spc="134">
                <a:solidFill>
                  <a:srgbClr val="000000"/>
                </a:solidFill>
                <a:latin typeface="Lustria"/>
              </a:rPr>
              <a:t>Overall, the result of Anime Face Generation with DCGAN using Keras and TensorFlow showcases the effectiveness of deep learning techniques in producing realistic and visually appealing anime faces, catering to the needs and preferences of the anime community.</a:t>
            </a:r>
          </a:p>
          <a:p>
            <a:pPr>
              <a:lnSpc>
                <a:spcPts val="2924"/>
              </a:lnSpc>
            </a:pPr>
          </a:p>
          <a:p>
            <a:pPr>
              <a:lnSpc>
                <a:spcPts val="2924"/>
              </a:lnSpc>
            </a:pPr>
          </a:p>
          <a:p>
            <a:pPr>
              <a:lnSpc>
                <a:spcPts val="2924"/>
              </a:lnSpc>
            </a:pPr>
          </a:p>
          <a:p>
            <a:pPr>
              <a:lnSpc>
                <a:spcPts val="2924"/>
              </a:lnSpc>
            </a:pPr>
          </a:p>
          <a:p>
            <a:pPr>
              <a:lnSpc>
                <a:spcPts val="2924"/>
              </a:lnSpc>
            </a:pPr>
          </a:p>
          <a:p>
            <a:pPr>
              <a:lnSpc>
                <a:spcPts val="2924"/>
              </a:lnSpc>
            </a:pPr>
          </a:p>
          <a:p>
            <a:pPr>
              <a:lnSpc>
                <a:spcPts val="292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241519" y="1020908"/>
            <a:ext cx="4963291"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Bebas Neue"/>
              </a:rPr>
              <a:t>PROJECT TItLE</a:t>
            </a:r>
          </a:p>
        </p:txBody>
      </p:sp>
      <p:sp>
        <p:nvSpPr>
          <p:cNvPr name="TextBox 6" id="6"/>
          <p:cNvSpPr txBox="true"/>
          <p:nvPr/>
        </p:nvSpPr>
        <p:spPr>
          <a:xfrm rot="0">
            <a:off x="0" y="4802445"/>
            <a:ext cx="18288000" cy="1095375"/>
          </a:xfrm>
          <a:prstGeom prst="rect">
            <a:avLst/>
          </a:prstGeom>
        </p:spPr>
        <p:txBody>
          <a:bodyPr anchor="t" rtlCol="false" tIns="0" lIns="0" bIns="0" rIns="0">
            <a:spAutoFit/>
          </a:bodyPr>
          <a:lstStyle/>
          <a:p>
            <a:pPr algn="ctr">
              <a:lnSpc>
                <a:spcPts val="4319"/>
              </a:lnSpc>
              <a:spcBef>
                <a:spcPct val="0"/>
              </a:spcBef>
            </a:pPr>
            <a:r>
              <a:rPr lang="en-US" sz="3599">
                <a:solidFill>
                  <a:srgbClr val="000000"/>
                </a:solidFill>
                <a:latin typeface="Archivo Black"/>
              </a:rPr>
              <a:t>IMAGE GENERATION OF ANIME FACES USING DCGAN AND KERAS.TENSORFLOW</a:t>
            </a:r>
          </a:p>
        </p:txBody>
      </p:sp>
      <p:sp>
        <p:nvSpPr>
          <p:cNvPr name="Freeform 7" id="7"/>
          <p:cNvSpPr/>
          <p:nvPr/>
        </p:nvSpPr>
        <p:spPr>
          <a:xfrm flipH="false" flipV="false" rot="-5400000">
            <a:off x="14131212" y="613021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a:off x="5477044" y="2568403"/>
            <a:ext cx="6492240" cy="0"/>
          </a:xfrm>
          <a:prstGeom prst="line">
            <a:avLst/>
          </a:prstGeom>
          <a:ln cap="flat" w="38100">
            <a:solidFill>
              <a:srgbClr val="000000"/>
            </a:solidFill>
            <a:prstDash val="solid"/>
            <a:headEnd type="diamond" len="lg" w="lg"/>
            <a:tailEnd type="diamond" len="lg" w="lg"/>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131212" y="613021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028700" y="5124450"/>
            <a:ext cx="5300335" cy="19050"/>
          </a:xfrm>
          <a:prstGeom prst="line">
            <a:avLst/>
          </a:prstGeom>
          <a:ln cap="flat" w="38100">
            <a:solidFill>
              <a:srgbClr val="000000"/>
            </a:solidFill>
            <a:prstDash val="solid"/>
            <a:headEnd type="diamond" len="lg" w="lg"/>
            <a:tailEnd type="diamond" len="lg" w="lg"/>
          </a:ln>
        </p:spPr>
      </p:sp>
      <p:sp>
        <p:nvSpPr>
          <p:cNvPr name="AutoShape 7" id="7"/>
          <p:cNvSpPr/>
          <p:nvPr/>
        </p:nvSpPr>
        <p:spPr>
          <a:xfrm flipV="true">
            <a:off x="7043489" y="-303963"/>
            <a:ext cx="0" cy="10590963"/>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2362505" y="3409409"/>
            <a:ext cx="2794737"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Bebas Neue"/>
              </a:rPr>
              <a:t>AGENDA</a:t>
            </a:r>
          </a:p>
        </p:txBody>
      </p:sp>
      <p:sp>
        <p:nvSpPr>
          <p:cNvPr name="TextBox 9" id="9"/>
          <p:cNvSpPr txBox="true"/>
          <p:nvPr/>
        </p:nvSpPr>
        <p:spPr>
          <a:xfrm rot="0">
            <a:off x="10208603" y="2453971"/>
            <a:ext cx="5980010" cy="4929664"/>
          </a:xfrm>
          <a:prstGeom prst="rect">
            <a:avLst/>
          </a:prstGeom>
        </p:spPr>
        <p:txBody>
          <a:bodyPr anchor="t" rtlCol="false" tIns="0" lIns="0" bIns="0" rIns="0">
            <a:spAutoFit/>
          </a:bodyPr>
          <a:lstStyle/>
          <a:p>
            <a:pPr marL="566738" indent="-283369" lvl="1">
              <a:lnSpc>
                <a:spcPts val="4383"/>
              </a:lnSpc>
              <a:buFont typeface="Arial"/>
              <a:buChar char="•"/>
            </a:pPr>
            <a:r>
              <a:rPr lang="en-US" sz="2625" spc="330">
                <a:solidFill>
                  <a:srgbClr val="000000"/>
                </a:solidFill>
                <a:latin typeface="League Spartan"/>
              </a:rPr>
              <a:t>PROBLEM STATEMENT</a:t>
            </a:r>
          </a:p>
          <a:p>
            <a:pPr marL="566738" indent="-283369" lvl="1">
              <a:lnSpc>
                <a:spcPts val="4383"/>
              </a:lnSpc>
              <a:buFont typeface="Arial"/>
              <a:buChar char="•"/>
            </a:pPr>
            <a:r>
              <a:rPr lang="en-US" sz="2625" spc="330">
                <a:solidFill>
                  <a:srgbClr val="000000"/>
                </a:solidFill>
                <a:latin typeface="League Spartan"/>
              </a:rPr>
              <a:t>PROJECT OVERVIEW</a:t>
            </a:r>
          </a:p>
          <a:p>
            <a:pPr marL="566738" indent="-283369" lvl="1">
              <a:lnSpc>
                <a:spcPts val="4383"/>
              </a:lnSpc>
              <a:buFont typeface="Arial"/>
              <a:buChar char="•"/>
            </a:pPr>
            <a:r>
              <a:rPr lang="en-US" sz="2625" spc="330">
                <a:solidFill>
                  <a:srgbClr val="000000"/>
                </a:solidFill>
                <a:latin typeface="League Spartan"/>
              </a:rPr>
              <a:t>WHO ARE THE END USERS</a:t>
            </a:r>
          </a:p>
          <a:p>
            <a:pPr marL="566738" indent="-283369" lvl="1">
              <a:lnSpc>
                <a:spcPts val="4383"/>
              </a:lnSpc>
              <a:buFont typeface="Arial"/>
              <a:buChar char="•"/>
            </a:pPr>
            <a:r>
              <a:rPr lang="en-US" sz="2625" spc="330">
                <a:solidFill>
                  <a:srgbClr val="000000"/>
                </a:solidFill>
                <a:latin typeface="League Spartan"/>
              </a:rPr>
              <a:t>SOLUTION AND ITS VALUE PROPOSITION</a:t>
            </a:r>
          </a:p>
          <a:p>
            <a:pPr marL="566738" indent="-283369" lvl="1">
              <a:lnSpc>
                <a:spcPts val="4383"/>
              </a:lnSpc>
              <a:buFont typeface="Arial"/>
              <a:buChar char="•"/>
            </a:pPr>
            <a:r>
              <a:rPr lang="en-US" sz="2625" spc="330">
                <a:solidFill>
                  <a:srgbClr val="000000"/>
                </a:solidFill>
                <a:latin typeface="League Spartan"/>
              </a:rPr>
              <a:t>THE WOW IN MY SOLUTION</a:t>
            </a:r>
          </a:p>
          <a:p>
            <a:pPr marL="566738" indent="-283369" lvl="1">
              <a:lnSpc>
                <a:spcPts val="4383"/>
              </a:lnSpc>
              <a:buFont typeface="Arial"/>
              <a:buChar char="•"/>
            </a:pPr>
            <a:r>
              <a:rPr lang="en-US" sz="2625" spc="330">
                <a:solidFill>
                  <a:srgbClr val="000000"/>
                </a:solidFill>
                <a:latin typeface="League Spartan"/>
              </a:rPr>
              <a:t>MODELLING</a:t>
            </a:r>
          </a:p>
          <a:p>
            <a:pPr marL="566738" indent="-283369" lvl="1">
              <a:lnSpc>
                <a:spcPts val="4383"/>
              </a:lnSpc>
              <a:buFont typeface="Arial"/>
              <a:buChar char="•"/>
            </a:pPr>
            <a:r>
              <a:rPr lang="en-US" sz="2625" spc="330">
                <a:solidFill>
                  <a:srgbClr val="000000"/>
                </a:solidFill>
                <a:latin typeface="League Spartan"/>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47237" y="0"/>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19170" y="41988"/>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131212" y="6125141"/>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693811" y="3463548"/>
            <a:ext cx="5029317" cy="5029317"/>
          </a:xfrm>
          <a:custGeom>
            <a:avLst/>
            <a:gdLst/>
            <a:ahLst/>
            <a:cxnLst/>
            <a:rect r="r" b="b" t="t" l="l"/>
            <a:pathLst>
              <a:path h="5029317" w="5029317">
                <a:moveTo>
                  <a:pt x="0" y="0"/>
                </a:moveTo>
                <a:lnTo>
                  <a:pt x="5029317" y="0"/>
                </a:lnTo>
                <a:lnTo>
                  <a:pt x="5029317" y="5029316"/>
                </a:lnTo>
                <a:lnTo>
                  <a:pt x="0" y="5029316"/>
                </a:lnTo>
                <a:lnTo>
                  <a:pt x="0" y="0"/>
                </a:lnTo>
                <a:close/>
              </a:path>
            </a:pathLst>
          </a:custGeom>
          <a:blipFill>
            <a:blip r:embed="rId4">
              <a:alphaModFix amt="10999"/>
            </a:blip>
            <a:stretch>
              <a:fillRect l="0" t="0" r="0" b="0"/>
            </a:stretch>
          </a:blipFill>
        </p:spPr>
      </p:sp>
      <p:sp>
        <p:nvSpPr>
          <p:cNvPr name="TextBox 7" id="7"/>
          <p:cNvSpPr txBox="true"/>
          <p:nvPr/>
        </p:nvSpPr>
        <p:spPr>
          <a:xfrm rot="0">
            <a:off x="5258665" y="-171450"/>
            <a:ext cx="7532490"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Bebas Neue"/>
              </a:rPr>
              <a:t>problem stAtement</a:t>
            </a:r>
          </a:p>
        </p:txBody>
      </p:sp>
      <p:sp>
        <p:nvSpPr>
          <p:cNvPr name="TextBox 8" id="8"/>
          <p:cNvSpPr txBox="true"/>
          <p:nvPr/>
        </p:nvSpPr>
        <p:spPr>
          <a:xfrm rot="0">
            <a:off x="1566435" y="1347470"/>
            <a:ext cx="6017835" cy="3409950"/>
          </a:xfrm>
          <a:prstGeom prst="rect">
            <a:avLst/>
          </a:prstGeom>
        </p:spPr>
        <p:txBody>
          <a:bodyPr anchor="t" rtlCol="false" tIns="0" lIns="0" bIns="0" rIns="0">
            <a:spAutoFit/>
          </a:bodyPr>
          <a:lstStyle/>
          <a:p>
            <a:pPr>
              <a:lnSpc>
                <a:spcPts val="3045"/>
              </a:lnSpc>
            </a:pPr>
            <a:r>
              <a:rPr lang="en-US" sz="2100" spc="315">
                <a:solidFill>
                  <a:srgbClr val="000000"/>
                </a:solidFill>
                <a:latin typeface="Lustria"/>
              </a:rPr>
              <a:t>GENERATING UNIQUE AND VISUALLY APPEALING ANIME FACES POSES A CHALLENGE DUE TO THE INTRICATE DETAILS AND DIVERSE ART STYLES INVOLVED. TRADITIONAL METHODS OFTEN STRUGGLE TO CAPTURE THE ESSENCE OF ANIME ART ACCURATELY.</a:t>
            </a:r>
          </a:p>
        </p:txBody>
      </p:sp>
      <p:sp>
        <p:nvSpPr>
          <p:cNvPr name="TextBox 9" id="9"/>
          <p:cNvSpPr txBox="true"/>
          <p:nvPr/>
        </p:nvSpPr>
        <p:spPr>
          <a:xfrm rot="0">
            <a:off x="1112149" y="5276391"/>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Dataset Acquisition: Collecting a diverse dataset of anime face images, encompassing various styles, expressions, and designs.</a:t>
            </a:r>
          </a:p>
        </p:txBody>
      </p:sp>
      <p:sp>
        <p:nvSpPr>
          <p:cNvPr name="TextBox 10" id="10"/>
          <p:cNvSpPr txBox="true"/>
          <p:nvPr/>
        </p:nvSpPr>
        <p:spPr>
          <a:xfrm rot="0">
            <a:off x="9144000" y="1352550"/>
            <a:ext cx="6017835" cy="3790950"/>
          </a:xfrm>
          <a:prstGeom prst="rect">
            <a:avLst/>
          </a:prstGeom>
        </p:spPr>
        <p:txBody>
          <a:bodyPr anchor="t" rtlCol="false" tIns="0" lIns="0" bIns="0" rIns="0">
            <a:spAutoFit/>
          </a:bodyPr>
          <a:lstStyle/>
          <a:p>
            <a:pPr>
              <a:lnSpc>
                <a:spcPts val="3045"/>
              </a:lnSpc>
            </a:pPr>
            <a:r>
              <a:rPr lang="en-US" sz="2100" spc="315">
                <a:solidFill>
                  <a:srgbClr val="000000"/>
                </a:solidFill>
                <a:latin typeface="Lustria"/>
              </a:rPr>
              <a:t>TO OVERCOME THIS CHALLENGE, WE PROPOSE USING DEEP CONVOLUTIONAL GENERATIVE ADVERSARIAL NETWORKS (DCGANS) WITH KERAS AND TENSORFLOW. OUR GOAL IS TO DEVELOP A SYSTEM THAT CAN GENERATE REALISTIC ANIME FACES BY LEVERAGING DEEP LEARNING TECHNIQUES.</a:t>
            </a:r>
          </a:p>
        </p:txBody>
      </p:sp>
      <p:sp>
        <p:nvSpPr>
          <p:cNvPr name="TextBox 11" id="11"/>
          <p:cNvSpPr txBox="true"/>
          <p:nvPr/>
        </p:nvSpPr>
        <p:spPr>
          <a:xfrm rot="0">
            <a:off x="1112149" y="6199453"/>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Preprocessing: Preparing the dataset for training by resizing, normalizing, and augmenting to enhance model generalization.</a:t>
            </a:r>
          </a:p>
        </p:txBody>
      </p:sp>
      <p:sp>
        <p:nvSpPr>
          <p:cNvPr name="TextBox 12" id="12"/>
          <p:cNvSpPr txBox="true"/>
          <p:nvPr/>
        </p:nvSpPr>
        <p:spPr>
          <a:xfrm rot="0">
            <a:off x="1112229" y="7030342"/>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Model Architecture: Designing and implementing a DCGAN architecture tailored to anime face characteristics, balancing diversity and visual coherence.</a:t>
            </a:r>
          </a:p>
        </p:txBody>
      </p:sp>
      <p:sp>
        <p:nvSpPr>
          <p:cNvPr name="TextBox 13" id="13"/>
          <p:cNvSpPr txBox="true"/>
          <p:nvPr/>
        </p:nvSpPr>
        <p:spPr>
          <a:xfrm rot="0">
            <a:off x="1112149" y="8159037"/>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Training: Training the DCGAN model using the prepared dataset, optimizing hyperparameters, and strategies for stable convergence and high-fidelity face generation.</a:t>
            </a:r>
          </a:p>
        </p:txBody>
      </p:sp>
      <p:sp>
        <p:nvSpPr>
          <p:cNvPr name="TextBox 14" id="14"/>
          <p:cNvSpPr txBox="true"/>
          <p:nvPr/>
        </p:nvSpPr>
        <p:spPr>
          <a:xfrm rot="0">
            <a:off x="9607381" y="5657004"/>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Evaluation: Assessing the generated anime faces using quantitative metrics like Inception Score and qualitative evaluation by human annotators.</a:t>
            </a:r>
          </a:p>
        </p:txBody>
      </p:sp>
      <p:sp>
        <p:nvSpPr>
          <p:cNvPr name="TextBox 15" id="15"/>
          <p:cNvSpPr txBox="true"/>
          <p:nvPr/>
        </p:nvSpPr>
        <p:spPr>
          <a:xfrm rot="0">
            <a:off x="9607381" y="6725137"/>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Optimization: Iteratively refining the model architecture and training process based on evaluation feedback to improve the quality and diversity of generated faces.</a:t>
            </a:r>
          </a:p>
        </p:txBody>
      </p:sp>
      <p:sp>
        <p:nvSpPr>
          <p:cNvPr name="TextBox 16" id="16"/>
          <p:cNvSpPr txBox="true"/>
          <p:nvPr/>
        </p:nvSpPr>
        <p:spPr>
          <a:xfrm rot="0">
            <a:off x="9607381" y="7835632"/>
            <a:ext cx="5850937" cy="823722"/>
          </a:xfrm>
          <a:prstGeom prst="rect">
            <a:avLst/>
          </a:prstGeom>
        </p:spPr>
        <p:txBody>
          <a:bodyPr anchor="t" rtlCol="false" tIns="0" lIns="0" bIns="0" rIns="0">
            <a:spAutoFit/>
          </a:bodyPr>
          <a:lstStyle/>
          <a:p>
            <a:pPr algn="l" marL="356235" indent="-178118" lvl="1">
              <a:lnSpc>
                <a:spcPts val="2244"/>
              </a:lnSpc>
              <a:buFont typeface="Arial"/>
              <a:buChar char="•"/>
            </a:pPr>
            <a:r>
              <a:rPr lang="en-US" sz="1650">
                <a:solidFill>
                  <a:srgbClr val="000000"/>
                </a:solidFill>
                <a:latin typeface="Glacial Indifference"/>
              </a:rPr>
              <a:t>Deployment: Developing a user-friendly interface for real-time generation of custom anime faces, ensuring scalability and efficiency.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047237" y="6130212"/>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559750" y="2528341"/>
            <a:ext cx="3461904" cy="5917440"/>
          </a:xfrm>
          <a:custGeom>
            <a:avLst/>
            <a:gdLst/>
            <a:ahLst/>
            <a:cxnLst/>
            <a:rect r="r" b="b" t="t" l="l"/>
            <a:pathLst>
              <a:path h="5917440" w="3461904">
                <a:moveTo>
                  <a:pt x="0" y="0"/>
                </a:moveTo>
                <a:lnTo>
                  <a:pt x="3461904" y="0"/>
                </a:lnTo>
                <a:lnTo>
                  <a:pt x="3461904" y="5917440"/>
                </a:lnTo>
                <a:lnTo>
                  <a:pt x="0" y="5917440"/>
                </a:lnTo>
                <a:lnTo>
                  <a:pt x="0" y="0"/>
                </a:lnTo>
                <a:close/>
              </a:path>
            </a:pathLst>
          </a:custGeom>
          <a:blipFill>
            <a:blip r:embed="rId4">
              <a:alphaModFix amt="6999"/>
            </a:blip>
            <a:stretch>
              <a:fillRect l="0" t="0" r="0" b="0"/>
            </a:stretch>
          </a:blipFill>
          <a:ln cap="sq">
            <a:noFill/>
            <a:prstDash val="solid"/>
            <a:miter/>
          </a:ln>
        </p:spPr>
      </p:sp>
      <p:sp>
        <p:nvSpPr>
          <p:cNvPr name="TextBox 7" id="7"/>
          <p:cNvSpPr txBox="true"/>
          <p:nvPr/>
        </p:nvSpPr>
        <p:spPr>
          <a:xfrm rot="0">
            <a:off x="5667297" y="-190389"/>
            <a:ext cx="6711128" cy="1566545"/>
          </a:xfrm>
          <a:prstGeom prst="rect">
            <a:avLst/>
          </a:prstGeom>
        </p:spPr>
        <p:txBody>
          <a:bodyPr anchor="t" rtlCol="false" tIns="0" lIns="0" bIns="0" rIns="0">
            <a:spAutoFit/>
          </a:bodyPr>
          <a:lstStyle/>
          <a:p>
            <a:pPr algn="ctr">
              <a:lnSpc>
                <a:spcPts val="12880"/>
              </a:lnSpc>
            </a:pPr>
            <a:r>
              <a:rPr lang="en-US" sz="9200">
                <a:solidFill>
                  <a:srgbClr val="523246"/>
                </a:solidFill>
                <a:latin typeface="Bebas Neue"/>
              </a:rPr>
              <a:t>project overview</a:t>
            </a:r>
          </a:p>
        </p:txBody>
      </p:sp>
      <p:sp>
        <p:nvSpPr>
          <p:cNvPr name="TextBox 8" id="8"/>
          <p:cNvSpPr txBox="true"/>
          <p:nvPr/>
        </p:nvSpPr>
        <p:spPr>
          <a:xfrm rot="0">
            <a:off x="1402777" y="1513525"/>
            <a:ext cx="10308709" cy="257934"/>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TITLE : IMAGE GENERATION OF ANIME FACES USING DCGAN AND KERAS.TENSORFLOW</a:t>
            </a:r>
          </a:p>
        </p:txBody>
      </p:sp>
      <p:sp>
        <p:nvSpPr>
          <p:cNvPr name="TextBox 9" id="9"/>
          <p:cNvSpPr txBox="true"/>
          <p:nvPr/>
        </p:nvSpPr>
        <p:spPr>
          <a:xfrm rot="0">
            <a:off x="1402777" y="3541087"/>
            <a:ext cx="10308709" cy="1865881"/>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GENERATING UNIQUSOLUTION: LEVERAGING DEEP CONVOLUTIONAL GENERATIVE ADVERSARIAL NETWORKS (DCGANS) WITH KERAS AND TENSORFLOW TO DEVELOP A SYSTEM CAPABLE OF GENERATING REALISTIC ANIME FACES BY LEARNING FROM A DIVERSE DATASET OF ANIME IMAGES.E AND VISUALLY APPEALING ANIME FACES POSES A CHALLENGE DUE TO THE INTRICATE DETAILS AND DIVERSE ART STYLES INVOLVED. TRADITIONAL METHODS OFTEN STRUGGLE TO CAPTURE THE ESSENCE OF ANIME ART ACCURATELY.</a:t>
            </a:r>
          </a:p>
        </p:txBody>
      </p:sp>
      <p:sp>
        <p:nvSpPr>
          <p:cNvPr name="TextBox 10" id="10"/>
          <p:cNvSpPr txBox="true"/>
          <p:nvPr/>
        </p:nvSpPr>
        <p:spPr>
          <a:xfrm rot="0">
            <a:off x="1402777" y="1908830"/>
            <a:ext cx="10308709" cy="259041"/>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OBJECTIVE: DEVELOP A MODEL TO PRODUCE ANIME FACE IMAGES</a:t>
            </a:r>
          </a:p>
        </p:txBody>
      </p:sp>
      <p:sp>
        <p:nvSpPr>
          <p:cNvPr name="TextBox 11" id="11"/>
          <p:cNvSpPr txBox="true"/>
          <p:nvPr/>
        </p:nvSpPr>
        <p:spPr>
          <a:xfrm rot="0">
            <a:off x="1402777" y="2320270"/>
            <a:ext cx="10308709" cy="1062461"/>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PROBLEM:PROBLEM: CREATING VISUALLY APPEALING AND UNIQUE ANIME FACES IS CHALLENGING DUE TO THE INTRICATE DETAILS AND DIVERSE ART STYLES INVOLVED. TRADITIONAL METHODS OFTEN STRUGGLE TO ACCURATELY CAPTURE THE ESSENCE OF ANIME ART.</a:t>
            </a:r>
          </a:p>
        </p:txBody>
      </p:sp>
      <p:sp>
        <p:nvSpPr>
          <p:cNvPr name="TextBox 12" id="12"/>
          <p:cNvSpPr txBox="true"/>
          <p:nvPr/>
        </p:nvSpPr>
        <p:spPr>
          <a:xfrm rot="0">
            <a:off x="1402777" y="5671847"/>
            <a:ext cx="10308709" cy="794654"/>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VALUE: THE SYSTEM OFFERS A SOLUTION TO THE CHALLENGE OF ANIME FACE GENERATION, PROVIDING ARTISTS, ANIMATORS, AND ENTHUSIASTS WITH A TOOL TO CREATE UNIQUE AND VISUALLY APPEALING ANIME CHARACTERS EFFICIENTLY.</a:t>
            </a:r>
          </a:p>
        </p:txBody>
      </p:sp>
      <p:sp>
        <p:nvSpPr>
          <p:cNvPr name="TextBox 13" id="13"/>
          <p:cNvSpPr txBox="true"/>
          <p:nvPr/>
        </p:nvSpPr>
        <p:spPr>
          <a:xfrm rot="0">
            <a:off x="1402777" y="6628427"/>
            <a:ext cx="10308709" cy="794654"/>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END USERS: ARTISTS, ANIMATORS, DESIGNERS, AND ENTHUSIASTS WITHIN THE ANIME COMMUNITY WHO SEEK TO GENERATE CUSTOM ANIME FACES FOR VARIOUS PURPOSES, INCLUDING ARTWORK, ANIMATION, AND CHARACTER DESIGN.</a:t>
            </a:r>
          </a:p>
        </p:txBody>
      </p:sp>
      <p:sp>
        <p:nvSpPr>
          <p:cNvPr name="TextBox 14" id="14"/>
          <p:cNvSpPr txBox="true"/>
          <p:nvPr/>
        </p:nvSpPr>
        <p:spPr>
          <a:xfrm rot="0">
            <a:off x="1402777" y="7718909"/>
            <a:ext cx="10308709" cy="526847"/>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APPROACH:LOAD AND PREPROCESS THE ANIMEFACE DATASET, BUILD THE GAN MODEL, TRAIN THE MODEL , RUN EPOCHS ,INCREASE THE GPU SPEED</a:t>
            </a:r>
          </a:p>
        </p:txBody>
      </p:sp>
      <p:sp>
        <p:nvSpPr>
          <p:cNvPr name="TextBox 15" id="15"/>
          <p:cNvSpPr txBox="true"/>
          <p:nvPr/>
        </p:nvSpPr>
        <p:spPr>
          <a:xfrm rot="0">
            <a:off x="1402777" y="8407681"/>
            <a:ext cx="10308709" cy="2669301"/>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OUTCOME: A ROBUST SYSTEM CAPABLE OF GENERATING HIGH-QUALITY ANIME FACES THAT ACCURATELY CAPTURE THE ESSENCE OF ANIME ART STYLES, BENEFITING ARTISTS, ANIMATORS, AND ENTHUSIASTS WITHIN THE ANIME COMMUNITY.</a:t>
            </a:r>
          </a:p>
          <a:p>
            <a:pPr>
              <a:lnSpc>
                <a:spcPts val="2140"/>
              </a:lnSpc>
            </a:pPr>
          </a:p>
          <a:p>
            <a:pPr>
              <a:lnSpc>
                <a:spcPts val="2140"/>
              </a:lnSpc>
            </a:pPr>
          </a:p>
          <a:p>
            <a:pPr>
              <a:lnSpc>
                <a:spcPts val="2140"/>
              </a:lnSpc>
            </a:pPr>
          </a:p>
          <a:p>
            <a:pPr>
              <a:lnSpc>
                <a:spcPts val="2140"/>
              </a:lnSpc>
            </a:pPr>
          </a:p>
          <a:p>
            <a:pPr>
              <a:lnSpc>
                <a:spcPts val="2140"/>
              </a:lnSpc>
            </a:pPr>
          </a:p>
          <a:p>
            <a:pPr>
              <a:lnSpc>
                <a:spcPts val="2140"/>
              </a:lnSpc>
            </a:pPr>
          </a:p>
          <a:p>
            <a:pPr>
              <a:lnSpc>
                <a:spcPts val="21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047237" y="6130212"/>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0292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4">
              <a:alphaModFix amt="14000"/>
            </a:blip>
            <a:stretch>
              <a:fillRect l="0" t="0" r="0" b="0"/>
            </a:stretch>
          </a:blipFill>
        </p:spPr>
      </p:sp>
      <p:sp>
        <p:nvSpPr>
          <p:cNvPr name="TextBox 7" id="7"/>
          <p:cNvSpPr txBox="true"/>
          <p:nvPr/>
        </p:nvSpPr>
        <p:spPr>
          <a:xfrm rot="0">
            <a:off x="4726745" y="-190389"/>
            <a:ext cx="8592231" cy="1566545"/>
          </a:xfrm>
          <a:prstGeom prst="rect">
            <a:avLst/>
          </a:prstGeom>
        </p:spPr>
        <p:txBody>
          <a:bodyPr anchor="t" rtlCol="false" tIns="0" lIns="0" bIns="0" rIns="0">
            <a:spAutoFit/>
          </a:bodyPr>
          <a:lstStyle/>
          <a:p>
            <a:pPr algn="ctr">
              <a:lnSpc>
                <a:spcPts val="12880"/>
              </a:lnSpc>
            </a:pPr>
            <a:r>
              <a:rPr lang="en-US" sz="9200">
                <a:solidFill>
                  <a:srgbClr val="000000"/>
                </a:solidFill>
                <a:latin typeface="Bebas Neue"/>
              </a:rPr>
              <a:t>who the end users are</a:t>
            </a:r>
          </a:p>
        </p:txBody>
      </p:sp>
      <p:sp>
        <p:nvSpPr>
          <p:cNvPr name="TextBox 8" id="8"/>
          <p:cNvSpPr txBox="true"/>
          <p:nvPr/>
        </p:nvSpPr>
        <p:spPr>
          <a:xfrm rot="0">
            <a:off x="1245765" y="1532412"/>
            <a:ext cx="14256453" cy="1143476"/>
          </a:xfrm>
          <a:prstGeom prst="rect">
            <a:avLst/>
          </a:prstGeom>
        </p:spPr>
        <p:txBody>
          <a:bodyPr anchor="t" rtlCol="false" tIns="0" lIns="0" bIns="0" rIns="0">
            <a:spAutoFit/>
          </a:bodyPr>
          <a:lstStyle/>
          <a:p>
            <a:pPr>
              <a:lnSpc>
                <a:spcPts val="3071"/>
              </a:lnSpc>
            </a:pPr>
            <a:r>
              <a:rPr lang="en-US" sz="2625" spc="330">
                <a:solidFill>
                  <a:srgbClr val="000000"/>
                </a:solidFill>
                <a:latin typeface="Lustria"/>
              </a:rPr>
              <a:t>Artists and Designers: Individuals seeking inspiration or assistance in creating original anime characters for artwork, illustrations, and character design projects.</a:t>
            </a:r>
          </a:p>
        </p:txBody>
      </p:sp>
      <p:sp>
        <p:nvSpPr>
          <p:cNvPr name="TextBox 9" id="9"/>
          <p:cNvSpPr txBox="true"/>
          <p:nvPr/>
        </p:nvSpPr>
        <p:spPr>
          <a:xfrm rot="0">
            <a:off x="1245765" y="3055299"/>
            <a:ext cx="14256453" cy="1143476"/>
          </a:xfrm>
          <a:prstGeom prst="rect">
            <a:avLst/>
          </a:prstGeom>
        </p:spPr>
        <p:txBody>
          <a:bodyPr anchor="t" rtlCol="false" tIns="0" lIns="0" bIns="0" rIns="0">
            <a:spAutoFit/>
          </a:bodyPr>
          <a:lstStyle/>
          <a:p>
            <a:pPr>
              <a:lnSpc>
                <a:spcPts val="3071"/>
              </a:lnSpc>
            </a:pPr>
            <a:r>
              <a:rPr lang="en-US" sz="2625" spc="330">
                <a:solidFill>
                  <a:srgbClr val="000000"/>
                </a:solidFill>
                <a:latin typeface="Lustria"/>
              </a:rPr>
              <a:t>Animators and Studios: Professionals in animation studios or independent animators requiring custom anime faces for animation projects, series, or films.</a:t>
            </a:r>
          </a:p>
        </p:txBody>
      </p:sp>
      <p:sp>
        <p:nvSpPr>
          <p:cNvPr name="TextBox 10" id="10"/>
          <p:cNvSpPr txBox="true"/>
          <p:nvPr/>
        </p:nvSpPr>
        <p:spPr>
          <a:xfrm rot="0">
            <a:off x="1245765" y="4576524"/>
            <a:ext cx="14256453" cy="1143476"/>
          </a:xfrm>
          <a:prstGeom prst="rect">
            <a:avLst/>
          </a:prstGeom>
        </p:spPr>
        <p:txBody>
          <a:bodyPr anchor="t" rtlCol="false" tIns="0" lIns="0" bIns="0" rIns="0">
            <a:spAutoFit/>
          </a:bodyPr>
          <a:lstStyle/>
          <a:p>
            <a:pPr>
              <a:lnSpc>
                <a:spcPts val="3071"/>
              </a:lnSpc>
            </a:pPr>
            <a:r>
              <a:rPr lang="en-US" sz="2625" spc="330">
                <a:solidFill>
                  <a:srgbClr val="000000"/>
                </a:solidFill>
                <a:latin typeface="Lustria"/>
              </a:rPr>
              <a:t>Enthusiasts and Fans: Anime enthusiasts interested in exploring and experimenting with anime face generation for fan art, cosplay, or personal enjoyment.</a:t>
            </a:r>
          </a:p>
        </p:txBody>
      </p:sp>
      <p:sp>
        <p:nvSpPr>
          <p:cNvPr name="TextBox 11" id="11"/>
          <p:cNvSpPr txBox="true"/>
          <p:nvPr/>
        </p:nvSpPr>
        <p:spPr>
          <a:xfrm rot="0">
            <a:off x="1245765" y="6181725"/>
            <a:ext cx="14256453" cy="1143476"/>
          </a:xfrm>
          <a:prstGeom prst="rect">
            <a:avLst/>
          </a:prstGeom>
        </p:spPr>
        <p:txBody>
          <a:bodyPr anchor="t" rtlCol="false" tIns="0" lIns="0" bIns="0" rIns="0">
            <a:spAutoFit/>
          </a:bodyPr>
          <a:lstStyle/>
          <a:p>
            <a:pPr>
              <a:lnSpc>
                <a:spcPts val="3071"/>
              </a:lnSpc>
            </a:pPr>
            <a:r>
              <a:rPr lang="en-US" sz="2625" spc="330">
                <a:solidFill>
                  <a:srgbClr val="000000"/>
                </a:solidFill>
                <a:latin typeface="Lustria"/>
              </a:rPr>
              <a:t>Educators and Researchers: Academic researchers and educators studying deep learning, generative models, or computer graphics, utilizing anime face generation as a case study or demonstration.</a:t>
            </a:r>
          </a:p>
        </p:txBody>
      </p:sp>
      <p:sp>
        <p:nvSpPr>
          <p:cNvPr name="TextBox 12" id="12"/>
          <p:cNvSpPr txBox="true"/>
          <p:nvPr/>
        </p:nvSpPr>
        <p:spPr>
          <a:xfrm rot="0">
            <a:off x="1245765" y="7733824"/>
            <a:ext cx="14256453" cy="1524476"/>
          </a:xfrm>
          <a:prstGeom prst="rect">
            <a:avLst/>
          </a:prstGeom>
        </p:spPr>
        <p:txBody>
          <a:bodyPr anchor="t" rtlCol="false" tIns="0" lIns="0" bIns="0" rIns="0">
            <a:spAutoFit/>
          </a:bodyPr>
          <a:lstStyle/>
          <a:p>
            <a:pPr>
              <a:lnSpc>
                <a:spcPts val="3071"/>
              </a:lnSpc>
            </a:pPr>
            <a:r>
              <a:rPr lang="en-US" sz="2625" spc="330">
                <a:solidFill>
                  <a:srgbClr val="000000"/>
                </a:solidFill>
                <a:latin typeface="Lustria"/>
              </a:rPr>
              <a:t>Content Creators and Influencers: Social media influencers, content creators, and bloggers incorporating anime-themed content who may use generated anime faces for profile pictures, banners, or branding purposes.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047237" y="6130212"/>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574566" y="3781901"/>
            <a:ext cx="5029317" cy="5029317"/>
          </a:xfrm>
          <a:custGeom>
            <a:avLst/>
            <a:gdLst/>
            <a:ahLst/>
            <a:cxnLst/>
            <a:rect r="r" b="b" t="t" l="l"/>
            <a:pathLst>
              <a:path h="5029317" w="5029317">
                <a:moveTo>
                  <a:pt x="0" y="0"/>
                </a:moveTo>
                <a:lnTo>
                  <a:pt x="5029317" y="0"/>
                </a:lnTo>
                <a:lnTo>
                  <a:pt x="5029317" y="5029317"/>
                </a:lnTo>
                <a:lnTo>
                  <a:pt x="0" y="5029317"/>
                </a:lnTo>
                <a:lnTo>
                  <a:pt x="0" y="0"/>
                </a:lnTo>
                <a:close/>
              </a:path>
            </a:pathLst>
          </a:custGeom>
          <a:blipFill>
            <a:blip r:embed="rId4">
              <a:alphaModFix amt="27000"/>
            </a:blip>
            <a:stretch>
              <a:fillRect l="0" t="0" r="0" b="0"/>
            </a:stretch>
          </a:blipFill>
          <a:ln cap="sq">
            <a:noFill/>
            <a:prstDash val="solid"/>
            <a:miter/>
          </a:ln>
        </p:spPr>
      </p:sp>
      <p:sp>
        <p:nvSpPr>
          <p:cNvPr name="TextBox 7" id="7"/>
          <p:cNvSpPr txBox="true"/>
          <p:nvPr/>
        </p:nvSpPr>
        <p:spPr>
          <a:xfrm rot="0">
            <a:off x="5862134" y="228711"/>
            <a:ext cx="6321454" cy="1863484"/>
          </a:xfrm>
          <a:prstGeom prst="rect">
            <a:avLst/>
          </a:prstGeom>
        </p:spPr>
        <p:txBody>
          <a:bodyPr anchor="t" rtlCol="false" tIns="0" lIns="0" bIns="0" rIns="0">
            <a:spAutoFit/>
          </a:bodyPr>
          <a:lstStyle/>
          <a:p>
            <a:pPr algn="ctr">
              <a:lnSpc>
                <a:spcPts val="7047"/>
              </a:lnSpc>
            </a:pPr>
            <a:r>
              <a:rPr lang="en-US" sz="8100" spc="234">
                <a:solidFill>
                  <a:srgbClr val="000000"/>
                </a:solidFill>
                <a:latin typeface="Bebas Neue"/>
              </a:rPr>
              <a:t>solution and </a:t>
            </a:r>
          </a:p>
          <a:p>
            <a:pPr algn="ctr">
              <a:lnSpc>
                <a:spcPts val="7047"/>
              </a:lnSpc>
            </a:pPr>
            <a:r>
              <a:rPr lang="en-US" sz="8100" spc="234">
                <a:solidFill>
                  <a:srgbClr val="000000"/>
                </a:solidFill>
                <a:latin typeface="Bebas Neue"/>
              </a:rPr>
              <a:t>value propositon</a:t>
            </a:r>
          </a:p>
        </p:txBody>
      </p:sp>
      <p:sp>
        <p:nvSpPr>
          <p:cNvPr name="TextBox 8" id="8"/>
          <p:cNvSpPr txBox="true"/>
          <p:nvPr/>
        </p:nvSpPr>
        <p:spPr>
          <a:xfrm rot="0">
            <a:off x="1028700" y="2257425"/>
            <a:ext cx="15117924" cy="1524476"/>
          </a:xfrm>
          <a:prstGeom prst="rect">
            <a:avLst/>
          </a:prstGeom>
        </p:spPr>
        <p:txBody>
          <a:bodyPr anchor="t" rtlCol="false" tIns="0" lIns="0" bIns="0" rIns="0">
            <a:spAutoFit/>
          </a:bodyPr>
          <a:lstStyle/>
          <a:p>
            <a:pPr algn="just">
              <a:lnSpc>
                <a:spcPts val="3071"/>
              </a:lnSpc>
            </a:pPr>
            <a:r>
              <a:rPr lang="en-US" sz="2625" spc="141">
                <a:solidFill>
                  <a:srgbClr val="000000"/>
                </a:solidFill>
                <a:latin typeface="Lustria"/>
              </a:rPr>
              <a:t>"By utilizing DCGANs with Keras and TensorFlow, this project delivers a potent solution for generating lifelike anime faces. Drawing insights from a diverse anime image dataset, the system crafts high-fidelity faces, capturing intricate details and diverse styles, overcoming traditional method limitations."</a:t>
            </a:r>
          </a:p>
        </p:txBody>
      </p:sp>
      <p:sp>
        <p:nvSpPr>
          <p:cNvPr name="TextBox 9" id="9"/>
          <p:cNvSpPr txBox="true"/>
          <p:nvPr/>
        </p:nvSpPr>
        <p:spPr>
          <a:xfrm rot="0">
            <a:off x="1028700" y="4079034"/>
            <a:ext cx="10308709" cy="526847"/>
          </a:xfrm>
          <a:prstGeom prst="rect">
            <a:avLst/>
          </a:prstGeom>
        </p:spPr>
        <p:txBody>
          <a:bodyPr anchor="t" rtlCol="false" tIns="0" lIns="0" bIns="0" rIns="0">
            <a:spAutoFit/>
          </a:bodyPr>
          <a:lstStyle/>
          <a:p>
            <a:pPr>
              <a:lnSpc>
                <a:spcPts val="2140"/>
              </a:lnSpc>
            </a:pPr>
            <a:r>
              <a:rPr lang="en-US" sz="1476" spc="221">
                <a:solidFill>
                  <a:srgbClr val="523246"/>
                </a:solidFill>
                <a:latin typeface="Lustria"/>
              </a:rPr>
              <a:t>EFFICIENCY: SIMPLIFIES THE PROCESS OF GENERATING ANIME FACES, SAVING TIME AND EFFORT FOR ARTISTS, DESIGNERS, AND ANIMATORS.</a:t>
            </a:r>
          </a:p>
        </p:txBody>
      </p:sp>
      <p:sp>
        <p:nvSpPr>
          <p:cNvPr name="TextBox 10" id="10"/>
          <p:cNvSpPr txBox="true"/>
          <p:nvPr/>
        </p:nvSpPr>
        <p:spPr>
          <a:xfrm rot="0">
            <a:off x="1028700" y="4903014"/>
            <a:ext cx="10308709" cy="526847"/>
          </a:xfrm>
          <a:prstGeom prst="rect">
            <a:avLst/>
          </a:prstGeom>
        </p:spPr>
        <p:txBody>
          <a:bodyPr anchor="t" rtlCol="false" tIns="0" lIns="0" bIns="0" rIns="0">
            <a:spAutoFit/>
          </a:bodyPr>
          <a:lstStyle/>
          <a:p>
            <a:pPr>
              <a:lnSpc>
                <a:spcPts val="2140"/>
              </a:lnSpc>
            </a:pPr>
            <a:r>
              <a:rPr lang="en-US" sz="1476" spc="221">
                <a:solidFill>
                  <a:srgbClr val="242424"/>
                </a:solidFill>
                <a:latin typeface="Lustria"/>
              </a:rPr>
              <a:t>VERSATILITY: OFFERS A WIDE RANGE OF ANIME FACE STYLES AND EXPRESSIONS, CATERING TO THE DIVERSE NEEDS AND PREFERENCES OF USERS.</a:t>
            </a:r>
          </a:p>
        </p:txBody>
      </p:sp>
      <p:sp>
        <p:nvSpPr>
          <p:cNvPr name="TextBox 11" id="11"/>
          <p:cNvSpPr txBox="true"/>
          <p:nvPr/>
        </p:nvSpPr>
        <p:spPr>
          <a:xfrm rot="0">
            <a:off x="1028700" y="5858486"/>
            <a:ext cx="10308709" cy="794654"/>
          </a:xfrm>
          <a:prstGeom prst="rect">
            <a:avLst/>
          </a:prstGeom>
        </p:spPr>
        <p:txBody>
          <a:bodyPr anchor="t" rtlCol="false" tIns="0" lIns="0" bIns="0" rIns="0">
            <a:spAutoFit/>
          </a:bodyPr>
          <a:lstStyle/>
          <a:p>
            <a:pPr>
              <a:lnSpc>
                <a:spcPts val="2140"/>
              </a:lnSpc>
            </a:pPr>
            <a:r>
              <a:rPr lang="en-US" sz="1476" spc="221">
                <a:solidFill>
                  <a:srgbClr val="242424"/>
                </a:solidFill>
                <a:latin typeface="Lustria"/>
              </a:rPr>
              <a:t>QUALITY: PRODUCES REALISTIC AND VISUALLY APPEALING ANIME FACES THAT ACCURATELY CAPTURE THE ESSENCE OF ANIME ART, ENHANCING THE OVERALL QUALITY OF ARTWORK, ANIMATIONS, AND DESIGNS.</a:t>
            </a:r>
          </a:p>
        </p:txBody>
      </p:sp>
      <p:sp>
        <p:nvSpPr>
          <p:cNvPr name="TextBox 12" id="12"/>
          <p:cNvSpPr txBox="true"/>
          <p:nvPr/>
        </p:nvSpPr>
        <p:spPr>
          <a:xfrm rot="0">
            <a:off x="1028700" y="7077628"/>
            <a:ext cx="10308709" cy="794654"/>
          </a:xfrm>
          <a:prstGeom prst="rect">
            <a:avLst/>
          </a:prstGeom>
        </p:spPr>
        <p:txBody>
          <a:bodyPr anchor="t" rtlCol="false" tIns="0" lIns="0" bIns="0" rIns="0">
            <a:spAutoFit/>
          </a:bodyPr>
          <a:lstStyle/>
          <a:p>
            <a:pPr>
              <a:lnSpc>
                <a:spcPts val="2140"/>
              </a:lnSpc>
            </a:pPr>
            <a:r>
              <a:rPr lang="en-US" sz="1476" spc="221">
                <a:solidFill>
                  <a:srgbClr val="242424"/>
                </a:solidFill>
                <a:latin typeface="Lustria"/>
              </a:rPr>
              <a:t>INNOVATION: SHOWCASES THE POTENTIAL OF DEEP LEARNING TECHNIQUES IN ANIME FACE GENERATION, ENCOURAGING EXPLORATION AND EXPERIMENTATION WITHIN THE ANIME COMMUNITY.</a:t>
            </a:r>
          </a:p>
        </p:txBody>
      </p:sp>
      <p:sp>
        <p:nvSpPr>
          <p:cNvPr name="TextBox 13" id="13"/>
          <p:cNvSpPr txBox="true"/>
          <p:nvPr/>
        </p:nvSpPr>
        <p:spPr>
          <a:xfrm rot="0">
            <a:off x="1028700" y="8386632"/>
            <a:ext cx="10308709" cy="2133688"/>
          </a:xfrm>
          <a:prstGeom prst="rect">
            <a:avLst/>
          </a:prstGeom>
        </p:spPr>
        <p:txBody>
          <a:bodyPr anchor="t" rtlCol="false" tIns="0" lIns="0" bIns="0" rIns="0">
            <a:spAutoFit/>
          </a:bodyPr>
          <a:lstStyle/>
          <a:p>
            <a:pPr>
              <a:lnSpc>
                <a:spcPts val="2140"/>
              </a:lnSpc>
            </a:pPr>
            <a:r>
              <a:rPr lang="en-US" sz="1476" spc="221">
                <a:solidFill>
                  <a:srgbClr val="242424"/>
                </a:solidFill>
                <a:latin typeface="Lustria"/>
              </a:rPr>
              <a:t>INSPIRATION: SPARKS CREATIVITY AND IMAGINATION, INSPIRING USERS TO CREATE UNIQUE AND ORIGINAL ANIME CHARACTERS FOR VARIOUS CREATIVE PROJECTS AND ENDEAVORS.</a:t>
            </a:r>
          </a:p>
          <a:p>
            <a:pPr>
              <a:lnSpc>
                <a:spcPts val="2140"/>
              </a:lnSpc>
            </a:pPr>
          </a:p>
          <a:p>
            <a:pPr>
              <a:lnSpc>
                <a:spcPts val="2140"/>
              </a:lnSpc>
            </a:pPr>
          </a:p>
          <a:p>
            <a:pPr>
              <a:lnSpc>
                <a:spcPts val="2140"/>
              </a:lnSpc>
            </a:pPr>
          </a:p>
          <a:p>
            <a:pPr>
              <a:lnSpc>
                <a:spcPts val="2140"/>
              </a:lnSpc>
            </a:pPr>
          </a:p>
          <a:p>
            <a:pPr>
              <a:lnSpc>
                <a:spcPts val="21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047237" y="6130212"/>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902130" y="4304760"/>
            <a:ext cx="6241461" cy="4953540"/>
          </a:xfrm>
          <a:custGeom>
            <a:avLst/>
            <a:gdLst/>
            <a:ahLst/>
            <a:cxnLst/>
            <a:rect r="r" b="b" t="t" l="l"/>
            <a:pathLst>
              <a:path h="4953540" w="6241461">
                <a:moveTo>
                  <a:pt x="0" y="0"/>
                </a:moveTo>
                <a:lnTo>
                  <a:pt x="6241461" y="0"/>
                </a:lnTo>
                <a:lnTo>
                  <a:pt x="6241461" y="4953540"/>
                </a:lnTo>
                <a:lnTo>
                  <a:pt x="0" y="4953540"/>
                </a:lnTo>
                <a:lnTo>
                  <a:pt x="0" y="0"/>
                </a:lnTo>
                <a:close/>
              </a:path>
            </a:pathLst>
          </a:custGeom>
          <a:blipFill>
            <a:blip r:embed="rId4">
              <a:alphaModFix amt="20999"/>
            </a:blip>
            <a:stretch>
              <a:fillRect l="0" t="0" r="0" b="0"/>
            </a:stretch>
          </a:blipFill>
        </p:spPr>
      </p:sp>
      <p:sp>
        <p:nvSpPr>
          <p:cNvPr name="TextBox 7" id="7"/>
          <p:cNvSpPr txBox="true"/>
          <p:nvPr/>
        </p:nvSpPr>
        <p:spPr>
          <a:xfrm rot="0">
            <a:off x="5249557" y="228711"/>
            <a:ext cx="7546607" cy="977659"/>
          </a:xfrm>
          <a:prstGeom prst="rect">
            <a:avLst/>
          </a:prstGeom>
        </p:spPr>
        <p:txBody>
          <a:bodyPr anchor="t" rtlCol="false" tIns="0" lIns="0" bIns="0" rIns="0">
            <a:spAutoFit/>
          </a:bodyPr>
          <a:lstStyle/>
          <a:p>
            <a:pPr algn="ctr">
              <a:lnSpc>
                <a:spcPts val="7047"/>
              </a:lnSpc>
            </a:pPr>
            <a:r>
              <a:rPr lang="en-US" sz="8100" spc="-97">
                <a:solidFill>
                  <a:srgbClr val="000000"/>
                </a:solidFill>
                <a:latin typeface="Bebas Neue"/>
              </a:rPr>
              <a:t>the wow in my solution</a:t>
            </a:r>
          </a:p>
        </p:txBody>
      </p:sp>
      <p:sp>
        <p:nvSpPr>
          <p:cNvPr name="TextBox 8" id="8"/>
          <p:cNvSpPr txBox="true"/>
          <p:nvPr/>
        </p:nvSpPr>
        <p:spPr>
          <a:xfrm rot="0">
            <a:off x="1028700" y="1685925"/>
            <a:ext cx="15117924" cy="2667476"/>
          </a:xfrm>
          <a:prstGeom prst="rect">
            <a:avLst/>
          </a:prstGeom>
        </p:spPr>
        <p:txBody>
          <a:bodyPr anchor="t" rtlCol="false" tIns="0" lIns="0" bIns="0" rIns="0">
            <a:spAutoFit/>
          </a:bodyPr>
          <a:lstStyle/>
          <a:p>
            <a:pPr algn="just">
              <a:lnSpc>
                <a:spcPts val="3071"/>
              </a:lnSpc>
            </a:pPr>
            <a:r>
              <a:rPr lang="en-US" sz="2625" spc="141">
                <a:solidFill>
                  <a:srgbClr val="000000"/>
                </a:solidFill>
                <a:latin typeface="Lustria"/>
              </a:rPr>
              <a:t>"Harnessing the power of Deep Convolutional Generative Adversarial Networks (DCGANs) with Keras and TensorFlow, this project achieves an unprecedented level of realism and diversity in anime face generation. By meticulously analyzing a diverse dataset of anime images, the system can craft lifelike faces with intricate details and various art styles. This innovative approach not only revolutionizes anime face generation but also opens up new possibilities for creativity and expression within the anime community.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EADD"/>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089224" y="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1988" y="41988"/>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14047237" y="6130212"/>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385156" y="228711"/>
            <a:ext cx="3275410" cy="977659"/>
          </a:xfrm>
          <a:prstGeom prst="rect">
            <a:avLst/>
          </a:prstGeom>
        </p:spPr>
        <p:txBody>
          <a:bodyPr anchor="t" rtlCol="false" tIns="0" lIns="0" bIns="0" rIns="0">
            <a:spAutoFit/>
          </a:bodyPr>
          <a:lstStyle/>
          <a:p>
            <a:pPr algn="ctr">
              <a:lnSpc>
                <a:spcPts val="7047"/>
              </a:lnSpc>
            </a:pPr>
            <a:r>
              <a:rPr lang="en-US" sz="8100" spc="-97">
                <a:solidFill>
                  <a:srgbClr val="000000"/>
                </a:solidFill>
                <a:latin typeface="Bebas Neue"/>
              </a:rPr>
              <a:t>modelling</a:t>
            </a:r>
          </a:p>
        </p:txBody>
      </p:sp>
      <p:sp>
        <p:nvSpPr>
          <p:cNvPr name="TextBox 7" id="7"/>
          <p:cNvSpPr txBox="true"/>
          <p:nvPr/>
        </p:nvSpPr>
        <p:spPr>
          <a:xfrm rot="0">
            <a:off x="1285878" y="2393069"/>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Architecture Selection: Choose an appropriate DCGAN architecture that balances model complexity with the ability to capture intricate anime facial features. This may involve experimenting with different architectures and network depths.</a:t>
            </a:r>
          </a:p>
        </p:txBody>
      </p:sp>
      <p:sp>
        <p:nvSpPr>
          <p:cNvPr name="TextBox 8" id="8"/>
          <p:cNvSpPr txBox="true"/>
          <p:nvPr/>
        </p:nvSpPr>
        <p:spPr>
          <a:xfrm rot="0">
            <a:off x="1285878" y="3142115"/>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Layer Configuration: Configure the convolutional layers, upsampling layers, and other components of the generator and discriminator networks to effectively learn and generate anime faces</a:t>
            </a:r>
          </a:p>
        </p:txBody>
      </p:sp>
      <p:sp>
        <p:nvSpPr>
          <p:cNvPr name="TextBox 9" id="9"/>
          <p:cNvSpPr txBox="true"/>
          <p:nvPr/>
        </p:nvSpPr>
        <p:spPr>
          <a:xfrm rot="0">
            <a:off x="1285878" y="4723482"/>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Loss Function Design: Define appropriate loss functions for the generator and discriminator networks to guide the training process effectively. This may include adversarial loss, feature matching loss, and gradient penalty loss to promote realistic and diverse image generation.</a:t>
            </a:r>
          </a:p>
        </p:txBody>
      </p:sp>
      <p:sp>
        <p:nvSpPr>
          <p:cNvPr name="TextBox 10" id="10"/>
          <p:cNvSpPr txBox="true"/>
          <p:nvPr/>
        </p:nvSpPr>
        <p:spPr>
          <a:xfrm rot="0">
            <a:off x="1285878" y="3974436"/>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Normalization Techniques: Apply normalization techniques such as batch normalization to stabilize and speed up training, ensuring smoother convergence and better image quality.</a:t>
            </a:r>
          </a:p>
        </p:txBody>
      </p:sp>
      <p:sp>
        <p:nvSpPr>
          <p:cNvPr name="TextBox 11" id="11"/>
          <p:cNvSpPr txBox="true"/>
          <p:nvPr/>
        </p:nvSpPr>
        <p:spPr>
          <a:xfrm rot="0">
            <a:off x="1285878" y="5434428"/>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Hyperparameter Tuning: Experiment with different hyperparameters such as learning rate, batch size, and optimizer settings to optimize model performance and convergence speed.</a:t>
            </a:r>
          </a:p>
        </p:txBody>
      </p:sp>
      <p:sp>
        <p:nvSpPr>
          <p:cNvPr name="TextBox 12" id="12"/>
          <p:cNvSpPr txBox="true"/>
          <p:nvPr/>
        </p:nvSpPr>
        <p:spPr>
          <a:xfrm rot="0">
            <a:off x="1285878" y="6108443"/>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Regularization Techniques: Implement regularization techniques such as dropout or spectral normalization to prevent overfitting and improve generalization ability.</a:t>
            </a:r>
          </a:p>
        </p:txBody>
      </p:sp>
      <p:sp>
        <p:nvSpPr>
          <p:cNvPr name="TextBox 13" id="13"/>
          <p:cNvSpPr txBox="true"/>
          <p:nvPr/>
        </p:nvSpPr>
        <p:spPr>
          <a:xfrm rot="0">
            <a:off x="1285878" y="6819389"/>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Initialization Strategies: Choose suitable initialization strategies for network weights to facilitate stable training and avoid issues such as vanishing or exploding gradients.</a:t>
            </a:r>
          </a:p>
        </p:txBody>
      </p:sp>
      <p:sp>
        <p:nvSpPr>
          <p:cNvPr name="TextBox 14" id="14"/>
          <p:cNvSpPr txBox="true"/>
          <p:nvPr/>
        </p:nvSpPr>
        <p:spPr>
          <a:xfrm rot="0">
            <a:off x="1285878" y="7533816"/>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Fine-Tuning Pretrained Models: Optionally, fine-tune pretrained DCGAN models on specific anime face datasets to leverage transfer learning and accelerate convergence.</a:t>
            </a:r>
          </a:p>
        </p:txBody>
      </p:sp>
      <p:sp>
        <p:nvSpPr>
          <p:cNvPr name="TextBox 15" id="15"/>
          <p:cNvSpPr txBox="true"/>
          <p:nvPr/>
        </p:nvSpPr>
        <p:spPr>
          <a:xfrm rot="0">
            <a:off x="1285878" y="8197137"/>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Evaluation Metrics: Incorporate evaluation metrics such as Inception Score and Frechet Inception Distance to quantitatively assess the quality and diversity of generated anime faces during training.</a:t>
            </a:r>
          </a:p>
        </p:txBody>
      </p:sp>
      <p:sp>
        <p:nvSpPr>
          <p:cNvPr name="TextBox 16" id="16"/>
          <p:cNvSpPr txBox="true"/>
          <p:nvPr/>
        </p:nvSpPr>
        <p:spPr>
          <a:xfrm rot="0">
            <a:off x="1285878" y="8857410"/>
            <a:ext cx="15117924" cy="453771"/>
          </a:xfrm>
          <a:prstGeom prst="rect">
            <a:avLst/>
          </a:prstGeom>
        </p:spPr>
        <p:txBody>
          <a:bodyPr anchor="t" rtlCol="false" tIns="0" lIns="0" bIns="0" rIns="0">
            <a:spAutoFit/>
          </a:bodyPr>
          <a:lstStyle/>
          <a:p>
            <a:pPr algn="just">
              <a:lnSpc>
                <a:spcPts val="1871"/>
              </a:lnSpc>
            </a:pPr>
            <a:r>
              <a:rPr lang="en-US" sz="1599" spc="86">
                <a:solidFill>
                  <a:srgbClr val="000000"/>
                </a:solidFill>
                <a:latin typeface="Lustria"/>
              </a:rPr>
              <a:t>Visualization Techniques: Utilize visualization techniques such as t-SNE or PCA to explore the latent space learned by the generator network and understand the distribution of anime face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DAGBE22RBWQ</dc:identifier>
  <dcterms:modified xsi:type="dcterms:W3CDTF">2011-08-01T06:04:30Z</dcterms:modified>
  <cp:revision>1</cp:revision>
  <dc:title>Generative ai for engineering(e2324) ibm-edunet foundation</dc:title>
</cp:coreProperties>
</file>