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B0B8-1C17-48CF-B425-083BF3E21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BDA41-DD75-4A45-B100-BFCDE2666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35C11-4504-4EED-9100-133BA482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742B-B2F7-4542-913E-7057494E19A5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E574F-F4AD-43F1-A904-FBEA19AB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734F3-A6D3-4806-8439-E29E0F5F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6AD2-4A7F-4143-98AF-A00411A7A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27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949A-C3FF-48E9-A47F-98656354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DF735-98DE-409B-BCD5-70972138A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01BF3-9532-4762-B795-FB88613A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742B-B2F7-4542-913E-7057494E19A5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49ADE-94F1-4A86-9FAE-F42C6FA2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0FC43-4F27-4BF8-BB13-488AD20F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6AD2-4A7F-4143-98AF-A00411A7A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85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A3366-BF0C-4174-91A6-3CAB50359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8EEE5-0FC0-485E-9579-CF820A6B2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C15E6-B7EB-49E8-AE13-C9ABE4A6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742B-B2F7-4542-913E-7057494E19A5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4D2B-5090-475E-B2DA-DBBC5173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8BEEE-6201-424E-B2A6-99F906C9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6AD2-4A7F-4143-98AF-A00411A7A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48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8D95-6D59-4AA6-B455-37B17D7C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8B6F-6C07-4580-A30B-AC1327590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C8BC5-D5D7-47A6-9CCE-F5C174DF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742B-B2F7-4542-913E-7057494E19A5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1B9BD-249D-42B4-872E-9DD55326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907B4-B45A-4892-BEC0-B54A02FA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6AD2-4A7F-4143-98AF-A00411A7A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64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10DE-25FE-4A79-9A67-8DEEBAA13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38A8E-6B9F-4567-9E6C-3469E378D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8C1C6-C45F-41EA-963C-9110A41C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742B-B2F7-4542-913E-7057494E19A5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BA238-6D7F-440E-92E3-D124D0F7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CD7AA-0B7C-468C-8347-D767C614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6AD2-4A7F-4143-98AF-A00411A7A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71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6F60-E094-4167-8282-A83B1911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E3BC1-B5F9-41CB-B77C-054B85527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4FA18-CCA8-4919-AA0B-7C4203311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F29FD-1174-449B-B17E-EFBA3F18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742B-B2F7-4542-913E-7057494E19A5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5E357-AE56-4091-8BAA-CEB9706F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DE318-186C-4C78-B5F9-7EF343A2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6AD2-4A7F-4143-98AF-A00411A7A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38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6B6DA-B5BD-4CF9-A0EA-3940E9BA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5B428-C43F-46CF-B77E-11435D97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F6CE7-9622-4420-A216-A49500C2F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6A749-EDB7-4D57-A1D8-1CDAACDDE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4A0B1-DE42-44A3-9D9A-5CF7CA520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0AA35-91A1-46D3-ADF1-978C04C2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742B-B2F7-4542-913E-7057494E19A5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6172C-D6E6-4AEF-B1F9-05F3E433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6604B-235E-466D-AF5C-7E75E78F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6AD2-4A7F-4143-98AF-A00411A7A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51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0CA2-6158-49FF-858D-91D2D1E4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C646E-9797-47F5-B63F-F97A48E7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742B-B2F7-4542-913E-7057494E19A5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6C682-214C-42F8-98EA-FF00C863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A21B3-515C-471C-882F-5C1566E4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6AD2-4A7F-4143-98AF-A00411A7A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67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8F759-B666-42C1-99E3-0046DDD4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742B-B2F7-4542-913E-7057494E19A5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57EE7-1000-44A4-A7DC-B9B0CED4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74C06-0C42-4055-B17D-23714385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6AD2-4A7F-4143-98AF-A00411A7A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38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40AC-C7C7-4D6B-BF56-71FAADF1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4BBE9-8853-4A5B-A8A9-46150879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8DE1A-2F67-4984-AEDF-9A4FDD97A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09AD3-BBFF-4424-BC8C-496C5022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742B-B2F7-4542-913E-7057494E19A5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0B8F9-AD7F-4B6D-AF19-F14042E2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7AD7F-A680-4608-86C7-8ED68EB5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6AD2-4A7F-4143-98AF-A00411A7A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11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9CEA-3226-4DE4-B702-0099A44C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81D1D-C04D-409C-9BE2-25BF8301C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D927B-F539-4152-8D5D-83BD59BD7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4BEFE-B30B-46B7-A638-3B197524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742B-B2F7-4542-913E-7057494E19A5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66C17-2643-46D4-8548-C40D843A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2C22A-9B65-4A14-992D-4CB14B39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6AD2-4A7F-4143-98AF-A00411A7A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66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EB3E1-1EDC-4E02-9289-5D4230C7C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0BF1F-0AF3-4F5A-81DC-4C5C23DB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DA6E7-533F-487F-B5FB-40509E674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0742B-B2F7-4542-913E-7057494E19A5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C56E2-97CE-4EAD-BA4F-CE32C7E6E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2B1E2-FE8D-480C-860F-FCD43732E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D6AD2-4A7F-4143-98AF-A00411A7A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4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5E5A560C-8D88-4034-8CA4-FC34CBE677C9}"/>
              </a:ext>
            </a:extLst>
          </p:cNvPr>
          <p:cNvSpPr/>
          <p:nvPr/>
        </p:nvSpPr>
        <p:spPr>
          <a:xfrm rot="16200000">
            <a:off x="-699115" y="699117"/>
            <a:ext cx="6613863" cy="5215632"/>
          </a:xfrm>
          <a:prstGeom prst="flowChartOffpage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ED876A-BA3F-4396-ACFF-9E01A98D6E4A}"/>
              </a:ext>
            </a:extLst>
          </p:cNvPr>
          <p:cNvSpPr txBox="1"/>
          <p:nvPr/>
        </p:nvSpPr>
        <p:spPr>
          <a:xfrm>
            <a:off x="5353234" y="1100830"/>
            <a:ext cx="65517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 err="1"/>
              <a:t>AtliQ</a:t>
            </a:r>
            <a:r>
              <a:rPr lang="en-US" b="1" dirty="0"/>
              <a:t> Mart</a:t>
            </a:r>
            <a:r>
              <a:rPr lang="en-US" dirty="0"/>
              <a:t> is a retail giant with over 50 supermarkets in the southern region of India. All their 50 stores ran a massive promotion during the Diwali 2023 and Sankranti 2024 (festive time in India) on their </a:t>
            </a:r>
            <a:r>
              <a:rPr lang="en-US" dirty="0" err="1"/>
              <a:t>AtliQ</a:t>
            </a:r>
            <a:r>
              <a:rPr lang="en-US" dirty="0"/>
              <a:t> branded products. Now the sales director wants to understand which promotions did well and which did not so that they can make informed decisions for their next promotional period.  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Sales director Bruce </a:t>
            </a:r>
            <a:r>
              <a:rPr lang="en-US" dirty="0" err="1"/>
              <a:t>Haryali</a:t>
            </a:r>
            <a:r>
              <a:rPr lang="en-US" dirty="0"/>
              <a:t> wanted this immediately but the analytics manager Tony is engaged on another critical project. Tony decided to give this work to Peter Pandey who is the curious data analyst of </a:t>
            </a:r>
            <a:r>
              <a:rPr lang="en-US" dirty="0" err="1"/>
              <a:t>AtliQ</a:t>
            </a:r>
            <a:r>
              <a:rPr lang="en-US" dirty="0"/>
              <a:t> Mart. Since these insights will be directly reported to the sales director, Tony also provided some notes to Peter to support his work.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9FA63E-CFD3-4D34-AB8D-BB01BAC11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76" y="1340527"/>
            <a:ext cx="1359630" cy="11807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851CD5-7E32-432E-8E1A-8C148A5D8084}"/>
              </a:ext>
            </a:extLst>
          </p:cNvPr>
          <p:cNvSpPr txBox="1"/>
          <p:nvPr/>
        </p:nvSpPr>
        <p:spPr>
          <a:xfrm>
            <a:off x="472598" y="2760045"/>
            <a:ext cx="3375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rgbClr val="FF0000"/>
                </a:solidFill>
              </a:rPr>
              <a:t>AtliQ</a:t>
            </a:r>
            <a:r>
              <a:rPr lang="en-US" sz="4400" b="1" dirty="0">
                <a:solidFill>
                  <a:srgbClr val="FF0000"/>
                </a:solidFill>
              </a:rPr>
              <a:t> Mart</a:t>
            </a:r>
            <a:endParaRPr lang="en-IN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5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5E5A560C-8D88-4034-8CA4-FC34CBE677C9}"/>
              </a:ext>
            </a:extLst>
          </p:cNvPr>
          <p:cNvSpPr/>
          <p:nvPr/>
        </p:nvSpPr>
        <p:spPr>
          <a:xfrm rot="16200000">
            <a:off x="-699115" y="699117"/>
            <a:ext cx="6613863" cy="5215632"/>
          </a:xfrm>
          <a:prstGeom prst="flowChartOffpage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046A0-5769-4363-B6FA-7EBBE323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244" y="1560251"/>
            <a:ext cx="6415036" cy="45364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151E62-65E3-4CEC-85C4-8EE09D1FEFC4}"/>
              </a:ext>
            </a:extLst>
          </p:cNvPr>
          <p:cNvSpPr txBox="1"/>
          <p:nvPr/>
        </p:nvSpPr>
        <p:spPr>
          <a:xfrm>
            <a:off x="5321244" y="408373"/>
            <a:ext cx="6228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INPUT DATA AND SCHEMA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B278D1-6F5C-42CC-A314-753598356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676" y="1340527"/>
            <a:ext cx="1359630" cy="11807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400602-E886-43C4-8067-5F520C744084}"/>
              </a:ext>
            </a:extLst>
          </p:cNvPr>
          <p:cNvSpPr txBox="1"/>
          <p:nvPr/>
        </p:nvSpPr>
        <p:spPr>
          <a:xfrm>
            <a:off x="472598" y="2760045"/>
            <a:ext cx="3375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rgbClr val="FF0000"/>
                </a:solidFill>
              </a:rPr>
              <a:t>AtliQ</a:t>
            </a:r>
            <a:r>
              <a:rPr lang="en-US" sz="4400" b="1" dirty="0">
                <a:solidFill>
                  <a:srgbClr val="FF0000"/>
                </a:solidFill>
              </a:rPr>
              <a:t> Mart</a:t>
            </a:r>
            <a:endParaRPr lang="en-IN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64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5E5A560C-8D88-4034-8CA4-FC34CBE677C9}"/>
              </a:ext>
            </a:extLst>
          </p:cNvPr>
          <p:cNvSpPr/>
          <p:nvPr/>
        </p:nvSpPr>
        <p:spPr>
          <a:xfrm rot="16200000">
            <a:off x="-699115" y="699117"/>
            <a:ext cx="6613863" cy="5215632"/>
          </a:xfrm>
          <a:prstGeom prst="flowChartOffpage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BE4987-F06D-44CD-B9D4-69860B321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948" y="2496098"/>
            <a:ext cx="5261072" cy="1996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96941C-AA16-4A40-BD6D-6F41B84A1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077" y="4781875"/>
            <a:ext cx="5467197" cy="1230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877B03-9780-40F0-95A5-B50F2F08238B}"/>
              </a:ext>
            </a:extLst>
          </p:cNvPr>
          <p:cNvSpPr txBox="1"/>
          <p:nvPr/>
        </p:nvSpPr>
        <p:spPr>
          <a:xfrm>
            <a:off x="4910276" y="321800"/>
            <a:ext cx="6857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Provide a list of products with base price greater than 500 and that are featured in promo type of 'BOGOF' (Buy One Get One Free).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r>
              <a:rPr lang="en-US" dirty="0" err="1"/>
              <a:t>Atliq</a:t>
            </a:r>
            <a:r>
              <a:rPr lang="en-US" dirty="0"/>
              <a:t> Double Bedsheet set and </a:t>
            </a:r>
            <a:r>
              <a:rPr lang="en-US" dirty="0" err="1"/>
              <a:t>Atliq</a:t>
            </a:r>
            <a:r>
              <a:rPr lang="en-US" dirty="0"/>
              <a:t> waterproof Immersion Rod are the two products with base price greater than 500 and that are featured in promo type of 'BOGOF' (Buy One Get One Free)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886DFA-A4CC-4B12-BB2F-D96E39419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676" y="1340527"/>
            <a:ext cx="1359630" cy="1180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AB963F-2D85-4E76-9617-801107D95176}"/>
              </a:ext>
            </a:extLst>
          </p:cNvPr>
          <p:cNvSpPr txBox="1"/>
          <p:nvPr/>
        </p:nvSpPr>
        <p:spPr>
          <a:xfrm>
            <a:off x="472598" y="2760045"/>
            <a:ext cx="3375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rgbClr val="FF0000"/>
                </a:solidFill>
              </a:rPr>
              <a:t>AtliQ</a:t>
            </a:r>
            <a:r>
              <a:rPr lang="en-US" sz="4400" b="1" dirty="0">
                <a:solidFill>
                  <a:srgbClr val="FF0000"/>
                </a:solidFill>
              </a:rPr>
              <a:t> Mart</a:t>
            </a:r>
            <a:endParaRPr lang="en-IN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8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5E5A560C-8D88-4034-8CA4-FC34CBE677C9}"/>
              </a:ext>
            </a:extLst>
          </p:cNvPr>
          <p:cNvSpPr/>
          <p:nvPr/>
        </p:nvSpPr>
        <p:spPr>
          <a:xfrm rot="16200000">
            <a:off x="-699115" y="699117"/>
            <a:ext cx="6613863" cy="5215632"/>
          </a:xfrm>
          <a:prstGeom prst="flowChartOffpage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2227D3-F5A9-4151-9104-EC329A822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040" y="2036293"/>
            <a:ext cx="6311830" cy="12614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FE6160-BE62-4187-B0E0-404BDB256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378" y="3651963"/>
            <a:ext cx="2200492" cy="28093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2EDC6E-2CCA-454B-A5D0-084CEE92456D}"/>
              </a:ext>
            </a:extLst>
          </p:cNvPr>
          <p:cNvSpPr/>
          <p:nvPr/>
        </p:nvSpPr>
        <p:spPr>
          <a:xfrm>
            <a:off x="4851453" y="324034"/>
            <a:ext cx="70535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2. Generate a report that provides an overview of the number of stores in each city.</a:t>
            </a:r>
          </a:p>
          <a:p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According to the report Bengaluru, Chennai and Hyderabad have higher number of stores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CF3FA9-CAB0-4398-A07E-2D8657900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676" y="1340527"/>
            <a:ext cx="1359630" cy="11807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741A89-E3C7-4422-995B-687D359B6150}"/>
              </a:ext>
            </a:extLst>
          </p:cNvPr>
          <p:cNvSpPr txBox="1"/>
          <p:nvPr/>
        </p:nvSpPr>
        <p:spPr>
          <a:xfrm>
            <a:off x="472598" y="2760045"/>
            <a:ext cx="3375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rgbClr val="FF0000"/>
                </a:solidFill>
              </a:rPr>
              <a:t>AtliQ</a:t>
            </a:r>
            <a:r>
              <a:rPr lang="en-US" sz="4400" b="1" dirty="0">
                <a:solidFill>
                  <a:srgbClr val="FF0000"/>
                </a:solidFill>
              </a:rPr>
              <a:t> Mart</a:t>
            </a:r>
            <a:endParaRPr lang="en-IN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5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5E5A560C-8D88-4034-8CA4-FC34CBE677C9}"/>
              </a:ext>
            </a:extLst>
          </p:cNvPr>
          <p:cNvSpPr/>
          <p:nvPr/>
        </p:nvSpPr>
        <p:spPr>
          <a:xfrm rot="16200000">
            <a:off x="-699115" y="699117"/>
            <a:ext cx="6613863" cy="5215632"/>
          </a:xfrm>
          <a:prstGeom prst="flowChartOffpage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4C546D-2700-4535-968E-3760DA3C7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472" y="1793398"/>
            <a:ext cx="5441328" cy="30568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940307-A04C-4128-8D81-B938EF9FE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691" y="5322155"/>
            <a:ext cx="6551910" cy="5615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9A2110-B19C-4C39-AB51-988701A758F5}"/>
              </a:ext>
            </a:extLst>
          </p:cNvPr>
          <p:cNvSpPr txBox="1"/>
          <p:nvPr/>
        </p:nvSpPr>
        <p:spPr>
          <a:xfrm>
            <a:off x="4772525" y="244135"/>
            <a:ext cx="71235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Generate a report that displays each campaign along with the total revenue generated before and after the campaign?</a:t>
            </a:r>
          </a:p>
          <a:p>
            <a:r>
              <a:rPr lang="en-US" dirty="0"/>
              <a:t>The revenue has increased after the campaign but during the Diwali the revenue is increased significantly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A4FAFD-A885-42A9-A5DF-0002042D0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676" y="1340527"/>
            <a:ext cx="1359630" cy="1180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CB31E-AD97-441E-A171-434630116005}"/>
              </a:ext>
            </a:extLst>
          </p:cNvPr>
          <p:cNvSpPr txBox="1"/>
          <p:nvPr/>
        </p:nvSpPr>
        <p:spPr>
          <a:xfrm>
            <a:off x="472598" y="2760045"/>
            <a:ext cx="3375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rgbClr val="FF0000"/>
                </a:solidFill>
              </a:rPr>
              <a:t>AtliQ</a:t>
            </a:r>
            <a:r>
              <a:rPr lang="en-US" sz="4400" b="1" dirty="0">
                <a:solidFill>
                  <a:srgbClr val="FF0000"/>
                </a:solidFill>
              </a:rPr>
              <a:t> Mart</a:t>
            </a:r>
            <a:endParaRPr lang="en-IN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5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5E5A560C-8D88-4034-8CA4-FC34CBE677C9}"/>
              </a:ext>
            </a:extLst>
          </p:cNvPr>
          <p:cNvSpPr/>
          <p:nvPr/>
        </p:nvSpPr>
        <p:spPr>
          <a:xfrm rot="16200000">
            <a:off x="-699115" y="699117"/>
            <a:ext cx="6613863" cy="5215632"/>
          </a:xfrm>
          <a:prstGeom prst="flowChartOffpage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BA680F-EFB4-4718-8E64-2AF9E6A4A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331" y="2930829"/>
            <a:ext cx="5778226" cy="3496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BACEEA-4F3F-4F4A-A7CD-518F83750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444" y="3306933"/>
            <a:ext cx="3296110" cy="1314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30C608-AC55-41BC-AA96-49268C0BFD12}"/>
              </a:ext>
            </a:extLst>
          </p:cNvPr>
          <p:cNvSpPr txBox="1"/>
          <p:nvPr/>
        </p:nvSpPr>
        <p:spPr>
          <a:xfrm>
            <a:off x="5215632" y="68507"/>
            <a:ext cx="65028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Produce a Report that calculates the Incremental Sold Quantity (ISU%) for each category during the </a:t>
            </a:r>
            <a:r>
              <a:rPr lang="en-US" b="1" dirty="0" err="1"/>
              <a:t>diwali</a:t>
            </a:r>
            <a:r>
              <a:rPr lang="en-US" b="1" dirty="0"/>
              <a:t> campaign. Additionally, provide rankings for the categories based on their ISU%.</a:t>
            </a:r>
          </a:p>
          <a:p>
            <a:endParaRPr lang="en-US" b="1" dirty="0"/>
          </a:p>
          <a:p>
            <a:r>
              <a:rPr lang="en-US" dirty="0"/>
              <a:t>Home Appliances category exhibits the highest ISU% increase, followed by the Home Care and Combo1 categories. Notably, there is a remarkable 588% ISU% surge in the Home Appliances category, while Home Care is at 203.14%, Combo1 follows closely behind with a 202.36% increase.</a:t>
            </a:r>
            <a:endParaRPr lang="en-US" b="1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5F2E19-BA1F-4722-AF27-5D28CC0FA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676" y="1340527"/>
            <a:ext cx="1359630" cy="1180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D3DDC3-5191-4AED-A044-2AA3C5C456EE}"/>
              </a:ext>
            </a:extLst>
          </p:cNvPr>
          <p:cNvSpPr txBox="1"/>
          <p:nvPr/>
        </p:nvSpPr>
        <p:spPr>
          <a:xfrm>
            <a:off x="472598" y="2760045"/>
            <a:ext cx="3375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rgbClr val="FF0000"/>
                </a:solidFill>
              </a:rPr>
              <a:t>AtliQ</a:t>
            </a:r>
            <a:r>
              <a:rPr lang="en-US" sz="4400" b="1" dirty="0">
                <a:solidFill>
                  <a:srgbClr val="FF0000"/>
                </a:solidFill>
              </a:rPr>
              <a:t> Mart</a:t>
            </a:r>
            <a:endParaRPr lang="en-IN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13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5E5A560C-8D88-4034-8CA4-FC34CBE677C9}"/>
              </a:ext>
            </a:extLst>
          </p:cNvPr>
          <p:cNvSpPr/>
          <p:nvPr/>
        </p:nvSpPr>
        <p:spPr>
          <a:xfrm rot="16200000">
            <a:off x="-699115" y="699117"/>
            <a:ext cx="6613863" cy="5215632"/>
          </a:xfrm>
          <a:prstGeom prst="flowChartOffpage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9E87C3-ED5E-4601-9B05-24B61A0A3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633" y="3306933"/>
            <a:ext cx="6059669" cy="31197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948857-7220-494D-AD23-7B4E3E501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545" y="2665635"/>
            <a:ext cx="3825572" cy="10821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3B9708-65B1-4533-A010-E13A2B673A71}"/>
              </a:ext>
            </a:extLst>
          </p:cNvPr>
          <p:cNvSpPr txBox="1"/>
          <p:nvPr/>
        </p:nvSpPr>
        <p:spPr>
          <a:xfrm>
            <a:off x="4984423" y="357311"/>
            <a:ext cx="7030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 Create a report featuring the Top 5 products, ranked by Incremental Revenue Percentage (IR%), across all campaigns.</a:t>
            </a:r>
          </a:p>
          <a:p>
            <a:endParaRPr lang="en-US" b="1" dirty="0"/>
          </a:p>
          <a:p>
            <a:r>
              <a:rPr lang="en-US" dirty="0" err="1"/>
              <a:t>Atliq_waterproof_Immersion_Rod</a:t>
            </a:r>
            <a:r>
              <a:rPr lang="en-US" dirty="0"/>
              <a:t> leads with an IR% of 266.19%, closely followed by Atliq_High_Glo_15W_LED_Bulb with an IR% of 262.98%. </a:t>
            </a:r>
            <a:r>
              <a:rPr lang="en-US" dirty="0" err="1"/>
              <a:t>Atliq_Double_Bedsheet_Set</a:t>
            </a:r>
            <a:r>
              <a:rPr lang="en-US" dirty="0"/>
              <a:t>, </a:t>
            </a:r>
            <a:r>
              <a:rPr lang="en-US" dirty="0" err="1"/>
              <a:t>Atliq_Curtains</a:t>
            </a:r>
            <a:r>
              <a:rPr lang="en-US" dirty="0"/>
              <a:t>, Atliq_Home_Essential_8_Product_Combo made significant contribution to revenue generation.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3A4E46-A8AA-4626-B5C3-68E225BAD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676" y="1340527"/>
            <a:ext cx="1359630" cy="1180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B11BBE-661E-4239-9FD0-CA661B94F567}"/>
              </a:ext>
            </a:extLst>
          </p:cNvPr>
          <p:cNvSpPr txBox="1"/>
          <p:nvPr/>
        </p:nvSpPr>
        <p:spPr>
          <a:xfrm>
            <a:off x="472598" y="2760045"/>
            <a:ext cx="3375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rgbClr val="FF0000"/>
                </a:solidFill>
              </a:rPr>
              <a:t>AtliQ</a:t>
            </a:r>
            <a:r>
              <a:rPr lang="en-US" sz="4400" b="1" dirty="0">
                <a:solidFill>
                  <a:srgbClr val="FF0000"/>
                </a:solidFill>
              </a:rPr>
              <a:t> Mart</a:t>
            </a:r>
            <a:endParaRPr lang="en-IN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35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11516</TotalTime>
  <Words>463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</cp:revision>
  <dcterms:created xsi:type="dcterms:W3CDTF">2024-11-16T15:04:30Z</dcterms:created>
  <dcterms:modified xsi:type="dcterms:W3CDTF">2024-11-24T15:01:20Z</dcterms:modified>
</cp:coreProperties>
</file>