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4"/>
  </p:notesMasterIdLst>
  <p:sldIdLst>
    <p:sldId id="256" r:id="rId2"/>
    <p:sldId id="257" r:id="rId3"/>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9" d="100"/>
          <a:sy n="79" d="100"/>
        </p:scale>
        <p:origin x="821"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a:t>
            </a:fld>
            <a:endParaRPr/>
          </a:p>
        </p:txBody>
      </p:sp>
    </p:spTree>
    <p:extLst>
      <p:ext uri="{BB962C8B-B14F-4D97-AF65-F5344CB8AC3E}">
        <p14:creationId xmlns:p14="http://schemas.microsoft.com/office/powerpoint/2010/main" val="397536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59924" y="1031133"/>
            <a:ext cx="2597286" cy="3453318"/>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best practice</a:t>
            </a:r>
            <a:endParaRPr dirty="0"/>
          </a:p>
        </p:txBody>
      </p:sp>
      <p:sp>
        <p:nvSpPr>
          <p:cNvPr id="512" name="Google Shape;512;p1"/>
          <p:cNvSpPr txBox="1"/>
          <p:nvPr/>
        </p:nvSpPr>
        <p:spPr>
          <a:xfrm>
            <a:off x="4708187" y="838198"/>
            <a:ext cx="6554888" cy="5630695"/>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rgbClr val="00B0F0"/>
                </a:solidFill>
                <a:latin typeface="Trebuchet MS"/>
                <a:ea typeface="Trebuchet MS"/>
                <a:cs typeface="Trebuchet MS"/>
                <a:sym typeface="Trebuchet MS"/>
              </a:rPr>
              <a:t>Situation</a:t>
            </a:r>
          </a:p>
          <a:p>
            <a:pPr marL="108000" marR="0" lvl="1" indent="0" algn="l" rtl="0">
              <a:lnSpc>
                <a:spcPct val="90000"/>
              </a:lnSpc>
              <a:spcBef>
                <a:spcPts val="0"/>
              </a:spcBef>
              <a:spcAft>
                <a:spcPts val="0"/>
              </a:spcAft>
              <a:buClr>
                <a:srgbClr val="28BA73"/>
              </a:buClr>
              <a:buSzPts val="1600"/>
              <a:buFont typeface="Arial"/>
              <a:buNone/>
            </a:pPr>
            <a:endParaRPr dirty="0"/>
          </a:p>
          <a:p>
            <a:pPr marL="324000" lvl="1" indent="-216000">
              <a:spcBef>
                <a:spcPts val="300"/>
              </a:spcBef>
              <a:buClr>
                <a:srgbClr val="03522D"/>
              </a:buClr>
              <a:buSzPts val="1600"/>
              <a:buFont typeface="Trebuchet MS"/>
              <a:buChar char="•"/>
            </a:pPr>
            <a:r>
              <a:rPr lang="en-US" sz="1600" b="1" dirty="0" err="1">
                <a:solidFill>
                  <a:srgbClr val="03522D"/>
                </a:solidFill>
                <a:latin typeface="Trebuchet MS"/>
                <a:ea typeface="Trebuchet MS"/>
                <a:cs typeface="Trebuchet MS"/>
                <a:sym typeface="Trebuchet MS"/>
              </a:rPr>
              <a:t>PowerCo</a:t>
            </a:r>
            <a:r>
              <a:rPr lang="en-US" sz="1600" b="1" dirty="0">
                <a:solidFill>
                  <a:srgbClr val="03522D"/>
                </a:solidFill>
                <a:latin typeface="Trebuchet MS"/>
                <a:ea typeface="Trebuchet MS"/>
                <a:cs typeface="Trebuchet MS"/>
                <a:sym typeface="Trebuchet MS"/>
              </a:rPr>
              <a:t> has a problem with customer churn; they believe it is caused by customers' price sensitivities. One possible solution is to provide </a:t>
            </a:r>
            <a:r>
              <a:rPr lang="en-US" sz="1600" b="1" dirty="0">
                <a:solidFill>
                  <a:srgbClr val="990000"/>
                </a:solidFill>
                <a:latin typeface="Trebuchet MS"/>
                <a:ea typeface="Trebuchet MS"/>
                <a:cs typeface="Trebuchet MS"/>
                <a:sym typeface="Trebuchet MS"/>
              </a:rPr>
              <a:t>20%</a:t>
            </a:r>
            <a:r>
              <a:rPr lang="en-US" sz="1600" b="1" dirty="0">
                <a:solidFill>
                  <a:srgbClr val="03522D"/>
                </a:solidFill>
                <a:latin typeface="Trebuchet MS"/>
                <a:ea typeface="Trebuchet MS"/>
                <a:cs typeface="Trebuchet MS"/>
                <a:sym typeface="Trebuchet MS"/>
              </a:rPr>
              <a:t> off to customers who are most likely to start leaving.</a:t>
            </a:r>
            <a:endParaRPr lang="en-IN"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lang="en-IN"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rgbClr val="00B0F0"/>
                </a:solidFill>
                <a:latin typeface="Trebuchet MS"/>
                <a:ea typeface="Trebuchet MS"/>
                <a:cs typeface="Trebuchet MS"/>
                <a:sym typeface="Trebuchet MS"/>
              </a:rPr>
              <a:t>Complication</a:t>
            </a:r>
            <a:endParaRPr dirty="0">
              <a:solidFill>
                <a:srgbClr val="00B0F0"/>
              </a:solidFill>
            </a:endParaRPr>
          </a:p>
          <a:p>
            <a:pPr marL="324000" lvl="1" indent="-216000">
              <a:spcBef>
                <a:spcPts val="300"/>
              </a:spcBef>
              <a:buClr>
                <a:srgbClr val="28BA73"/>
              </a:buClr>
              <a:buSzPts val="1600"/>
              <a:buFont typeface="Trebuchet MS"/>
              <a:buChar char="•"/>
            </a:pPr>
            <a:r>
              <a:rPr lang="en-US" sz="1600" b="1" dirty="0">
                <a:solidFill>
                  <a:srgbClr val="274E13"/>
                </a:solidFill>
                <a:latin typeface="Trebuchet MS"/>
                <a:sym typeface="Trebuchet MS"/>
              </a:rPr>
              <a:t>During the process of EDA I have seen the data was highly skewed and this was taken care</a:t>
            </a:r>
          </a:p>
          <a:p>
            <a:pPr marL="324000" lvl="1" indent="-216000">
              <a:spcBef>
                <a:spcPts val="300"/>
              </a:spcBef>
              <a:buClr>
                <a:srgbClr val="28BA73"/>
              </a:buClr>
              <a:buSzPts val="1600"/>
              <a:buFont typeface="Trebuchet MS"/>
              <a:buChar char="•"/>
            </a:pPr>
            <a:r>
              <a:rPr lang="en-US" sz="1600" b="1" dirty="0">
                <a:solidFill>
                  <a:srgbClr val="274E13"/>
                </a:solidFill>
                <a:latin typeface="Trebuchet MS"/>
                <a:sym typeface="Trebuchet MS"/>
              </a:rPr>
              <a:t>Since there were are lot of features using confusion matrix I selected them</a:t>
            </a:r>
          </a:p>
          <a:p>
            <a:pPr marL="324000" lvl="1" indent="-216000">
              <a:spcBef>
                <a:spcPts val="300"/>
              </a:spcBef>
              <a:buClr>
                <a:srgbClr val="28BA73"/>
              </a:buClr>
              <a:buSzPts val="1600"/>
              <a:buFont typeface="Trebuchet MS"/>
              <a:buChar char="•"/>
            </a:pPr>
            <a:r>
              <a:rPr lang="en-US" sz="1600" b="1" dirty="0">
                <a:solidFill>
                  <a:srgbClr val="274E13"/>
                </a:solidFill>
                <a:latin typeface="Trebuchet MS"/>
                <a:ea typeface="Trebuchet MS"/>
                <a:cs typeface="Trebuchet MS"/>
                <a:sym typeface="Trebuchet MS"/>
              </a:rPr>
              <a:t>I applied Random Forest Classifier. Random Forest Classifier model has been built to predict customers’ churn probability, achieving an accuracy of </a:t>
            </a:r>
            <a:r>
              <a:rPr lang="en-US" sz="1600" b="1" dirty="0">
                <a:solidFill>
                  <a:srgbClr val="990000"/>
                </a:solidFill>
                <a:latin typeface="Trebuchet MS"/>
                <a:ea typeface="Trebuchet MS"/>
                <a:cs typeface="Trebuchet MS"/>
                <a:sym typeface="Trebuchet MS"/>
              </a:rPr>
              <a:t>0.90</a:t>
            </a:r>
            <a:r>
              <a:rPr lang="en-US" sz="1600" b="1" dirty="0">
                <a:solidFill>
                  <a:srgbClr val="274E13"/>
                </a:solidFill>
                <a:latin typeface="Trebuchet MS"/>
                <a:ea typeface="Trebuchet MS"/>
                <a:cs typeface="Trebuchet MS"/>
                <a:sym typeface="Trebuchet MS"/>
              </a:rPr>
              <a:t> on test set.</a:t>
            </a:r>
            <a:endParaRPr lang="en-IN"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lang="en-IN"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rgbClr val="00B0F0"/>
                </a:solidFill>
                <a:latin typeface="Trebuchet MS"/>
                <a:ea typeface="Trebuchet MS"/>
                <a:cs typeface="Trebuchet MS"/>
                <a:sym typeface="Trebuchet MS"/>
              </a:rPr>
              <a:t>Question</a:t>
            </a:r>
            <a:endParaRPr dirty="0">
              <a:solidFill>
                <a:srgbClr val="00B0F0"/>
              </a:solidFill>
            </a:endParaRPr>
          </a:p>
          <a:p>
            <a:pPr marL="324000" lvl="1" indent="-216000">
              <a:spcBef>
                <a:spcPts val="300"/>
              </a:spcBef>
              <a:buClr>
                <a:srgbClr val="03522D"/>
              </a:buClr>
              <a:buSzPts val="1600"/>
              <a:buFont typeface="Trebuchet MS"/>
              <a:buChar char="•"/>
            </a:pPr>
            <a:r>
              <a:rPr lang="en-US" sz="1600" b="1" dirty="0">
                <a:solidFill>
                  <a:srgbClr val="03522D"/>
                </a:solidFill>
                <a:latin typeface="Trebuchet MS"/>
              </a:rPr>
              <a:t>Is churn driven by the customers' price sensitivity?</a:t>
            </a:r>
          </a:p>
          <a:p>
            <a:pPr marL="324000" lvl="1" indent="-216000">
              <a:spcBef>
                <a:spcPts val="300"/>
              </a:spcBef>
              <a:buClr>
                <a:srgbClr val="03522D"/>
              </a:buClr>
              <a:buSzPts val="1600"/>
              <a:buFont typeface="Trebuchet MS"/>
              <a:buChar char="•"/>
            </a:pPr>
            <a:r>
              <a:rPr lang="en-US" sz="1600" b="1" dirty="0">
                <a:solidFill>
                  <a:srgbClr val="03522D"/>
                </a:solidFill>
                <a:latin typeface="Trebuchet MS"/>
              </a:rPr>
              <a:t>The difference between off-peak prices in December and January the preceding year could be a significant feature when predicting churn</a:t>
            </a:r>
            <a:endParaRPr sz="1600" b="1" dirty="0">
              <a:solidFill>
                <a:srgbClr val="03522D"/>
              </a:solidFill>
              <a:latin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pic>
        <p:nvPicPr>
          <p:cNvPr id="5" name="Picture 4">
            <a:extLst>
              <a:ext uri="{FF2B5EF4-FFF2-40B4-BE49-F238E27FC236}">
                <a16:creationId xmlns:a16="http://schemas.microsoft.com/office/drawing/2014/main" id="{45C01B08-0B49-4587-974D-831677462A28}"/>
              </a:ext>
            </a:extLst>
          </p:cNvPr>
          <p:cNvPicPr>
            <a:picLocks noChangeAspect="1"/>
          </p:cNvPicPr>
          <p:nvPr/>
        </p:nvPicPr>
        <p:blipFill rotWithShape="1">
          <a:blip r:embed="rId3"/>
          <a:srcRect l="7047" b="64316"/>
          <a:stretch/>
        </p:blipFill>
        <p:spPr>
          <a:xfrm>
            <a:off x="3996175" y="533435"/>
            <a:ext cx="7541084" cy="1640697"/>
          </a:xfrm>
          <a:prstGeom prst="rect">
            <a:avLst/>
          </a:prstGeom>
        </p:spPr>
      </p:pic>
      <p:sp>
        <p:nvSpPr>
          <p:cNvPr id="511" name="Google Shape;511;p1"/>
          <p:cNvSpPr txBox="1">
            <a:spLocks noGrp="1"/>
          </p:cNvSpPr>
          <p:nvPr>
            <p:ph type="title"/>
          </p:nvPr>
        </p:nvSpPr>
        <p:spPr>
          <a:xfrm>
            <a:off x="359924" y="1031133"/>
            <a:ext cx="2597286" cy="3453318"/>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best practice</a:t>
            </a:r>
            <a:endParaRPr dirty="0"/>
          </a:p>
        </p:txBody>
      </p:sp>
      <p:sp>
        <p:nvSpPr>
          <p:cNvPr id="512" name="Google Shape;512;p1"/>
          <p:cNvSpPr txBox="1"/>
          <p:nvPr/>
        </p:nvSpPr>
        <p:spPr>
          <a:xfrm>
            <a:off x="4910575" y="155644"/>
            <a:ext cx="6352500" cy="6507804"/>
          </a:xfrm>
          <a:prstGeom prst="rect">
            <a:avLst/>
          </a:prstGeom>
          <a:noFill/>
          <a:ln>
            <a:noFill/>
          </a:ln>
        </p:spPr>
        <p:txBody>
          <a:bodyPr spcFirstLastPara="1" wrap="square" lIns="91425" tIns="45700" rIns="91425" bIns="45700" anchor="t" anchorCtr="0">
            <a:noAutofit/>
          </a:bodyPr>
          <a:lstStyle/>
          <a:p>
            <a:pPr marL="108000" lvl="1">
              <a:lnSpc>
                <a:spcPct val="90000"/>
              </a:lnSpc>
              <a:buClr>
                <a:srgbClr val="28BA73"/>
              </a:buClr>
              <a:buSzPts val="1600"/>
            </a:pPr>
            <a:r>
              <a:rPr lang="en-US" sz="1600" dirty="0">
                <a:solidFill>
                  <a:srgbClr val="00B0F0"/>
                </a:solidFill>
                <a:latin typeface="Trebuchet MS"/>
                <a:sym typeface="Trebuchet MS"/>
              </a:rPr>
              <a:t>Answer</a:t>
            </a:r>
          </a:p>
          <a:p>
            <a:pPr marL="0" marR="0" lvl="0" indent="0" algn="l" rtl="0">
              <a:lnSpc>
                <a:spcPct val="100000"/>
              </a:lnSpc>
              <a:spcBef>
                <a:spcPts val="300"/>
              </a:spcBef>
              <a:spcAft>
                <a:spcPts val="0"/>
              </a:spcAft>
              <a:buNone/>
            </a:pPr>
            <a:endParaRPr lang="en-US"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lang="en-US"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lang="en-US"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lang="en-US"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lang="en-US"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lang="en-US" sz="1600" dirty="0">
              <a:solidFill>
                <a:schemeClr val="dk1"/>
              </a:solidFill>
              <a:latin typeface="Trebuchet MS"/>
              <a:ea typeface="Trebuchet MS"/>
              <a:cs typeface="Trebuchet MS"/>
              <a:sym typeface="Trebuchet MS"/>
            </a:endParaRPr>
          </a:p>
          <a:p>
            <a:pPr lvl="0">
              <a:spcBef>
                <a:spcPts val="300"/>
              </a:spcBef>
            </a:pPr>
            <a:endParaRPr lang="en-US" sz="12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lvl="0">
              <a:spcBef>
                <a:spcPts val="300"/>
              </a:spcBef>
            </a:pPr>
            <a:r>
              <a:rPr lang="en-US" sz="1200" b="1" dirty="0">
                <a:solidFill>
                  <a:srgbClr val="03522D"/>
                </a:solidFill>
                <a:latin typeface="Times New Roman" panose="02020603050405020304" pitchFamily="18" charset="0"/>
                <a:cs typeface="Times New Roman" panose="02020603050405020304" pitchFamily="18" charset="0"/>
                <a:sym typeface="Trebuchet MS"/>
              </a:rPr>
              <a:t>From this chart, we can observe the following points:</a:t>
            </a:r>
          </a:p>
          <a:p>
            <a:pPr lvl="0">
              <a:spcBef>
                <a:spcPts val="300"/>
              </a:spcBef>
            </a:pPr>
            <a:endParaRPr lang="en-US" sz="1200" b="1" dirty="0">
              <a:solidFill>
                <a:srgbClr val="03522D"/>
              </a:solidFill>
              <a:latin typeface="Times New Roman" panose="02020603050405020304" pitchFamily="18" charset="0"/>
              <a:cs typeface="Times New Roman" panose="02020603050405020304" pitchFamily="18" charset="0"/>
              <a:sym typeface="Trebuchet MS"/>
            </a:endParaRPr>
          </a:p>
          <a:p>
            <a:pPr lvl="0">
              <a:spcBef>
                <a:spcPts val="300"/>
              </a:spcBef>
            </a:pPr>
            <a:r>
              <a:rPr lang="en-US" sz="1200" b="1" dirty="0">
                <a:solidFill>
                  <a:srgbClr val="FF0000"/>
                </a:solidFill>
                <a:latin typeface="Times New Roman" panose="02020603050405020304" pitchFamily="18" charset="0"/>
                <a:cs typeface="Times New Roman" panose="02020603050405020304" pitchFamily="18" charset="0"/>
                <a:sym typeface="Trebuchet MS"/>
              </a:rPr>
              <a:t>Net margin and consumption over 12 months </a:t>
            </a:r>
            <a:r>
              <a:rPr lang="en-US" sz="1200" b="1" dirty="0">
                <a:solidFill>
                  <a:srgbClr val="03522D"/>
                </a:solidFill>
                <a:latin typeface="Times New Roman" panose="02020603050405020304" pitchFamily="18" charset="0"/>
                <a:cs typeface="Times New Roman" panose="02020603050405020304" pitchFamily="18" charset="0"/>
                <a:sym typeface="Trebuchet MS"/>
              </a:rPr>
              <a:t>is a top driver for churn in this model</a:t>
            </a:r>
          </a:p>
          <a:p>
            <a:pPr lvl="0">
              <a:spcBef>
                <a:spcPts val="300"/>
              </a:spcBef>
            </a:pPr>
            <a:endParaRPr lang="en-US" sz="1200" b="1" dirty="0">
              <a:solidFill>
                <a:srgbClr val="03522D"/>
              </a:solidFill>
              <a:latin typeface="Times New Roman" panose="02020603050405020304" pitchFamily="18" charset="0"/>
              <a:cs typeface="Times New Roman" panose="02020603050405020304" pitchFamily="18" charset="0"/>
              <a:sym typeface="Trebuchet MS"/>
            </a:endParaRPr>
          </a:p>
          <a:p>
            <a:pPr lvl="0">
              <a:spcBef>
                <a:spcPts val="300"/>
              </a:spcBef>
            </a:pPr>
            <a:r>
              <a:rPr lang="en-US" sz="1200" b="1" dirty="0">
                <a:solidFill>
                  <a:srgbClr val="03522D"/>
                </a:solidFill>
                <a:latin typeface="Times New Roman" panose="02020603050405020304" pitchFamily="18" charset="0"/>
                <a:cs typeface="Times New Roman" panose="02020603050405020304" pitchFamily="18" charset="0"/>
                <a:sym typeface="Trebuchet MS"/>
              </a:rPr>
              <a:t>Margin on power subscription also is an influential driver Time seems to be an influential factor, especially the number of months they have been active, their tenure and the number of months since they updated their contract</a:t>
            </a:r>
          </a:p>
          <a:p>
            <a:pPr lvl="0">
              <a:spcBef>
                <a:spcPts val="300"/>
              </a:spcBef>
            </a:pPr>
            <a:endParaRPr lang="en-US" sz="1200" b="1" dirty="0">
              <a:solidFill>
                <a:srgbClr val="03522D"/>
              </a:solidFill>
              <a:latin typeface="Times New Roman" panose="02020603050405020304" pitchFamily="18" charset="0"/>
              <a:cs typeface="Times New Roman" panose="02020603050405020304" pitchFamily="18" charset="0"/>
              <a:sym typeface="Trebuchet MS"/>
            </a:endParaRPr>
          </a:p>
          <a:p>
            <a:pPr lvl="0">
              <a:spcBef>
                <a:spcPts val="300"/>
              </a:spcBef>
            </a:pPr>
            <a:r>
              <a:rPr lang="en-US" sz="1200" b="1" dirty="0">
                <a:solidFill>
                  <a:srgbClr val="03522D"/>
                </a:solidFill>
                <a:latin typeface="Times New Roman" panose="02020603050405020304" pitchFamily="18" charset="0"/>
                <a:cs typeface="Times New Roman" panose="02020603050405020304" pitchFamily="18" charset="0"/>
                <a:sym typeface="Trebuchet MS"/>
              </a:rPr>
              <a:t>The feature that our colleague recommended (Question 2) is in the top half in terms of how influential it is and some of the features built off the back of this actually outperform it</a:t>
            </a:r>
          </a:p>
          <a:p>
            <a:pPr lvl="0">
              <a:spcBef>
                <a:spcPts val="300"/>
              </a:spcBef>
            </a:pPr>
            <a:endParaRPr lang="en-US" sz="1200" b="1" dirty="0">
              <a:solidFill>
                <a:srgbClr val="03522D"/>
              </a:solidFill>
              <a:latin typeface="Times New Roman" panose="02020603050405020304" pitchFamily="18" charset="0"/>
              <a:cs typeface="Times New Roman" panose="02020603050405020304" pitchFamily="18" charset="0"/>
              <a:sym typeface="Trebuchet MS"/>
            </a:endParaRPr>
          </a:p>
          <a:p>
            <a:pPr lvl="0">
              <a:spcBef>
                <a:spcPts val="300"/>
              </a:spcBef>
            </a:pPr>
            <a:r>
              <a:rPr lang="en-US" sz="1200" b="1" dirty="0">
                <a:solidFill>
                  <a:srgbClr val="03522D"/>
                </a:solidFill>
                <a:latin typeface="Times New Roman" panose="02020603050405020304" pitchFamily="18" charset="0"/>
                <a:cs typeface="Times New Roman" panose="02020603050405020304" pitchFamily="18" charset="0"/>
                <a:sym typeface="Trebuchet MS"/>
              </a:rPr>
              <a:t>Our price sensitivity features are scattered around but are not the main driver for a customer churning</a:t>
            </a:r>
          </a:p>
          <a:p>
            <a:pPr lvl="0">
              <a:spcBef>
                <a:spcPts val="300"/>
              </a:spcBef>
            </a:pPr>
            <a:endParaRPr lang="en-US" sz="1200" b="1" dirty="0">
              <a:solidFill>
                <a:srgbClr val="03522D"/>
              </a:solidFill>
              <a:latin typeface="Times New Roman" panose="02020603050405020304" pitchFamily="18" charset="0"/>
              <a:cs typeface="Times New Roman" panose="02020603050405020304" pitchFamily="18" charset="0"/>
              <a:sym typeface="Trebuchet MS"/>
            </a:endParaRPr>
          </a:p>
          <a:p>
            <a:pPr lvl="0">
              <a:spcBef>
                <a:spcPts val="300"/>
              </a:spcBef>
            </a:pPr>
            <a:r>
              <a:rPr lang="en-US" sz="1200" b="1" dirty="0">
                <a:solidFill>
                  <a:srgbClr val="03522D"/>
                </a:solidFill>
                <a:latin typeface="Times New Roman" panose="02020603050405020304" pitchFamily="18" charset="0"/>
                <a:cs typeface="Times New Roman" panose="02020603050405020304" pitchFamily="18" charset="0"/>
                <a:sym typeface="Trebuchet MS"/>
              </a:rPr>
              <a:t>The last observation is important because this relates back to our original hypothesis:</a:t>
            </a:r>
          </a:p>
          <a:p>
            <a:pPr lvl="0">
              <a:spcBef>
                <a:spcPts val="300"/>
              </a:spcBef>
            </a:pPr>
            <a:endParaRPr lang="en-US" sz="1200" b="1" dirty="0">
              <a:solidFill>
                <a:srgbClr val="03522D"/>
              </a:solidFill>
              <a:latin typeface="Times New Roman" panose="02020603050405020304" pitchFamily="18" charset="0"/>
              <a:cs typeface="Times New Roman" panose="02020603050405020304" pitchFamily="18" charset="0"/>
              <a:sym typeface="Trebuchet MS"/>
            </a:endParaRPr>
          </a:p>
          <a:p>
            <a:pPr lvl="0">
              <a:spcBef>
                <a:spcPts val="300"/>
              </a:spcBef>
            </a:pPr>
            <a:r>
              <a:rPr lang="en-US" sz="1200" b="1" dirty="0">
                <a:solidFill>
                  <a:srgbClr val="03522D"/>
                </a:solidFill>
                <a:latin typeface="Times New Roman" panose="02020603050405020304" pitchFamily="18" charset="0"/>
                <a:cs typeface="Times New Roman" panose="02020603050405020304" pitchFamily="18" charset="0"/>
                <a:sym typeface="Trebuchet MS"/>
              </a:rPr>
              <a:t>Is churn driven by the customers' price sensitivity?</a:t>
            </a:r>
          </a:p>
          <a:p>
            <a:pPr lvl="0">
              <a:spcBef>
                <a:spcPts val="300"/>
              </a:spcBef>
            </a:pPr>
            <a:endParaRPr lang="en-US" sz="1200" b="1" dirty="0">
              <a:solidFill>
                <a:srgbClr val="03522D"/>
              </a:solidFill>
              <a:latin typeface="Times New Roman" panose="02020603050405020304" pitchFamily="18" charset="0"/>
              <a:cs typeface="Times New Roman" panose="02020603050405020304" pitchFamily="18" charset="0"/>
              <a:sym typeface="Trebuchet MS"/>
            </a:endParaRPr>
          </a:p>
          <a:p>
            <a:pPr lvl="0">
              <a:spcBef>
                <a:spcPts val="300"/>
              </a:spcBef>
            </a:pPr>
            <a:r>
              <a:rPr lang="en-US" sz="1200" b="1" dirty="0">
                <a:solidFill>
                  <a:srgbClr val="03522D"/>
                </a:solidFill>
                <a:latin typeface="Times New Roman" panose="02020603050405020304" pitchFamily="18" charset="0"/>
                <a:cs typeface="Times New Roman" panose="02020603050405020304" pitchFamily="18" charset="0"/>
                <a:sym typeface="Trebuchet MS"/>
              </a:rPr>
              <a:t>Based on the output of the feature importance, it is </a:t>
            </a:r>
            <a:r>
              <a:rPr lang="en-US" sz="1200" b="1" dirty="0">
                <a:solidFill>
                  <a:srgbClr val="FF0000"/>
                </a:solidFill>
                <a:latin typeface="Times New Roman" panose="02020603050405020304" pitchFamily="18" charset="0"/>
                <a:cs typeface="Times New Roman" panose="02020603050405020304" pitchFamily="18" charset="0"/>
                <a:sym typeface="Trebuchet MS"/>
              </a:rPr>
              <a:t>not a main driver but it is a weak contributor.</a:t>
            </a:r>
            <a:r>
              <a:rPr lang="en-US" sz="1200" b="1" dirty="0">
                <a:solidFill>
                  <a:srgbClr val="03522D"/>
                </a:solidFill>
                <a:latin typeface="Times New Roman" panose="02020603050405020304" pitchFamily="18" charset="0"/>
                <a:cs typeface="Times New Roman" panose="02020603050405020304" pitchFamily="18" charset="0"/>
                <a:sym typeface="Trebuchet MS"/>
              </a:rPr>
              <a:t> However, to arrive at a conclusive result, more experimentation is needed.</a:t>
            </a: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8190952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327</Words>
  <Application>Microsoft Office PowerPoint</Application>
  <PresentationFormat>Widescreen</PresentationFormat>
  <Paragraphs>40</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Times New Roman</vt:lpstr>
      <vt:lpstr>Trebuchet MS</vt:lpstr>
      <vt:lpstr>BCG Grid 16:9</vt:lpstr>
      <vt:lpstr>Executive summary best practice</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HP</cp:lastModifiedBy>
  <cp:revision>4</cp:revision>
  <dcterms:created xsi:type="dcterms:W3CDTF">2016-11-04T11:46:04Z</dcterms:created>
  <dcterms:modified xsi:type="dcterms:W3CDTF">2024-06-15T14:14:51Z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