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9</a:t>
            </a:fld>
            <a:endParaRPr/>
          </a:p>
        </p:txBody>
      </p:sp>
    </p:spTree>
    <p:extLst>
      <p:ext uri="{BB962C8B-B14F-4D97-AF65-F5344CB8AC3E}">
        <p14:creationId xmlns:p14="http://schemas.microsoft.com/office/powerpoint/2010/main" val="178889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10</a:t>
            </a:fld>
            <a:endParaRPr/>
          </a:p>
        </p:txBody>
      </p:sp>
    </p:spTree>
    <p:extLst>
      <p:ext uri="{BB962C8B-B14F-4D97-AF65-F5344CB8AC3E}">
        <p14:creationId xmlns:p14="http://schemas.microsoft.com/office/powerpoint/2010/main" val="200383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11</a:t>
            </a:fld>
            <a:endParaRPr/>
          </a:p>
        </p:txBody>
      </p:sp>
    </p:spTree>
    <p:extLst>
      <p:ext uri="{BB962C8B-B14F-4D97-AF65-F5344CB8AC3E}">
        <p14:creationId xmlns:p14="http://schemas.microsoft.com/office/powerpoint/2010/main" val="292337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176807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a:p>
        </p:txBody>
      </p:sp>
    </p:spTree>
    <p:extLst>
      <p:ext uri="{BB962C8B-B14F-4D97-AF65-F5344CB8AC3E}">
        <p14:creationId xmlns:p14="http://schemas.microsoft.com/office/powerpoint/2010/main" val="90083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3</a:t>
            </a:fld>
            <a:endParaRPr/>
          </a:p>
        </p:txBody>
      </p:sp>
    </p:spTree>
    <p:extLst>
      <p:ext uri="{BB962C8B-B14F-4D97-AF65-F5344CB8AC3E}">
        <p14:creationId xmlns:p14="http://schemas.microsoft.com/office/powerpoint/2010/main" val="667706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4</a:t>
            </a:fld>
            <a:endParaRPr/>
          </a:p>
        </p:txBody>
      </p:sp>
    </p:spTree>
    <p:extLst>
      <p:ext uri="{BB962C8B-B14F-4D97-AF65-F5344CB8AC3E}">
        <p14:creationId xmlns:p14="http://schemas.microsoft.com/office/powerpoint/2010/main" val="3123891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5</a:t>
            </a:fld>
            <a:endParaRPr/>
          </a:p>
        </p:txBody>
      </p:sp>
    </p:spTree>
    <p:extLst>
      <p:ext uri="{BB962C8B-B14F-4D97-AF65-F5344CB8AC3E}">
        <p14:creationId xmlns:p14="http://schemas.microsoft.com/office/powerpoint/2010/main" val="211184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6</a:t>
            </a:fld>
            <a:endParaRPr/>
          </a:p>
        </p:txBody>
      </p:sp>
    </p:spTree>
    <p:extLst>
      <p:ext uri="{BB962C8B-B14F-4D97-AF65-F5344CB8AC3E}">
        <p14:creationId xmlns:p14="http://schemas.microsoft.com/office/powerpoint/2010/main" val="534436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7</a:t>
            </a:fld>
            <a:endParaRPr/>
          </a:p>
        </p:txBody>
      </p:sp>
    </p:spTree>
    <p:extLst>
      <p:ext uri="{BB962C8B-B14F-4D97-AF65-F5344CB8AC3E}">
        <p14:creationId xmlns:p14="http://schemas.microsoft.com/office/powerpoint/2010/main" val="2492577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8</a:t>
            </a:fld>
            <a:endParaRPr/>
          </a:p>
        </p:txBody>
      </p:sp>
    </p:spTree>
    <p:extLst>
      <p:ext uri="{BB962C8B-B14F-4D97-AF65-F5344CB8AC3E}">
        <p14:creationId xmlns:p14="http://schemas.microsoft.com/office/powerpoint/2010/main" val="3105931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sp>
        <p:nvSpPr>
          <p:cNvPr id="512" name="Google Shape;512;p1"/>
          <p:cNvSpPr txBox="1"/>
          <p:nvPr/>
        </p:nvSpPr>
        <p:spPr>
          <a:xfrm>
            <a:off x="4708187" y="838198"/>
            <a:ext cx="6554888" cy="3873761"/>
          </a:xfrm>
          <a:prstGeom prst="rect">
            <a:avLst/>
          </a:prstGeom>
          <a:noFill/>
          <a:ln>
            <a:noFill/>
          </a:ln>
        </p:spPr>
        <p:txBody>
          <a:bodyPr spcFirstLastPara="1" wrap="square" lIns="91425" tIns="45700" rIns="91425" bIns="45700" anchor="t" anchorCtr="0">
            <a:noAutofit/>
          </a:bodyPr>
          <a:lstStyle/>
          <a:p>
            <a:endParaRPr lang="en-IN" dirty="0"/>
          </a:p>
          <a:p>
            <a:r>
              <a:rPr lang="en-US" dirty="0" err="1"/>
              <a:t>Atliq</a:t>
            </a:r>
            <a:r>
              <a:rPr lang="en-US" dirty="0"/>
              <a:t> Hardware, a fictional corporation, stands out as a major computer hardware manufacturer in India and has a robust global presence.</a:t>
            </a:r>
          </a:p>
          <a:p>
            <a:endParaRPr lang="en-IN" dirty="0"/>
          </a:p>
          <a:p>
            <a:r>
              <a:rPr lang="en-US" dirty="0"/>
              <a:t>Despite its prominence, the management recognizes a need for more timely and informed decisions backed by data insights.</a:t>
            </a:r>
          </a:p>
          <a:p>
            <a:endParaRPr lang="en-IN" dirty="0"/>
          </a:p>
          <a:p>
            <a:r>
              <a:rPr lang="en-US" dirty="0"/>
              <a:t>There's a strategic initiative to enhance the data analytics team by onboarding junior data analysts.</a:t>
            </a:r>
          </a:p>
          <a:p>
            <a:endParaRPr lang="en-IN" dirty="0"/>
          </a:p>
          <a:p>
            <a:r>
              <a:rPr lang="en-US" dirty="0"/>
              <a:t>In order to evaluate potential candidates comprehensively, Tony Sharma, the Director of Data Analytics, plans to organize a SQL challenge. This challenge will assess both technical skills and soft skills.</a:t>
            </a:r>
          </a:p>
          <a:p>
            <a:endParaRPr lang="en-IN" dirty="0"/>
          </a:p>
          <a:p>
            <a:r>
              <a:rPr lang="en-US" dirty="0"/>
              <a:t>The company has identified 10 specific ad hoc requests for which they are seeking valuable insights.</a:t>
            </a:r>
            <a:endParaRPr lang="en-IN" dirty="0"/>
          </a:p>
          <a:p>
            <a:endParaRPr lang="en-IN" dirty="0"/>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3" name="Rectangle 2">
            <a:extLst>
              <a:ext uri="{FF2B5EF4-FFF2-40B4-BE49-F238E27FC236}">
                <a16:creationId xmlns:a16="http://schemas.microsoft.com/office/drawing/2014/main" id="{62C256E6-3083-4941-9A03-F86DDACFE77A}"/>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1050675-2B12-485C-84DE-BF5721B7084F}"/>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68701" y="233266"/>
            <a:ext cx="6554888" cy="453232"/>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8</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4" y="884335"/>
            <a:ext cx="7393922" cy="453233"/>
          </a:xfrm>
          <a:prstGeom prst="rect">
            <a:avLst/>
          </a:prstGeom>
          <a:noFill/>
          <a:ln>
            <a:noFill/>
          </a:ln>
        </p:spPr>
        <p:txBody>
          <a:bodyPr spcFirstLastPara="1" wrap="square" lIns="91425" tIns="45700" rIns="91425" bIns="45700" anchor="t" anchorCtr="0">
            <a:noAutofit/>
          </a:bodyPr>
          <a:lstStyle/>
          <a:p>
            <a:r>
              <a:rPr lang="en-US" b="1" dirty="0"/>
              <a:t>QUESTION 8: </a:t>
            </a:r>
            <a:r>
              <a:rPr lang="en-US" dirty="0"/>
              <a:t>In which quarter of 2020, got the maximum </a:t>
            </a:r>
            <a:r>
              <a:rPr lang="en-US" dirty="0" err="1"/>
              <a:t>total_sold_quantity</a:t>
            </a:r>
            <a:r>
              <a:rPr lang="en-US" dirty="0"/>
              <a:t>?</a:t>
            </a:r>
            <a:endParaRPr lang="en-IN" dirty="0"/>
          </a:p>
        </p:txBody>
      </p:sp>
      <p:sp>
        <p:nvSpPr>
          <p:cNvPr id="3" name="TextBox 2">
            <a:extLst>
              <a:ext uri="{FF2B5EF4-FFF2-40B4-BE49-F238E27FC236}">
                <a16:creationId xmlns:a16="http://schemas.microsoft.com/office/drawing/2014/main" id="{29938015-E8BD-4165-BCD3-1881252E3E8F}"/>
              </a:ext>
            </a:extLst>
          </p:cNvPr>
          <p:cNvSpPr txBox="1"/>
          <p:nvPr/>
        </p:nvSpPr>
        <p:spPr>
          <a:xfrm>
            <a:off x="3917360" y="4611231"/>
            <a:ext cx="3424482" cy="1815882"/>
          </a:xfrm>
          <a:prstGeom prst="rect">
            <a:avLst/>
          </a:prstGeom>
          <a:noFill/>
        </p:spPr>
        <p:txBody>
          <a:bodyPr wrap="square" rtlCol="0">
            <a:spAutoFit/>
          </a:bodyPr>
          <a:lstStyle/>
          <a:p>
            <a:r>
              <a:rPr lang="en-US" b="1" dirty="0"/>
              <a:t>INSIGHTS:</a:t>
            </a:r>
          </a:p>
          <a:p>
            <a:r>
              <a:rPr lang="en-US" dirty="0"/>
              <a:t>In Q3 (being the lowest) and Q4 there is reduction in total quantity sold one of the reasons might be due to </a:t>
            </a:r>
            <a:r>
              <a:rPr lang="en-US" dirty="0" err="1"/>
              <a:t>covid</a:t>
            </a:r>
            <a:endParaRPr lang="en-US" dirty="0"/>
          </a:p>
          <a:p>
            <a:endParaRPr lang="en-US" dirty="0"/>
          </a:p>
          <a:p>
            <a:r>
              <a:rPr lang="en-US" dirty="0"/>
              <a:t>In Q1 and Q2 the quantity sold was good and also the strongest quarters of the year </a:t>
            </a:r>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9DF9042-0AAB-4CF7-ADAB-73318A2A3A72}"/>
              </a:ext>
            </a:extLst>
          </p:cNvPr>
          <p:cNvPicPr>
            <a:picLocks noChangeAspect="1"/>
          </p:cNvPicPr>
          <p:nvPr/>
        </p:nvPicPr>
        <p:blipFill>
          <a:blip r:embed="rId4"/>
          <a:stretch>
            <a:fillRect/>
          </a:stretch>
        </p:blipFill>
        <p:spPr>
          <a:xfrm>
            <a:off x="4268455" y="1337568"/>
            <a:ext cx="4772908" cy="2527938"/>
          </a:xfrm>
          <a:prstGeom prst="rect">
            <a:avLst/>
          </a:prstGeom>
        </p:spPr>
      </p:pic>
      <p:pic>
        <p:nvPicPr>
          <p:cNvPr id="8" name="Picture 7">
            <a:extLst>
              <a:ext uri="{FF2B5EF4-FFF2-40B4-BE49-F238E27FC236}">
                <a16:creationId xmlns:a16="http://schemas.microsoft.com/office/drawing/2014/main" id="{830C1D46-1E9A-4CD3-8502-74191709A41F}"/>
              </a:ext>
            </a:extLst>
          </p:cNvPr>
          <p:cNvPicPr>
            <a:picLocks noChangeAspect="1"/>
          </p:cNvPicPr>
          <p:nvPr/>
        </p:nvPicPr>
        <p:blipFill>
          <a:blip r:embed="rId5"/>
          <a:stretch>
            <a:fillRect/>
          </a:stretch>
        </p:blipFill>
        <p:spPr>
          <a:xfrm>
            <a:off x="9234445" y="1707503"/>
            <a:ext cx="2512796" cy="1446244"/>
          </a:xfrm>
          <a:prstGeom prst="rect">
            <a:avLst/>
          </a:prstGeom>
        </p:spPr>
      </p:pic>
      <p:pic>
        <p:nvPicPr>
          <p:cNvPr id="9" name="Picture 8">
            <a:extLst>
              <a:ext uri="{FF2B5EF4-FFF2-40B4-BE49-F238E27FC236}">
                <a16:creationId xmlns:a16="http://schemas.microsoft.com/office/drawing/2014/main" id="{4C703A7B-CEFF-44C8-8D09-0FC2E638152E}"/>
              </a:ext>
            </a:extLst>
          </p:cNvPr>
          <p:cNvPicPr>
            <a:picLocks noChangeAspect="1"/>
          </p:cNvPicPr>
          <p:nvPr/>
        </p:nvPicPr>
        <p:blipFill>
          <a:blip r:embed="rId6"/>
          <a:stretch>
            <a:fillRect/>
          </a:stretch>
        </p:blipFill>
        <p:spPr>
          <a:xfrm>
            <a:off x="8547702" y="3980867"/>
            <a:ext cx="3329852" cy="2593382"/>
          </a:xfrm>
          <a:prstGeom prst="rect">
            <a:avLst/>
          </a:prstGeom>
        </p:spPr>
      </p:pic>
    </p:spTree>
    <p:extLst>
      <p:ext uri="{BB962C8B-B14F-4D97-AF65-F5344CB8AC3E}">
        <p14:creationId xmlns:p14="http://schemas.microsoft.com/office/powerpoint/2010/main" val="2282139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31908" y="169441"/>
            <a:ext cx="6554888" cy="453232"/>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9</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3795159" y="622673"/>
            <a:ext cx="7828385" cy="439395"/>
          </a:xfrm>
          <a:prstGeom prst="rect">
            <a:avLst/>
          </a:prstGeom>
          <a:noFill/>
          <a:ln>
            <a:noFill/>
          </a:ln>
        </p:spPr>
        <p:txBody>
          <a:bodyPr spcFirstLastPara="1" wrap="square" lIns="91425" tIns="45700" rIns="91425" bIns="45700" anchor="t" anchorCtr="0">
            <a:noAutofit/>
          </a:bodyPr>
          <a:lstStyle/>
          <a:p>
            <a:r>
              <a:rPr lang="en-US" b="1" dirty="0"/>
              <a:t>QUESTION 9: </a:t>
            </a:r>
            <a:r>
              <a:rPr lang="en-US" dirty="0"/>
              <a:t>Which channel helped to bring more gross sales in the fiscal year 2021 and the percentage of contribution?</a:t>
            </a:r>
            <a:endParaRPr lang="en-IN" dirty="0"/>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9B3B5FF-6B87-45C3-81C8-518040711E0D}"/>
              </a:ext>
            </a:extLst>
          </p:cNvPr>
          <p:cNvPicPr>
            <a:picLocks noChangeAspect="1"/>
          </p:cNvPicPr>
          <p:nvPr/>
        </p:nvPicPr>
        <p:blipFill>
          <a:blip r:embed="rId4"/>
          <a:stretch>
            <a:fillRect/>
          </a:stretch>
        </p:blipFill>
        <p:spPr>
          <a:xfrm>
            <a:off x="4025485" y="1231575"/>
            <a:ext cx="5696745" cy="3934374"/>
          </a:xfrm>
          <a:prstGeom prst="rect">
            <a:avLst/>
          </a:prstGeom>
        </p:spPr>
      </p:pic>
      <p:pic>
        <p:nvPicPr>
          <p:cNvPr id="4" name="Picture 3">
            <a:extLst>
              <a:ext uri="{FF2B5EF4-FFF2-40B4-BE49-F238E27FC236}">
                <a16:creationId xmlns:a16="http://schemas.microsoft.com/office/drawing/2014/main" id="{E93225EF-4BB1-4B53-AEDA-DEE41F49CC9B}"/>
              </a:ext>
            </a:extLst>
          </p:cNvPr>
          <p:cNvPicPr>
            <a:picLocks noChangeAspect="1"/>
          </p:cNvPicPr>
          <p:nvPr/>
        </p:nvPicPr>
        <p:blipFill>
          <a:blip r:embed="rId5"/>
          <a:stretch>
            <a:fillRect/>
          </a:stretch>
        </p:blipFill>
        <p:spPr>
          <a:xfrm>
            <a:off x="7706969" y="5335456"/>
            <a:ext cx="4282868" cy="1198102"/>
          </a:xfrm>
          <a:prstGeom prst="rect">
            <a:avLst/>
          </a:prstGeom>
        </p:spPr>
      </p:pic>
      <p:sp>
        <p:nvSpPr>
          <p:cNvPr id="7" name="TextBox 6">
            <a:extLst>
              <a:ext uri="{FF2B5EF4-FFF2-40B4-BE49-F238E27FC236}">
                <a16:creationId xmlns:a16="http://schemas.microsoft.com/office/drawing/2014/main" id="{2FE2CA3C-BFC2-41E1-84B4-065FF578F3C7}"/>
              </a:ext>
            </a:extLst>
          </p:cNvPr>
          <p:cNvSpPr txBox="1"/>
          <p:nvPr/>
        </p:nvSpPr>
        <p:spPr>
          <a:xfrm>
            <a:off x="3795159" y="5281126"/>
            <a:ext cx="3557363" cy="1384995"/>
          </a:xfrm>
          <a:prstGeom prst="rect">
            <a:avLst/>
          </a:prstGeom>
          <a:noFill/>
        </p:spPr>
        <p:txBody>
          <a:bodyPr wrap="square" rtlCol="0">
            <a:spAutoFit/>
          </a:bodyPr>
          <a:lstStyle/>
          <a:p>
            <a:r>
              <a:rPr lang="en-US" b="1" dirty="0"/>
              <a:t>INSIGHTS:</a:t>
            </a:r>
          </a:p>
          <a:p>
            <a:r>
              <a:rPr lang="en-US" dirty="0"/>
              <a:t>In </a:t>
            </a:r>
            <a:r>
              <a:rPr lang="en-US" dirty="0" err="1"/>
              <a:t>Atliq</a:t>
            </a:r>
            <a:r>
              <a:rPr lang="en-US" dirty="0"/>
              <a:t> hardware 73% for overall sales retailers contribute more when compared to direct and distributor both stands the same</a:t>
            </a:r>
          </a:p>
          <a:p>
            <a:endParaRPr lang="en-IN" dirty="0"/>
          </a:p>
        </p:txBody>
      </p:sp>
    </p:spTree>
    <p:extLst>
      <p:ext uri="{BB962C8B-B14F-4D97-AF65-F5344CB8AC3E}">
        <p14:creationId xmlns:p14="http://schemas.microsoft.com/office/powerpoint/2010/main" val="1740649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31908" y="169441"/>
            <a:ext cx="6554888" cy="453232"/>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10</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3795159" y="608837"/>
            <a:ext cx="8036918" cy="453232"/>
          </a:xfrm>
          <a:prstGeom prst="rect">
            <a:avLst/>
          </a:prstGeom>
          <a:noFill/>
          <a:ln>
            <a:noFill/>
          </a:ln>
        </p:spPr>
        <p:txBody>
          <a:bodyPr spcFirstLastPara="1" wrap="square" lIns="91425" tIns="45700" rIns="91425" bIns="45700" anchor="t" anchorCtr="0">
            <a:noAutofit/>
          </a:bodyPr>
          <a:lstStyle/>
          <a:p>
            <a:r>
              <a:rPr lang="en-US" b="1" dirty="0"/>
              <a:t>QUESTION 10: </a:t>
            </a:r>
            <a:r>
              <a:rPr lang="en-US" dirty="0"/>
              <a:t>Get the Top 3 products in each division that have a high </a:t>
            </a:r>
            <a:r>
              <a:rPr lang="en-US" dirty="0" err="1"/>
              <a:t>total_sold_quantity</a:t>
            </a:r>
            <a:r>
              <a:rPr lang="en-US" dirty="0"/>
              <a:t> in the fiscal year 2021?</a:t>
            </a:r>
            <a:endParaRPr lang="en-IN" dirty="0"/>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FE2CA3C-BFC2-41E1-84B4-065FF578F3C7}"/>
              </a:ext>
            </a:extLst>
          </p:cNvPr>
          <p:cNvSpPr txBox="1"/>
          <p:nvPr/>
        </p:nvSpPr>
        <p:spPr>
          <a:xfrm>
            <a:off x="3664531" y="5247415"/>
            <a:ext cx="3902596" cy="1169551"/>
          </a:xfrm>
          <a:prstGeom prst="rect">
            <a:avLst/>
          </a:prstGeom>
          <a:noFill/>
        </p:spPr>
        <p:txBody>
          <a:bodyPr wrap="square" rtlCol="0">
            <a:spAutoFit/>
          </a:bodyPr>
          <a:lstStyle/>
          <a:p>
            <a:r>
              <a:rPr lang="en-US" b="1" dirty="0"/>
              <a:t>INSIGHTS:</a:t>
            </a:r>
          </a:p>
          <a:p>
            <a:r>
              <a:rPr lang="en-US" dirty="0"/>
              <a:t>N &amp; S Division : 3 best sellers are external devices</a:t>
            </a:r>
          </a:p>
          <a:p>
            <a:r>
              <a:rPr lang="en-US" dirty="0"/>
              <a:t>P&amp; A Division: 3 best sellers are mouse</a:t>
            </a:r>
          </a:p>
          <a:p>
            <a:r>
              <a:rPr lang="en-US" dirty="0"/>
              <a:t>PC Division : 3 best seller are personal laptop</a:t>
            </a:r>
            <a:endParaRPr lang="en-IN" dirty="0"/>
          </a:p>
        </p:txBody>
      </p:sp>
      <p:pic>
        <p:nvPicPr>
          <p:cNvPr id="8" name="Picture 7">
            <a:extLst>
              <a:ext uri="{FF2B5EF4-FFF2-40B4-BE49-F238E27FC236}">
                <a16:creationId xmlns:a16="http://schemas.microsoft.com/office/drawing/2014/main" id="{3A8F37A3-232F-4174-89AA-CFBEE1545FD5}"/>
              </a:ext>
            </a:extLst>
          </p:cNvPr>
          <p:cNvPicPr>
            <a:picLocks noChangeAspect="1"/>
          </p:cNvPicPr>
          <p:nvPr/>
        </p:nvPicPr>
        <p:blipFill>
          <a:blip r:embed="rId4"/>
          <a:stretch>
            <a:fillRect/>
          </a:stretch>
        </p:blipFill>
        <p:spPr>
          <a:xfrm>
            <a:off x="4185046" y="1148540"/>
            <a:ext cx="6334952" cy="3730146"/>
          </a:xfrm>
          <a:prstGeom prst="rect">
            <a:avLst/>
          </a:prstGeom>
        </p:spPr>
      </p:pic>
      <p:pic>
        <p:nvPicPr>
          <p:cNvPr id="9" name="Picture 8">
            <a:extLst>
              <a:ext uri="{FF2B5EF4-FFF2-40B4-BE49-F238E27FC236}">
                <a16:creationId xmlns:a16="http://schemas.microsoft.com/office/drawing/2014/main" id="{D3859B7B-4F63-4DC3-A763-9E25683F540B}"/>
              </a:ext>
            </a:extLst>
          </p:cNvPr>
          <p:cNvPicPr>
            <a:picLocks noChangeAspect="1"/>
          </p:cNvPicPr>
          <p:nvPr/>
        </p:nvPicPr>
        <p:blipFill>
          <a:blip r:embed="rId5"/>
          <a:stretch>
            <a:fillRect/>
          </a:stretch>
        </p:blipFill>
        <p:spPr>
          <a:xfrm>
            <a:off x="7451544" y="4349753"/>
            <a:ext cx="4439270" cy="2067213"/>
          </a:xfrm>
          <a:prstGeom prst="rect">
            <a:avLst/>
          </a:prstGeom>
        </p:spPr>
      </p:pic>
    </p:spTree>
    <p:extLst>
      <p:ext uri="{BB962C8B-B14F-4D97-AF65-F5344CB8AC3E}">
        <p14:creationId xmlns:p14="http://schemas.microsoft.com/office/powerpoint/2010/main" val="941001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pic>
        <p:nvPicPr>
          <p:cNvPr id="3" name="Picture 2">
            <a:extLst>
              <a:ext uri="{FF2B5EF4-FFF2-40B4-BE49-F238E27FC236}">
                <a16:creationId xmlns:a16="http://schemas.microsoft.com/office/drawing/2014/main" id="{1CBFA157-F41D-4C75-864A-DF164371B662}"/>
              </a:ext>
            </a:extLst>
          </p:cNvPr>
          <p:cNvPicPr>
            <a:picLocks noChangeAspect="1"/>
          </p:cNvPicPr>
          <p:nvPr/>
        </p:nvPicPr>
        <p:blipFill>
          <a:blip r:embed="rId4"/>
          <a:stretch>
            <a:fillRect/>
          </a:stretch>
        </p:blipFill>
        <p:spPr>
          <a:xfrm>
            <a:off x="4444755" y="1259080"/>
            <a:ext cx="7215721" cy="3938071"/>
          </a:xfrm>
          <a:prstGeom prst="rect">
            <a:avLst/>
          </a:prstGeom>
        </p:spPr>
      </p:pic>
      <p:sp>
        <p:nvSpPr>
          <p:cNvPr id="6" name="TextBox 5">
            <a:extLst>
              <a:ext uri="{FF2B5EF4-FFF2-40B4-BE49-F238E27FC236}">
                <a16:creationId xmlns:a16="http://schemas.microsoft.com/office/drawing/2014/main" id="{42C9C2BD-CB93-44D2-A9FC-9FF759D63667}"/>
              </a:ext>
            </a:extLst>
          </p:cNvPr>
          <p:cNvSpPr txBox="1"/>
          <p:nvPr/>
        </p:nvSpPr>
        <p:spPr>
          <a:xfrm>
            <a:off x="4080861" y="384802"/>
            <a:ext cx="7215722" cy="646331"/>
          </a:xfrm>
          <a:prstGeom prst="rect">
            <a:avLst/>
          </a:prstGeom>
          <a:noFill/>
        </p:spPr>
        <p:txBody>
          <a:bodyPr wrap="square" rtlCol="0">
            <a:spAutoFit/>
          </a:bodyPr>
          <a:lstStyle/>
          <a:p>
            <a:pPr algn="ctr"/>
            <a:r>
              <a:rPr lang="en-US" sz="3600" dirty="0">
                <a:solidFill>
                  <a:srgbClr val="7030A0"/>
                </a:solidFill>
                <a:latin typeface="Trebuchet MS"/>
                <a:sym typeface="Trebuchet MS"/>
              </a:rPr>
              <a:t>INPUT </a:t>
            </a:r>
            <a:r>
              <a:rPr lang="en-US" sz="3600" dirty="0">
                <a:solidFill>
                  <a:srgbClr val="7030A0"/>
                </a:solidFill>
                <a:latin typeface="Arial "/>
                <a:sym typeface="Trebuchet MS"/>
              </a:rPr>
              <a:t>DATA</a:t>
            </a:r>
            <a:r>
              <a:rPr lang="en-US" sz="3600" dirty="0">
                <a:solidFill>
                  <a:srgbClr val="7030A0"/>
                </a:solidFill>
                <a:latin typeface="Trebuchet MS"/>
                <a:sym typeface="Trebuchet MS"/>
              </a:rPr>
              <a:t> AND SCHEMA</a:t>
            </a:r>
            <a:endParaRPr lang="en-IN" sz="3600" dirty="0">
              <a:solidFill>
                <a:srgbClr val="7030A0"/>
              </a:solidFill>
              <a:latin typeface="Trebuchet MS"/>
              <a:sym typeface="Trebuchet MS"/>
            </a:endParaRPr>
          </a:p>
        </p:txBody>
      </p:sp>
      <p:sp>
        <p:nvSpPr>
          <p:cNvPr id="9" name="Rectangle 8">
            <a:extLst>
              <a:ext uri="{FF2B5EF4-FFF2-40B4-BE49-F238E27FC236}">
                <a16:creationId xmlns:a16="http://schemas.microsoft.com/office/drawing/2014/main" id="{1C9283ED-3EEC-4448-935D-EB39E14A7D8E}"/>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0E5D706-0F60-494B-A213-2D2E5E48A77D}"/>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173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552677" y="427294"/>
            <a:ext cx="6554888" cy="738675"/>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1</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4" y="1457727"/>
            <a:ext cx="7207308" cy="738675"/>
          </a:xfrm>
          <a:prstGeom prst="rect">
            <a:avLst/>
          </a:prstGeom>
          <a:noFill/>
          <a:ln>
            <a:noFill/>
          </a:ln>
        </p:spPr>
        <p:txBody>
          <a:bodyPr spcFirstLastPara="1" wrap="square" lIns="91425" tIns="45700" rIns="91425" bIns="45700" anchor="t" anchorCtr="0">
            <a:noAutofit/>
          </a:bodyPr>
          <a:lstStyle/>
          <a:p>
            <a:r>
              <a:rPr lang="en-US" b="1" dirty="0"/>
              <a:t>QUESTION 1:</a:t>
            </a:r>
            <a:r>
              <a:rPr lang="en-US" dirty="0"/>
              <a:t> </a:t>
            </a:r>
            <a:r>
              <a:rPr lang="en-IN" dirty="0"/>
              <a:t>Provide the list of markets in which customer "</a:t>
            </a:r>
            <a:r>
              <a:rPr lang="en-IN" dirty="0" err="1"/>
              <a:t>Atliq</a:t>
            </a:r>
            <a:r>
              <a:rPr lang="en-IN" dirty="0"/>
              <a:t> Exclusive" operates its business in the APAC region.</a:t>
            </a:r>
          </a:p>
          <a:p>
            <a:endParaRPr lang="en-IN" dirty="0"/>
          </a:p>
        </p:txBody>
      </p:sp>
      <p:pic>
        <p:nvPicPr>
          <p:cNvPr id="11" name="Picture 10">
            <a:extLst>
              <a:ext uri="{FF2B5EF4-FFF2-40B4-BE49-F238E27FC236}">
                <a16:creationId xmlns:a16="http://schemas.microsoft.com/office/drawing/2014/main" id="{E857481C-CFD3-485D-98B3-143A2243DB87}"/>
              </a:ext>
            </a:extLst>
          </p:cNvPr>
          <p:cNvPicPr/>
          <p:nvPr/>
        </p:nvPicPr>
        <p:blipFill rotWithShape="1">
          <a:blip r:embed="rId4"/>
          <a:srcRect l="4121" t="18071" r="69954" b="70928"/>
          <a:stretch/>
        </p:blipFill>
        <p:spPr bwMode="auto">
          <a:xfrm>
            <a:off x="4260014" y="2301875"/>
            <a:ext cx="4725035" cy="1127125"/>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3B61EC42-4E5F-4B0C-9EB1-1C07D30E9EF1}"/>
              </a:ext>
            </a:extLst>
          </p:cNvPr>
          <p:cNvPicPr/>
          <p:nvPr/>
        </p:nvPicPr>
        <p:blipFill rotWithShape="1">
          <a:blip r:embed="rId4"/>
          <a:srcRect t="59563" r="65167" b="20110"/>
          <a:stretch/>
        </p:blipFill>
        <p:spPr bwMode="auto">
          <a:xfrm>
            <a:off x="6163455" y="3672921"/>
            <a:ext cx="4944110" cy="1623060"/>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A6033F28-D3C3-4225-8228-E8621C9A5286}"/>
              </a:ext>
            </a:extLst>
          </p:cNvPr>
          <p:cNvSpPr txBox="1"/>
          <p:nvPr/>
        </p:nvSpPr>
        <p:spPr>
          <a:xfrm>
            <a:off x="3946849" y="5663682"/>
            <a:ext cx="7287208" cy="523220"/>
          </a:xfrm>
          <a:prstGeom prst="rect">
            <a:avLst/>
          </a:prstGeom>
          <a:noFill/>
        </p:spPr>
        <p:txBody>
          <a:bodyPr wrap="square" rtlCol="0">
            <a:spAutoFit/>
          </a:bodyPr>
          <a:lstStyle/>
          <a:p>
            <a:r>
              <a:rPr lang="en-US" b="1" dirty="0"/>
              <a:t>INSIGHTS:</a:t>
            </a:r>
          </a:p>
          <a:p>
            <a:r>
              <a:rPr lang="en-US" dirty="0" err="1"/>
              <a:t>Atliq</a:t>
            </a:r>
            <a:r>
              <a:rPr lang="en-US" dirty="0"/>
              <a:t> Exclusives have eight market in Asia and Pacific regions</a:t>
            </a:r>
            <a:endParaRPr lang="en-IN" dirty="0"/>
          </a:p>
        </p:txBody>
      </p:sp>
      <p:sp>
        <p:nvSpPr>
          <p:cNvPr id="16" name="Rectangle 15">
            <a:extLst>
              <a:ext uri="{FF2B5EF4-FFF2-40B4-BE49-F238E27FC236}">
                <a16:creationId xmlns:a16="http://schemas.microsoft.com/office/drawing/2014/main" id="{BC41AFC9-C75E-4708-B71C-4B21A25912C7}"/>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F9CB3B1-9749-4015-B19B-D4E10021A2C6}"/>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2116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552677" y="427294"/>
            <a:ext cx="6554888" cy="738675"/>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2</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4" y="1457728"/>
            <a:ext cx="7207308" cy="523220"/>
          </a:xfrm>
          <a:prstGeom prst="rect">
            <a:avLst/>
          </a:prstGeom>
          <a:noFill/>
          <a:ln>
            <a:noFill/>
          </a:ln>
        </p:spPr>
        <p:txBody>
          <a:bodyPr spcFirstLastPara="1" wrap="square" lIns="91425" tIns="45700" rIns="91425" bIns="45700" anchor="t" anchorCtr="0">
            <a:noAutofit/>
          </a:bodyPr>
          <a:lstStyle/>
          <a:p>
            <a:r>
              <a:rPr lang="en-US" b="1" dirty="0"/>
              <a:t>QUESTION 2:</a:t>
            </a:r>
            <a:r>
              <a:rPr lang="en-US" dirty="0"/>
              <a:t> </a:t>
            </a:r>
            <a:r>
              <a:rPr lang="en-IN" dirty="0"/>
              <a:t>What is the percentage of unique product increase in 2021 vs. 2020?</a:t>
            </a:r>
          </a:p>
        </p:txBody>
      </p:sp>
      <p:pic>
        <p:nvPicPr>
          <p:cNvPr id="9" name="Picture 8">
            <a:extLst>
              <a:ext uri="{FF2B5EF4-FFF2-40B4-BE49-F238E27FC236}">
                <a16:creationId xmlns:a16="http://schemas.microsoft.com/office/drawing/2014/main" id="{C8F3633E-B234-418A-BAB2-D0EEE6BF1219}"/>
              </a:ext>
            </a:extLst>
          </p:cNvPr>
          <p:cNvPicPr/>
          <p:nvPr/>
        </p:nvPicPr>
        <p:blipFill rotWithShape="1">
          <a:blip r:embed="rId4"/>
          <a:srcRect l="25692" t="17963" r="38801" b="57361"/>
          <a:stretch/>
        </p:blipFill>
        <p:spPr bwMode="auto">
          <a:xfrm>
            <a:off x="4260014" y="2015404"/>
            <a:ext cx="4151630" cy="1623060"/>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D1633EFD-1E9B-4837-B591-6A65D3277430}"/>
              </a:ext>
            </a:extLst>
          </p:cNvPr>
          <p:cNvPicPr/>
          <p:nvPr/>
        </p:nvPicPr>
        <p:blipFill rotWithShape="1">
          <a:blip r:embed="rId4"/>
          <a:srcRect l="24196" t="60223" r="51581" b="33718"/>
          <a:stretch/>
        </p:blipFill>
        <p:spPr bwMode="auto">
          <a:xfrm>
            <a:off x="4260013" y="4018948"/>
            <a:ext cx="4151631" cy="62484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29938015-E8BD-4165-BCD3-1881252E3E8F}"/>
              </a:ext>
            </a:extLst>
          </p:cNvPr>
          <p:cNvSpPr txBox="1"/>
          <p:nvPr/>
        </p:nvSpPr>
        <p:spPr>
          <a:xfrm>
            <a:off x="4073402" y="5261155"/>
            <a:ext cx="7207308" cy="1169551"/>
          </a:xfrm>
          <a:prstGeom prst="rect">
            <a:avLst/>
          </a:prstGeom>
          <a:noFill/>
        </p:spPr>
        <p:txBody>
          <a:bodyPr wrap="square" rtlCol="0">
            <a:spAutoFit/>
          </a:bodyPr>
          <a:lstStyle/>
          <a:p>
            <a:r>
              <a:rPr lang="en-US" b="1" dirty="0"/>
              <a:t>INSIGHTS:</a:t>
            </a:r>
          </a:p>
          <a:p>
            <a:endParaRPr lang="en-US" dirty="0"/>
          </a:p>
          <a:p>
            <a:r>
              <a:rPr lang="en-US" dirty="0"/>
              <a:t>The unique product count in FY-2020 is 245 and in FY-2021 is 334 which has a significance increase of 36.33 percentage</a:t>
            </a:r>
            <a:endParaRPr lang="en-US" b="1" dirty="0"/>
          </a:p>
          <a:p>
            <a:endParaRPr lang="en-IN" b="1" dirty="0"/>
          </a:p>
        </p:txBody>
      </p:sp>
      <p:pic>
        <p:nvPicPr>
          <p:cNvPr id="7" name="Picture 6">
            <a:extLst>
              <a:ext uri="{FF2B5EF4-FFF2-40B4-BE49-F238E27FC236}">
                <a16:creationId xmlns:a16="http://schemas.microsoft.com/office/drawing/2014/main" id="{9ABAE71A-8BF8-4DD7-A91D-19D53D2D663B}"/>
              </a:ext>
            </a:extLst>
          </p:cNvPr>
          <p:cNvPicPr>
            <a:picLocks noChangeAspect="1"/>
          </p:cNvPicPr>
          <p:nvPr/>
        </p:nvPicPr>
        <p:blipFill>
          <a:blip r:embed="rId5"/>
          <a:stretch>
            <a:fillRect/>
          </a:stretch>
        </p:blipFill>
        <p:spPr>
          <a:xfrm>
            <a:off x="8629601" y="1976283"/>
            <a:ext cx="3202476" cy="3423989"/>
          </a:xfrm>
          <a:prstGeom prst="rect">
            <a:avLst/>
          </a:prstGeom>
        </p:spPr>
      </p:pic>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2023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552677" y="427294"/>
            <a:ext cx="6554888" cy="603839"/>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3</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3" y="1080358"/>
            <a:ext cx="7393922" cy="523220"/>
          </a:xfrm>
          <a:prstGeom prst="rect">
            <a:avLst/>
          </a:prstGeom>
          <a:noFill/>
          <a:ln>
            <a:noFill/>
          </a:ln>
        </p:spPr>
        <p:txBody>
          <a:bodyPr spcFirstLastPara="1" wrap="square" lIns="91425" tIns="45700" rIns="91425" bIns="45700" anchor="t" anchorCtr="0">
            <a:noAutofit/>
          </a:bodyPr>
          <a:lstStyle/>
          <a:p>
            <a:r>
              <a:rPr lang="en-US" b="1" dirty="0"/>
              <a:t>QUESTION 3: </a:t>
            </a:r>
            <a:r>
              <a:rPr lang="en-IN" dirty="0"/>
              <a:t>Provide a report with all the unique product counts for each segment and sort them in descending order of product counts</a:t>
            </a:r>
          </a:p>
        </p:txBody>
      </p:sp>
      <p:sp>
        <p:nvSpPr>
          <p:cNvPr id="3" name="TextBox 2">
            <a:extLst>
              <a:ext uri="{FF2B5EF4-FFF2-40B4-BE49-F238E27FC236}">
                <a16:creationId xmlns:a16="http://schemas.microsoft.com/office/drawing/2014/main" id="{29938015-E8BD-4165-BCD3-1881252E3E8F}"/>
              </a:ext>
            </a:extLst>
          </p:cNvPr>
          <p:cNvSpPr txBox="1"/>
          <p:nvPr/>
        </p:nvSpPr>
        <p:spPr>
          <a:xfrm>
            <a:off x="4251462" y="4009848"/>
            <a:ext cx="3782195" cy="2031325"/>
          </a:xfrm>
          <a:prstGeom prst="rect">
            <a:avLst/>
          </a:prstGeom>
          <a:noFill/>
        </p:spPr>
        <p:txBody>
          <a:bodyPr wrap="square" rtlCol="0">
            <a:spAutoFit/>
          </a:bodyPr>
          <a:lstStyle/>
          <a:p>
            <a:r>
              <a:rPr lang="en-US" b="1" dirty="0"/>
              <a:t>INSIGHTS:</a:t>
            </a:r>
          </a:p>
          <a:p>
            <a:endParaRPr lang="en-IN" b="1" dirty="0"/>
          </a:p>
          <a:p>
            <a:pPr marL="285750" indent="-285750">
              <a:buFont typeface="Arial" panose="020B0604020202020204" pitchFamily="34" charset="0"/>
              <a:buChar char="•"/>
            </a:pPr>
            <a:r>
              <a:rPr lang="en-IN" dirty="0" err="1"/>
              <a:t>Atliq</a:t>
            </a:r>
            <a:r>
              <a:rPr lang="en-IN" dirty="0"/>
              <a:t> hardware have a good sale on notebook, accessories, peripherals segments</a:t>
            </a:r>
          </a:p>
          <a:p>
            <a:pPr marL="285750" indent="-285750">
              <a:buFont typeface="Arial" panose="020B0604020202020204" pitchFamily="34" charset="0"/>
              <a:buChar char="•"/>
            </a:pPr>
            <a:r>
              <a:rPr lang="en-IN" dirty="0"/>
              <a:t>They also can strategies any method to increase the sales for desktop, storage, networking segments</a:t>
            </a:r>
            <a:endParaRPr lang="en-IN" b="1" dirty="0"/>
          </a:p>
          <a:p>
            <a:endParaRPr lang="en-IN" b="1" dirty="0"/>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577788B4-0379-42C9-9154-0BFAA6202963}"/>
              </a:ext>
            </a:extLst>
          </p:cNvPr>
          <p:cNvPicPr/>
          <p:nvPr/>
        </p:nvPicPr>
        <p:blipFill rotWithShape="1">
          <a:blip r:embed="rId4"/>
          <a:srcRect t="60509" r="86572" b="23182"/>
          <a:stretch/>
        </p:blipFill>
        <p:spPr bwMode="auto">
          <a:xfrm>
            <a:off x="8853195" y="1691914"/>
            <a:ext cx="2558143" cy="155513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B185828D-8374-4327-8CD9-633CF03BF24F}"/>
              </a:ext>
            </a:extLst>
          </p:cNvPr>
          <p:cNvPicPr>
            <a:picLocks noChangeAspect="1"/>
          </p:cNvPicPr>
          <p:nvPr/>
        </p:nvPicPr>
        <p:blipFill>
          <a:blip r:embed="rId5"/>
          <a:stretch>
            <a:fillRect/>
          </a:stretch>
        </p:blipFill>
        <p:spPr>
          <a:xfrm>
            <a:off x="4325328" y="1800707"/>
            <a:ext cx="4237009" cy="1263296"/>
          </a:xfrm>
          <a:prstGeom prst="rect">
            <a:avLst/>
          </a:prstGeom>
        </p:spPr>
      </p:pic>
      <p:pic>
        <p:nvPicPr>
          <p:cNvPr id="10" name="Picture 9">
            <a:extLst>
              <a:ext uri="{FF2B5EF4-FFF2-40B4-BE49-F238E27FC236}">
                <a16:creationId xmlns:a16="http://schemas.microsoft.com/office/drawing/2014/main" id="{AF94FFED-9261-4B78-BD4C-D543492D98C7}"/>
              </a:ext>
            </a:extLst>
          </p:cNvPr>
          <p:cNvPicPr>
            <a:picLocks noChangeAspect="1"/>
          </p:cNvPicPr>
          <p:nvPr/>
        </p:nvPicPr>
        <p:blipFill>
          <a:blip r:embed="rId6"/>
          <a:stretch>
            <a:fillRect/>
          </a:stretch>
        </p:blipFill>
        <p:spPr>
          <a:xfrm>
            <a:off x="8280087" y="3610948"/>
            <a:ext cx="3652076" cy="2925451"/>
          </a:xfrm>
          <a:prstGeom prst="rect">
            <a:avLst/>
          </a:prstGeom>
        </p:spPr>
      </p:pic>
    </p:spTree>
    <p:extLst>
      <p:ext uri="{BB962C8B-B14F-4D97-AF65-F5344CB8AC3E}">
        <p14:creationId xmlns:p14="http://schemas.microsoft.com/office/powerpoint/2010/main" val="753906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68701" y="233265"/>
            <a:ext cx="6554888" cy="603839"/>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4</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4" y="884336"/>
            <a:ext cx="7393922" cy="314670"/>
          </a:xfrm>
          <a:prstGeom prst="rect">
            <a:avLst/>
          </a:prstGeom>
          <a:noFill/>
          <a:ln>
            <a:noFill/>
          </a:ln>
        </p:spPr>
        <p:txBody>
          <a:bodyPr spcFirstLastPara="1" wrap="square" lIns="91425" tIns="45700" rIns="91425" bIns="45700" anchor="t" anchorCtr="0">
            <a:noAutofit/>
          </a:bodyPr>
          <a:lstStyle/>
          <a:p>
            <a:r>
              <a:rPr lang="en-US" b="1" dirty="0"/>
              <a:t>QUESTION 4: </a:t>
            </a:r>
            <a:r>
              <a:rPr lang="en-IN" dirty="0"/>
              <a:t>Which segment had the most increase in unique products in 2021 vs 2020?</a:t>
            </a:r>
          </a:p>
          <a:p>
            <a:endParaRPr lang="en-IN" dirty="0"/>
          </a:p>
        </p:txBody>
      </p:sp>
      <p:sp>
        <p:nvSpPr>
          <p:cNvPr id="3" name="TextBox 2">
            <a:extLst>
              <a:ext uri="{FF2B5EF4-FFF2-40B4-BE49-F238E27FC236}">
                <a16:creationId xmlns:a16="http://schemas.microsoft.com/office/drawing/2014/main" id="{29938015-E8BD-4165-BCD3-1881252E3E8F}"/>
              </a:ext>
            </a:extLst>
          </p:cNvPr>
          <p:cNvSpPr txBox="1"/>
          <p:nvPr/>
        </p:nvSpPr>
        <p:spPr>
          <a:xfrm>
            <a:off x="3917360" y="4611231"/>
            <a:ext cx="3038612" cy="1815882"/>
          </a:xfrm>
          <a:prstGeom prst="rect">
            <a:avLst/>
          </a:prstGeom>
          <a:noFill/>
        </p:spPr>
        <p:txBody>
          <a:bodyPr wrap="square" rtlCol="0">
            <a:spAutoFit/>
          </a:bodyPr>
          <a:lstStyle/>
          <a:p>
            <a:r>
              <a:rPr lang="en-US" b="1" dirty="0"/>
              <a:t>INSIGHTS:</a:t>
            </a:r>
          </a:p>
          <a:p>
            <a:endParaRPr lang="en-IN" b="1" dirty="0"/>
          </a:p>
          <a:p>
            <a:r>
              <a:rPr lang="en-IN" dirty="0"/>
              <a:t>Comparing 2021 and 2020 it has shown a significant increase in Accessories segment introducing new 34 products next comes the Notebook and Peripherals segment</a:t>
            </a:r>
          </a:p>
          <a:p>
            <a:endParaRPr lang="en-IN" dirty="0"/>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94A4E232-D093-422F-B950-77FE6F69D1C9}"/>
              </a:ext>
            </a:extLst>
          </p:cNvPr>
          <p:cNvPicPr/>
          <p:nvPr/>
        </p:nvPicPr>
        <p:blipFill>
          <a:blip r:embed="rId4"/>
          <a:stretch>
            <a:fillRect/>
          </a:stretch>
        </p:blipFill>
        <p:spPr>
          <a:xfrm>
            <a:off x="4231673" y="1287763"/>
            <a:ext cx="5731510" cy="3158296"/>
          </a:xfrm>
          <a:prstGeom prst="rect">
            <a:avLst/>
          </a:prstGeom>
        </p:spPr>
      </p:pic>
      <p:pic>
        <p:nvPicPr>
          <p:cNvPr id="13" name="Picture 12">
            <a:extLst>
              <a:ext uri="{FF2B5EF4-FFF2-40B4-BE49-F238E27FC236}">
                <a16:creationId xmlns:a16="http://schemas.microsoft.com/office/drawing/2014/main" id="{9CD8F6DB-7D27-48F5-9CA8-F2BD6C8AB75E}"/>
              </a:ext>
            </a:extLst>
          </p:cNvPr>
          <p:cNvPicPr/>
          <p:nvPr/>
        </p:nvPicPr>
        <p:blipFill rotWithShape="1">
          <a:blip r:embed="rId5"/>
          <a:srcRect l="-1" t="72563" r="73736" b="12310"/>
          <a:stretch/>
        </p:blipFill>
        <p:spPr bwMode="auto">
          <a:xfrm>
            <a:off x="7097428" y="5039775"/>
            <a:ext cx="4892409" cy="1584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516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68701" y="233265"/>
            <a:ext cx="6554888" cy="603839"/>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5</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4" y="884336"/>
            <a:ext cx="7393922" cy="314670"/>
          </a:xfrm>
          <a:prstGeom prst="rect">
            <a:avLst/>
          </a:prstGeom>
          <a:noFill/>
          <a:ln>
            <a:noFill/>
          </a:ln>
        </p:spPr>
        <p:txBody>
          <a:bodyPr spcFirstLastPara="1" wrap="square" lIns="91425" tIns="45700" rIns="91425" bIns="45700" anchor="t" anchorCtr="0">
            <a:noAutofit/>
          </a:bodyPr>
          <a:lstStyle/>
          <a:p>
            <a:r>
              <a:rPr lang="en-US" b="1" dirty="0"/>
              <a:t>QUESTION 5: </a:t>
            </a:r>
            <a:r>
              <a:rPr lang="en-IN" dirty="0"/>
              <a:t>Get the products that have the highest and lowest manufacturing costs.</a:t>
            </a:r>
          </a:p>
          <a:p>
            <a:endParaRPr lang="en-IN" dirty="0"/>
          </a:p>
          <a:p>
            <a:endParaRPr lang="en-IN" dirty="0"/>
          </a:p>
        </p:txBody>
      </p:sp>
      <p:sp>
        <p:nvSpPr>
          <p:cNvPr id="3" name="TextBox 2">
            <a:extLst>
              <a:ext uri="{FF2B5EF4-FFF2-40B4-BE49-F238E27FC236}">
                <a16:creationId xmlns:a16="http://schemas.microsoft.com/office/drawing/2014/main" id="{29938015-E8BD-4165-BCD3-1881252E3E8F}"/>
              </a:ext>
            </a:extLst>
          </p:cNvPr>
          <p:cNvSpPr txBox="1"/>
          <p:nvPr/>
        </p:nvSpPr>
        <p:spPr>
          <a:xfrm>
            <a:off x="3917360" y="4611231"/>
            <a:ext cx="7568624" cy="954107"/>
          </a:xfrm>
          <a:prstGeom prst="rect">
            <a:avLst/>
          </a:prstGeom>
          <a:noFill/>
        </p:spPr>
        <p:txBody>
          <a:bodyPr wrap="square" rtlCol="0">
            <a:spAutoFit/>
          </a:bodyPr>
          <a:lstStyle/>
          <a:p>
            <a:r>
              <a:rPr lang="en-US" b="1" dirty="0"/>
              <a:t>INSIGHTS:</a:t>
            </a:r>
          </a:p>
          <a:p>
            <a:endParaRPr lang="en-IN" b="1" dirty="0"/>
          </a:p>
          <a:p>
            <a:r>
              <a:rPr lang="en-IN" dirty="0"/>
              <a:t>Highest Manufacturing product: AQ Home </a:t>
            </a:r>
            <a:r>
              <a:rPr lang="en-IN" dirty="0" err="1"/>
              <a:t>Allin</a:t>
            </a:r>
            <a:r>
              <a:rPr lang="en-IN" dirty="0"/>
              <a:t> 1 Gen 2</a:t>
            </a:r>
          </a:p>
          <a:p>
            <a:r>
              <a:rPr lang="en-IN" dirty="0"/>
              <a:t>Low Manufacturing product: AQ Master wired x1 Ms</a:t>
            </a:r>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66AB7975-C98F-4FAE-A2F0-3F5263777AA8}"/>
              </a:ext>
            </a:extLst>
          </p:cNvPr>
          <p:cNvPicPr/>
          <p:nvPr/>
        </p:nvPicPr>
        <p:blipFill rotWithShape="1">
          <a:blip r:embed="rId4"/>
          <a:srcRect l="3856" t="17963" r="76734" b="38310"/>
          <a:stretch/>
        </p:blipFill>
        <p:spPr bwMode="auto">
          <a:xfrm>
            <a:off x="4260014" y="1309644"/>
            <a:ext cx="2476500" cy="313753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6E1186C7-0613-48E2-A524-1D52DFF916E4}"/>
              </a:ext>
            </a:extLst>
          </p:cNvPr>
          <p:cNvPicPr/>
          <p:nvPr/>
        </p:nvPicPr>
        <p:blipFill rotWithShape="1">
          <a:blip r:embed="rId4"/>
          <a:srcRect l="68" t="69017" r="81537" b="23512"/>
          <a:stretch/>
        </p:blipFill>
        <p:spPr bwMode="auto">
          <a:xfrm>
            <a:off x="7228522" y="1651518"/>
            <a:ext cx="4135755" cy="944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6339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68701" y="233266"/>
            <a:ext cx="6554888" cy="453232"/>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6</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4260014" y="884335"/>
            <a:ext cx="7393922" cy="596273"/>
          </a:xfrm>
          <a:prstGeom prst="rect">
            <a:avLst/>
          </a:prstGeom>
          <a:noFill/>
          <a:ln>
            <a:noFill/>
          </a:ln>
        </p:spPr>
        <p:txBody>
          <a:bodyPr spcFirstLastPara="1" wrap="square" lIns="91425" tIns="45700" rIns="91425" bIns="45700" anchor="t" anchorCtr="0">
            <a:noAutofit/>
          </a:bodyPr>
          <a:lstStyle/>
          <a:p>
            <a:r>
              <a:rPr lang="en-US" b="1" dirty="0"/>
              <a:t>QUESTION 6: </a:t>
            </a:r>
            <a:r>
              <a:rPr lang="en-IN" dirty="0"/>
              <a:t>Generate a report which contains the top 5 customers who received an average high </a:t>
            </a:r>
            <a:r>
              <a:rPr lang="en-IN" dirty="0" err="1"/>
              <a:t>pre_invoice_discount_pct</a:t>
            </a:r>
            <a:r>
              <a:rPr lang="en-IN" dirty="0"/>
              <a:t> for the fiscal year 2021 and in the Indian market.</a:t>
            </a:r>
          </a:p>
          <a:p>
            <a:endParaRPr lang="en-IN" dirty="0"/>
          </a:p>
        </p:txBody>
      </p:sp>
      <p:sp>
        <p:nvSpPr>
          <p:cNvPr id="3" name="TextBox 2">
            <a:extLst>
              <a:ext uri="{FF2B5EF4-FFF2-40B4-BE49-F238E27FC236}">
                <a16:creationId xmlns:a16="http://schemas.microsoft.com/office/drawing/2014/main" id="{29938015-E8BD-4165-BCD3-1881252E3E8F}"/>
              </a:ext>
            </a:extLst>
          </p:cNvPr>
          <p:cNvSpPr txBox="1"/>
          <p:nvPr/>
        </p:nvSpPr>
        <p:spPr>
          <a:xfrm>
            <a:off x="3917360" y="4611231"/>
            <a:ext cx="3424482" cy="1384995"/>
          </a:xfrm>
          <a:prstGeom prst="rect">
            <a:avLst/>
          </a:prstGeom>
          <a:noFill/>
        </p:spPr>
        <p:txBody>
          <a:bodyPr wrap="square" rtlCol="0">
            <a:spAutoFit/>
          </a:bodyPr>
          <a:lstStyle/>
          <a:p>
            <a:r>
              <a:rPr lang="en-US" b="1" dirty="0"/>
              <a:t>INSIGHTS:</a:t>
            </a:r>
          </a:p>
          <a:p>
            <a:r>
              <a:rPr lang="en-IN" dirty="0"/>
              <a:t>Flipkart holds the high discount of 30.8% in the Indian market for FY-2021</a:t>
            </a:r>
          </a:p>
          <a:p>
            <a:r>
              <a:rPr lang="en-IN" dirty="0"/>
              <a:t>Similarly all the top 5 customer more over same discount ranging from 30.8 to 27.5 </a:t>
            </a:r>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E878F593-D35E-417A-8C1A-841CA09D8FB3}"/>
              </a:ext>
            </a:extLst>
          </p:cNvPr>
          <p:cNvPicPr/>
          <p:nvPr/>
        </p:nvPicPr>
        <p:blipFill rotWithShape="1">
          <a:blip r:embed="rId4"/>
          <a:srcRect l="4520" t="17727" r="63040" b="55801"/>
          <a:stretch/>
        </p:blipFill>
        <p:spPr bwMode="auto">
          <a:xfrm>
            <a:off x="4129087" y="1696563"/>
            <a:ext cx="3933825" cy="2436897"/>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6FE0D47D-EBC1-4B8C-915A-9C8F8CB36B89}"/>
              </a:ext>
            </a:extLst>
          </p:cNvPr>
          <p:cNvPicPr/>
          <p:nvPr/>
        </p:nvPicPr>
        <p:blipFill rotWithShape="1">
          <a:blip r:embed="rId4"/>
          <a:srcRect l="1998" t="60508" r="80859" b="26939"/>
          <a:stretch/>
        </p:blipFill>
        <p:spPr bwMode="auto">
          <a:xfrm>
            <a:off x="8277545" y="1840463"/>
            <a:ext cx="3710473" cy="1506894"/>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34BA3D0-9A6E-49A6-A245-1E0653222520}"/>
              </a:ext>
            </a:extLst>
          </p:cNvPr>
          <p:cNvPicPr>
            <a:picLocks noChangeAspect="1"/>
          </p:cNvPicPr>
          <p:nvPr/>
        </p:nvPicPr>
        <p:blipFill>
          <a:blip r:embed="rId5"/>
          <a:stretch>
            <a:fillRect/>
          </a:stretch>
        </p:blipFill>
        <p:spPr>
          <a:xfrm>
            <a:off x="8210939" y="3707212"/>
            <a:ext cx="3634083" cy="2687217"/>
          </a:xfrm>
          <a:prstGeom prst="rect">
            <a:avLst/>
          </a:prstGeom>
        </p:spPr>
      </p:pic>
    </p:spTree>
    <p:extLst>
      <p:ext uri="{BB962C8B-B14F-4D97-AF65-F5344CB8AC3E}">
        <p14:creationId xmlns:p14="http://schemas.microsoft.com/office/powerpoint/2010/main" val="1243329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3" y="1031133"/>
            <a:ext cx="3073741" cy="345331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br>
              <a:rPr lang="en-US" dirty="0">
                <a:solidFill>
                  <a:srgbClr val="FF0000"/>
                </a:solidFill>
              </a:rPr>
            </a:br>
            <a:r>
              <a:rPr lang="en-US" dirty="0">
                <a:solidFill>
                  <a:srgbClr val="FF0000"/>
                </a:solidFill>
              </a:rPr>
              <a:t>ATLIQ HARWARE </a:t>
            </a:r>
            <a:br>
              <a:rPr lang="en-US" dirty="0"/>
            </a:br>
            <a:br>
              <a:rPr lang="en-US" dirty="0"/>
            </a:br>
            <a:r>
              <a:rPr lang="en-US" sz="2400" dirty="0">
                <a:solidFill>
                  <a:srgbClr val="FFC000"/>
                </a:solidFill>
              </a:rPr>
              <a:t>CONSUMER GOODS</a:t>
            </a:r>
            <a:endParaRPr sz="2400" dirty="0">
              <a:solidFill>
                <a:srgbClr val="FFC000"/>
              </a:solidFill>
            </a:endParaRPr>
          </a:p>
        </p:txBody>
      </p:sp>
      <p:pic>
        <p:nvPicPr>
          <p:cNvPr id="2" name="Picture 1">
            <a:extLst>
              <a:ext uri="{FF2B5EF4-FFF2-40B4-BE49-F238E27FC236}">
                <a16:creationId xmlns:a16="http://schemas.microsoft.com/office/drawing/2014/main" id="{87207F7B-E166-48B9-B46F-FDDA57D90B63}"/>
              </a:ext>
            </a:extLst>
          </p:cNvPr>
          <p:cNvPicPr>
            <a:picLocks noChangeAspect="1"/>
          </p:cNvPicPr>
          <p:nvPr/>
        </p:nvPicPr>
        <p:blipFill>
          <a:blip r:embed="rId3"/>
          <a:stretch>
            <a:fillRect/>
          </a:stretch>
        </p:blipFill>
        <p:spPr>
          <a:xfrm>
            <a:off x="1186273" y="1165969"/>
            <a:ext cx="1086002" cy="943107"/>
          </a:xfrm>
          <a:prstGeom prst="rect">
            <a:avLst/>
          </a:prstGeom>
        </p:spPr>
      </p:pic>
      <p:sp>
        <p:nvSpPr>
          <p:cNvPr id="5" name="Google Shape;512;p1">
            <a:extLst>
              <a:ext uri="{FF2B5EF4-FFF2-40B4-BE49-F238E27FC236}">
                <a16:creationId xmlns:a16="http://schemas.microsoft.com/office/drawing/2014/main" id="{6840CFCF-8B43-477D-A7D4-7F8AECC9959A}"/>
              </a:ext>
            </a:extLst>
          </p:cNvPr>
          <p:cNvSpPr txBox="1"/>
          <p:nvPr/>
        </p:nvSpPr>
        <p:spPr>
          <a:xfrm>
            <a:off x="4431908" y="169441"/>
            <a:ext cx="6554888" cy="453232"/>
          </a:xfrm>
          <a:prstGeom prst="rect">
            <a:avLst/>
          </a:prstGeom>
          <a:noFill/>
          <a:ln>
            <a:noFill/>
          </a:ln>
        </p:spPr>
        <p:txBody>
          <a:bodyPr spcFirstLastPara="1" wrap="square" lIns="91425" tIns="45700" rIns="91425" bIns="45700" anchor="t" anchorCtr="0">
            <a:noAutofit/>
          </a:bodyPr>
          <a:lstStyle/>
          <a:p>
            <a:pPr algn="ctr"/>
            <a:r>
              <a:rPr lang="en-US" sz="2800" dirty="0">
                <a:solidFill>
                  <a:srgbClr val="7030A0"/>
                </a:solidFill>
              </a:rPr>
              <a:t>AD-HOC REQUEST: 7</a:t>
            </a:r>
          </a:p>
          <a:p>
            <a:pPr algn="ctr"/>
            <a:endParaRPr lang="en-IN" sz="2800" dirty="0">
              <a:solidFill>
                <a:srgbClr val="7030A0"/>
              </a:solidFill>
            </a:endParaRPr>
          </a:p>
        </p:txBody>
      </p:sp>
      <p:sp>
        <p:nvSpPr>
          <p:cNvPr id="6" name="Google Shape;512;p1">
            <a:extLst>
              <a:ext uri="{FF2B5EF4-FFF2-40B4-BE49-F238E27FC236}">
                <a16:creationId xmlns:a16="http://schemas.microsoft.com/office/drawing/2014/main" id="{D20CA33F-ABAA-4008-B173-0B4896B84148}"/>
              </a:ext>
            </a:extLst>
          </p:cNvPr>
          <p:cNvSpPr txBox="1"/>
          <p:nvPr/>
        </p:nvSpPr>
        <p:spPr>
          <a:xfrm>
            <a:off x="3795159" y="716045"/>
            <a:ext cx="7828385" cy="832498"/>
          </a:xfrm>
          <a:prstGeom prst="rect">
            <a:avLst/>
          </a:prstGeom>
          <a:noFill/>
          <a:ln>
            <a:noFill/>
          </a:ln>
        </p:spPr>
        <p:txBody>
          <a:bodyPr spcFirstLastPara="1" wrap="square" lIns="91425" tIns="45700" rIns="91425" bIns="45700" anchor="t" anchorCtr="0">
            <a:noAutofit/>
          </a:bodyPr>
          <a:lstStyle/>
          <a:p>
            <a:r>
              <a:rPr lang="en-US" b="1" dirty="0"/>
              <a:t>QUESTION 7: </a:t>
            </a:r>
            <a:r>
              <a:rPr lang="en-IN" dirty="0"/>
              <a:t>Get the complete report of the Gross sales amount for the customer “</a:t>
            </a:r>
            <a:r>
              <a:rPr lang="en-IN" dirty="0" err="1"/>
              <a:t>Atliq</a:t>
            </a:r>
            <a:r>
              <a:rPr lang="en-IN" dirty="0"/>
              <a:t> Exclusive” for each month . This analysis helps to get an idea of low and high-performing months and take strategic decisions.</a:t>
            </a:r>
          </a:p>
        </p:txBody>
      </p:sp>
      <p:sp>
        <p:nvSpPr>
          <p:cNvPr id="15" name="Rectangle 14">
            <a:extLst>
              <a:ext uri="{FF2B5EF4-FFF2-40B4-BE49-F238E27FC236}">
                <a16:creationId xmlns:a16="http://schemas.microsoft.com/office/drawing/2014/main" id="{D93F3FB8-3994-43D3-B009-7047EF0DA222}"/>
              </a:ext>
            </a:extLst>
          </p:cNvPr>
          <p:cNvSpPr/>
          <p:nvPr/>
        </p:nvSpPr>
        <p:spPr>
          <a:xfrm>
            <a:off x="11989837" y="3937518"/>
            <a:ext cx="130628" cy="268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5038E6A-45E0-4AA2-878E-AC79F54201A0}"/>
              </a:ext>
            </a:extLst>
          </p:cNvPr>
          <p:cNvSpPr/>
          <p:nvPr/>
        </p:nvSpPr>
        <p:spPr>
          <a:xfrm>
            <a:off x="9853127" y="6624735"/>
            <a:ext cx="2267338" cy="13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486CA097-9D60-4069-9F1B-DBB16BCAF5C6}"/>
              </a:ext>
            </a:extLst>
          </p:cNvPr>
          <p:cNvPicPr/>
          <p:nvPr/>
        </p:nvPicPr>
        <p:blipFill rotWithShape="1">
          <a:blip r:embed="rId4"/>
          <a:srcRect l="4520" t="17963" r="68890" b="48946"/>
          <a:stretch/>
        </p:blipFill>
        <p:spPr bwMode="auto">
          <a:xfrm>
            <a:off x="4260014" y="1914669"/>
            <a:ext cx="3566194" cy="3954285"/>
          </a:xfrm>
          <a:prstGeom prst="rect">
            <a:avLst/>
          </a:prstGeom>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AA8D6E5A-49E8-47A3-84CC-100B2F8D04FA}"/>
              </a:ext>
            </a:extLst>
          </p:cNvPr>
          <p:cNvPicPr/>
          <p:nvPr/>
        </p:nvPicPr>
        <p:blipFill rotWithShape="1">
          <a:blip r:embed="rId4"/>
          <a:srcRect l="139" t="59964" r="83376" b="12054"/>
          <a:stretch/>
        </p:blipFill>
        <p:spPr bwMode="auto">
          <a:xfrm>
            <a:off x="8187703" y="1231575"/>
            <a:ext cx="3317413" cy="3004185"/>
          </a:xfrm>
          <a:prstGeom prst="rect">
            <a:avLst/>
          </a:prstGeom>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14B3C46C-BC9E-4E3E-8ACE-14F349AFDEDC}"/>
              </a:ext>
            </a:extLst>
          </p:cNvPr>
          <p:cNvPicPr/>
          <p:nvPr/>
        </p:nvPicPr>
        <p:blipFill rotWithShape="1">
          <a:blip r:embed="rId5"/>
          <a:srcRect t="68072" r="83297" b="8292"/>
          <a:stretch/>
        </p:blipFill>
        <p:spPr bwMode="auto">
          <a:xfrm>
            <a:off x="8166516" y="4014574"/>
            <a:ext cx="3359785" cy="26739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7597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769</Words>
  <Application>Microsoft Office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vt:lpstr>
      <vt:lpstr>Trebuchet MS</vt:lpstr>
      <vt:lpstr>BCG Grid 16:9</vt:lpstr>
      <vt:lpstr> ATLIQ HARWARE   CONSUMER GOODS</vt:lpstr>
      <vt:lpstr> ATLIQ HARWARE   CONSUMER GOODS</vt:lpstr>
      <vt:lpstr> ATLIQ HARWARE   CONSUMER GOODS</vt:lpstr>
      <vt:lpstr> ATLIQ HARWARE   CONSUMER GOODS</vt:lpstr>
      <vt:lpstr> ATLIQ HARWARE   CONSUMER GOODS</vt:lpstr>
      <vt:lpstr> ATLIQ HARWARE   CONSUMER GOODS</vt:lpstr>
      <vt:lpstr> ATLIQ HARWARE   CONSUMER GOODS</vt:lpstr>
      <vt:lpstr> ATLIQ HARWARE   CONSUMER GOODS</vt:lpstr>
      <vt:lpstr> ATLIQ HARWARE   CONSUMER GOODS</vt:lpstr>
      <vt:lpstr> ATLIQ HARWARE   CONSUMER GOODS</vt:lpstr>
      <vt:lpstr> ATLIQ HARWARE   CONSUMER GOODS</vt:lpstr>
      <vt:lpstr> ATLIQ HARWARE   CONSUMER GOODS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HP</cp:lastModifiedBy>
  <cp:revision>15</cp:revision>
  <dcterms:created xsi:type="dcterms:W3CDTF">2016-11-04T11:46:04Z</dcterms:created>
  <dcterms:modified xsi:type="dcterms:W3CDTF">2024-07-23T09:51:51Z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