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 USING STEGANOGRAPHY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b="1" i="0" sz="3200" u="none" cap="none" strike="noStrike">
              <a:solidFill>
                <a:srgbClr val="1482AB"/>
              </a:solidFill>
              <a:latin typeface="Arial"/>
              <a:ea typeface="Arial"/>
              <a:cs typeface="Arial"/>
              <a:sym typeface="Arial"/>
            </a:endParaRPr>
          </a:p>
        </p:txBody>
      </p:sp>
      <p:sp>
        <p:nvSpPr>
          <p:cNvPr id="98" name="Google Shape;98;p13"/>
          <p:cNvSpPr txBox="1"/>
          <p:nvPr/>
        </p:nvSpPr>
        <p:spPr>
          <a:xfrm>
            <a:off x="1966050" y="3885075"/>
            <a:ext cx="82599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r>
              <a:rPr b="1" lang="en-US" sz="2000">
                <a:solidFill>
                  <a:srgbClr val="1482AB"/>
                </a:solidFill>
              </a:rPr>
              <a:t> Dheera Ganesh Reddy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 Thodima Dheera Ganesh Reddy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 Rajeev G</a:t>
            </a:r>
            <a:r>
              <a:rPr b="1" lang="en-US" sz="2000">
                <a:solidFill>
                  <a:srgbClr val="1482AB"/>
                </a:solidFill>
              </a:rPr>
              <a:t>a</a:t>
            </a:r>
            <a:r>
              <a:rPr b="1" lang="en-US" sz="2000">
                <a:solidFill>
                  <a:srgbClr val="1482AB"/>
                </a:solidFill>
                <a:latin typeface="Arial"/>
                <a:ea typeface="Arial"/>
                <a:cs typeface="Arial"/>
                <a:sym typeface="Arial"/>
              </a:rPr>
              <a:t>ndhi </a:t>
            </a:r>
            <a:r>
              <a:rPr b="1" lang="en-US" sz="2000">
                <a:solidFill>
                  <a:srgbClr val="1482AB"/>
                </a:solidFill>
              </a:rPr>
              <a:t>Memorial College</a:t>
            </a:r>
            <a:br>
              <a:rPr b="1" lang="en-US" sz="2000">
                <a:solidFill>
                  <a:srgbClr val="1482AB"/>
                </a:solidFill>
              </a:rPr>
            </a:br>
            <a:r>
              <a:rPr b="1" lang="en-US" sz="2000">
                <a:solidFill>
                  <a:srgbClr val="1482AB"/>
                </a:solidFill>
              </a:rPr>
              <a:t>                                                   of Engineering &amp; Technology.</a:t>
            </a:r>
            <a:br>
              <a:rPr b="1" lang="en-US" sz="2000">
                <a:solidFill>
                  <a:srgbClr val="1482AB"/>
                </a:solidFill>
              </a:rPr>
            </a:br>
            <a:r>
              <a:rPr b="1" lang="en-US" sz="2000">
                <a:solidFill>
                  <a:srgbClr val="1482AB"/>
                </a:solidFill>
              </a:rPr>
              <a:t>                                                   CSE- (Cyber Security)</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06121" lvl="0" marL="305435" rtl="0" algn="l">
              <a:lnSpc>
                <a:spcPct val="110000"/>
              </a:lnSpc>
              <a:spcBef>
                <a:spcPts val="0"/>
              </a:spcBef>
              <a:spcAft>
                <a:spcPts val="0"/>
              </a:spcAft>
              <a:buSzPts val="1564"/>
              <a:buNone/>
            </a:pPr>
            <a:r>
              <a:rPr lang="en-US"/>
              <a:t>Integration with AI &amp; Deep Learning.</a:t>
            </a:r>
            <a:endParaRPr/>
          </a:p>
          <a:p>
            <a:pPr indent="-206121" lvl="0" marL="305435" rtl="0" algn="l">
              <a:lnSpc>
                <a:spcPct val="110000"/>
              </a:lnSpc>
              <a:spcBef>
                <a:spcPts val="0"/>
              </a:spcBef>
              <a:spcAft>
                <a:spcPts val="0"/>
              </a:spcAft>
              <a:buSzPts val="1564"/>
              <a:buNone/>
            </a:pPr>
            <a:r>
              <a:rPr lang="en-US"/>
              <a:t>Support for Multiple media types.</a:t>
            </a:r>
            <a:endParaRPr/>
          </a:p>
          <a:p>
            <a:pPr indent="-206121" lvl="0" marL="305435" rtl="0" algn="l">
              <a:lnSpc>
                <a:spcPct val="110000"/>
              </a:lnSpc>
              <a:spcBef>
                <a:spcPts val="0"/>
              </a:spcBef>
              <a:spcAft>
                <a:spcPts val="0"/>
              </a:spcAft>
              <a:buSzPts val="1564"/>
              <a:buNone/>
            </a:pPr>
            <a:r>
              <a:rPr lang="en-US"/>
              <a:t>Cloud based Secure Communication Systems.</a:t>
            </a:r>
            <a:endParaRPr/>
          </a:p>
        </p:txBody>
      </p:sp>
      <p:sp>
        <p:nvSpPr>
          <p:cNvPr id="155" name="Google Shape;155;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b="1" sz="4400" cap="none">
              <a:solidFill>
                <a:schemeClr val="accen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0" y="1237624"/>
            <a:ext cx="11029500" cy="5248800"/>
          </a:xfrm>
          <a:prstGeom prst="rect">
            <a:avLst/>
          </a:prstGeom>
          <a:noFill/>
          <a:ln>
            <a:noFill/>
          </a:ln>
        </p:spPr>
        <p:txBody>
          <a:bodyPr anchorCtr="0" anchor="ctr" bIns="45700" lIns="91425" spcFirstLastPara="1" rIns="91425" wrap="square" tIns="45700">
            <a:normAutofit lnSpcReduction="10000"/>
          </a:bodyPr>
          <a:lstStyle/>
          <a:p>
            <a:pPr indent="-431800" lvl="0" marL="457200" rtl="0" algn="l">
              <a:lnSpc>
                <a:spcPct val="110000"/>
              </a:lnSpc>
              <a:spcBef>
                <a:spcPts val="0"/>
              </a:spcBef>
              <a:spcAft>
                <a:spcPts val="0"/>
              </a:spcAft>
              <a:buClr>
                <a:srgbClr val="0F0F0F"/>
              </a:buClr>
              <a:buSzPts val="3200"/>
              <a:buAutoNum type="arabicPeriod"/>
            </a:pPr>
            <a:r>
              <a:rPr lang="en-US" sz="3200">
                <a:solidFill>
                  <a:srgbClr val="0F0F0F"/>
                </a:solidFill>
              </a:rPr>
              <a:t> It focuses on developing a secure data hiding technique using steganography to hide sensitive information within digital images. </a:t>
            </a:r>
            <a:endParaRPr sz="3200">
              <a:solidFill>
                <a:srgbClr val="0F0F0F"/>
              </a:solidFill>
            </a:endParaRPr>
          </a:p>
          <a:p>
            <a:pPr indent="-431800" lvl="0" marL="457200" rtl="0" algn="l">
              <a:lnSpc>
                <a:spcPct val="110000"/>
              </a:lnSpc>
              <a:spcBef>
                <a:spcPts val="0"/>
              </a:spcBef>
              <a:spcAft>
                <a:spcPts val="0"/>
              </a:spcAft>
              <a:buClr>
                <a:srgbClr val="0F0F0F"/>
              </a:buClr>
              <a:buSzPts val="3200"/>
              <a:buAutoNum type="arabicPeriod"/>
            </a:pPr>
            <a:r>
              <a:rPr lang="en-US" sz="3200">
                <a:solidFill>
                  <a:srgbClr val="0F0F0F"/>
                </a:solidFill>
              </a:rPr>
              <a:t>The objective is to ensure the hidden data remains imperceptible to the human eye while maintaining the image quality and providing high security against detection and extraction attacks.</a:t>
            </a:r>
            <a:endParaRPr sz="3200">
              <a:solidFill>
                <a:srgbClr val="0F0F0F"/>
              </a:solidFill>
            </a:endParaRPr>
          </a:p>
          <a:p>
            <a:pPr indent="-431800" lvl="0" marL="457200" rtl="0" algn="l">
              <a:lnSpc>
                <a:spcPct val="110000"/>
              </a:lnSpc>
              <a:spcBef>
                <a:spcPts val="0"/>
              </a:spcBef>
              <a:spcAft>
                <a:spcPts val="0"/>
              </a:spcAft>
              <a:buClr>
                <a:srgbClr val="0F0F0F"/>
              </a:buClr>
              <a:buSzPts val="3200"/>
              <a:buAutoNum type="arabicPeriod"/>
            </a:pPr>
            <a:r>
              <a:rPr lang="en-US" sz="3200">
                <a:solidFill>
                  <a:srgbClr val="0F0F0F"/>
                </a:solidFill>
              </a:rPr>
              <a:t> The solution should optimize data capacity, security, and resilience against common image processing operations like compression and noise.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16"/>
          <p:cNvSpPr txBox="1"/>
          <p:nvPr>
            <p:ph idx="1" type="body"/>
          </p:nvPr>
        </p:nvSpPr>
        <p:spPr>
          <a:xfrm>
            <a:off x="413250" y="1113450"/>
            <a:ext cx="11365500" cy="4631100"/>
          </a:xfrm>
          <a:prstGeom prst="rect">
            <a:avLst/>
          </a:prstGeom>
          <a:noFill/>
          <a:ln>
            <a:noFill/>
          </a:ln>
        </p:spPr>
        <p:txBody>
          <a:bodyPr anchorCtr="0" anchor="ctr" bIns="45700" lIns="91425" spcFirstLastPara="1" rIns="91425" wrap="square" tIns="45700">
            <a:noAutofit/>
          </a:bodyPr>
          <a:lstStyle/>
          <a:p>
            <a:pPr indent="-333756" lvl="0" marL="457200" rtl="0" algn="l">
              <a:lnSpc>
                <a:spcPct val="110000"/>
              </a:lnSpc>
              <a:spcBef>
                <a:spcPts val="0"/>
              </a:spcBef>
              <a:spcAft>
                <a:spcPts val="0"/>
              </a:spcAft>
              <a:buSzPts val="1656"/>
              <a:buAutoNum type="arabicPeriod"/>
            </a:pPr>
            <a:r>
              <a:rPr lang="en-US"/>
              <a:t>We have used </a:t>
            </a:r>
            <a:r>
              <a:rPr lang="en-US"/>
              <a:t>libraries</a:t>
            </a:r>
            <a:r>
              <a:rPr lang="en-US"/>
              <a:t> called : </a:t>
            </a:r>
            <a:br>
              <a:rPr lang="en-US"/>
            </a:br>
            <a:r>
              <a:rPr lang="en-US"/>
              <a:t>                    cv2</a:t>
            </a:r>
            <a:br>
              <a:rPr lang="en-US"/>
            </a:br>
            <a:r>
              <a:rPr lang="en-US"/>
              <a:t>                    os</a:t>
            </a:r>
            <a:br>
              <a:rPr lang="en-US"/>
            </a:br>
            <a:r>
              <a:rPr lang="en-US"/>
              <a:t>                    string</a:t>
            </a:r>
            <a:endParaRPr/>
          </a:p>
          <a:p>
            <a:pPr indent="-333756" lvl="0" marL="457200" rtl="0" algn="l">
              <a:lnSpc>
                <a:spcPct val="110000"/>
              </a:lnSpc>
              <a:spcBef>
                <a:spcPts val="0"/>
              </a:spcBef>
              <a:spcAft>
                <a:spcPts val="0"/>
              </a:spcAft>
              <a:buSzPts val="1656"/>
              <a:buAutoNum type="arabicPeriod"/>
            </a:pPr>
            <a:r>
              <a:rPr lang="en-US"/>
              <a:t>Platform to Run the code we used is VSCode (Visual Studio Code).</a:t>
            </a:r>
            <a:br>
              <a:rPr lang="en-US"/>
            </a:br>
            <a:br>
              <a:rPr lang="en-US"/>
            </a:b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42900" lvl="0" marL="457200" rtl="0" algn="l">
              <a:lnSpc>
                <a:spcPct val="110000"/>
              </a:lnSpc>
              <a:spcBef>
                <a:spcPts val="0"/>
              </a:spcBef>
              <a:spcAft>
                <a:spcPts val="0"/>
              </a:spcAft>
              <a:buClr>
                <a:srgbClr val="0F0F0F"/>
              </a:buClr>
              <a:buSzPts val="1800"/>
              <a:buAutoNum type="arabicPeriod"/>
            </a:pPr>
            <a:r>
              <a:rPr b="1" lang="en-US" sz="1800">
                <a:solidFill>
                  <a:srgbClr val="0F0F0F"/>
                </a:solidFill>
              </a:rPr>
              <a:t>This project stands out from others due to its focus on enhancing both the security and imperceptibility of hidden data within images using advanced steganography techniques. Unlike basic methods, it aims to improve robustness against modern detection algorithms, image processing attacks (e.g., compression, cropping, noise), and unauthorized extraction.</a:t>
            </a:r>
            <a:endParaRPr b="1" sz="1800">
              <a:solidFill>
                <a:srgbClr val="0F0F0F"/>
              </a:solidFill>
            </a:endParaRPr>
          </a:p>
          <a:p>
            <a:pPr indent="-342900" lvl="0" marL="457200" rtl="0" algn="l">
              <a:lnSpc>
                <a:spcPct val="110000"/>
              </a:lnSpc>
              <a:spcBef>
                <a:spcPts val="0"/>
              </a:spcBef>
              <a:spcAft>
                <a:spcPts val="0"/>
              </a:spcAft>
              <a:buClr>
                <a:srgbClr val="0F0F0F"/>
              </a:buClr>
              <a:buSzPts val="1800"/>
              <a:buAutoNum type="arabicPeriod"/>
            </a:pPr>
            <a:r>
              <a:rPr b="1" lang="en-US" sz="1800">
                <a:solidFill>
                  <a:srgbClr val="0F0F0F"/>
                </a:solidFill>
              </a:rPr>
              <a:t>By integrating encryption before embedding, adaptive embedding strategies, and potentially leveraging machine learning for dynamic hiding patterns, the project ensures higher data capacity, better image quality retention, and stronger security, making it suitable for secure communication and data protection applications.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18"/>
          <p:cNvSpPr txBox="1"/>
          <p:nvPr>
            <p:ph idx="1" type="body"/>
          </p:nvPr>
        </p:nvSpPr>
        <p:spPr>
          <a:xfrm>
            <a:off x="581200" y="1232450"/>
            <a:ext cx="11029500" cy="40062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Government Agencies.</a:t>
            </a:r>
            <a:endParaRPr/>
          </a:p>
          <a:p>
            <a:pPr indent="-311842" lvl="0" marL="306000" rtl="0" algn="l">
              <a:lnSpc>
                <a:spcPct val="110000"/>
              </a:lnSpc>
              <a:spcBef>
                <a:spcPts val="0"/>
              </a:spcBef>
              <a:spcAft>
                <a:spcPts val="0"/>
              </a:spcAft>
              <a:buSzPts val="1656"/>
              <a:buChar char="◼"/>
            </a:pPr>
            <a:r>
              <a:rPr lang="en-US"/>
              <a:t>Corporate Organizations or Companies.</a:t>
            </a:r>
            <a:endParaRPr/>
          </a:p>
          <a:p>
            <a:pPr indent="-311842" lvl="0" marL="306000" rtl="0" algn="l">
              <a:lnSpc>
                <a:spcPct val="110000"/>
              </a:lnSpc>
              <a:spcBef>
                <a:spcPts val="0"/>
              </a:spcBef>
              <a:spcAft>
                <a:spcPts val="0"/>
              </a:spcAft>
              <a:buSzPts val="1656"/>
              <a:buChar char="◼"/>
            </a:pPr>
            <a:r>
              <a:rPr lang="en-US"/>
              <a:t>HealthCare Institutions or Hospitals.</a:t>
            </a:r>
            <a:endParaRPr/>
          </a:p>
          <a:p>
            <a:pPr indent="-311842" lvl="0" marL="306000" rtl="0" algn="l">
              <a:lnSpc>
                <a:spcPct val="110000"/>
              </a:lnSpc>
              <a:spcBef>
                <a:spcPts val="0"/>
              </a:spcBef>
              <a:spcAft>
                <a:spcPts val="0"/>
              </a:spcAft>
              <a:buSzPts val="1656"/>
              <a:buChar char="◼"/>
            </a:pPr>
            <a:r>
              <a:rPr lang="en-US"/>
              <a:t>Law Enforcement &amp; Military.</a:t>
            </a:r>
            <a:endParaRPr/>
          </a:p>
          <a:p>
            <a:pPr indent="-311842" lvl="0" marL="306000" rtl="0" algn="l">
              <a:lnSpc>
                <a:spcPct val="110000"/>
              </a:lnSpc>
              <a:spcBef>
                <a:spcPts val="0"/>
              </a:spcBef>
              <a:spcAft>
                <a:spcPts val="0"/>
              </a:spcAft>
              <a:buSzPts val="1656"/>
              <a:buChar char="◼"/>
            </a:pPr>
            <a:r>
              <a:rPr lang="en-US"/>
              <a:t>Banks or Financial Institutiond.</a:t>
            </a:r>
            <a:endParaRPr/>
          </a:p>
          <a:p>
            <a:pPr indent="-311842" lvl="0" marL="306000" rtl="0" algn="l">
              <a:lnSpc>
                <a:spcPct val="110000"/>
              </a:lnSpc>
              <a:spcBef>
                <a:spcPts val="0"/>
              </a:spcBef>
              <a:spcAft>
                <a:spcPts val="0"/>
              </a:spcAft>
              <a:buSzPts val="1656"/>
              <a:buChar char="◼"/>
            </a:pPr>
            <a:r>
              <a:rPr lang="en-US"/>
              <a:t>General Users.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sp>
        <p:nvSpPr>
          <p:cNvPr id="134" name="Google Shape;134;p19"/>
          <p:cNvSpPr txBox="1"/>
          <p:nvPr>
            <p:ph idx="1" type="body"/>
          </p:nvPr>
        </p:nvSpPr>
        <p:spPr>
          <a:xfrm>
            <a:off x="105825" y="1232450"/>
            <a:ext cx="11976900" cy="54213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None/>
            </a:pPr>
            <a:r>
              <a:t/>
            </a:r>
            <a:endParaRPr/>
          </a:p>
        </p:txBody>
      </p:sp>
      <p:pic>
        <p:nvPicPr>
          <p:cNvPr id="135" name="Google Shape;135;p19"/>
          <p:cNvPicPr preferRelativeResize="0"/>
          <p:nvPr/>
        </p:nvPicPr>
        <p:blipFill rotWithShape="1">
          <a:blip r:embed="rId3">
            <a:alphaModFix/>
          </a:blip>
          <a:srcRect b="16590" l="-15760" r="15760" t="-16590"/>
          <a:stretch/>
        </p:blipFill>
        <p:spPr>
          <a:xfrm>
            <a:off x="-477150" y="702150"/>
            <a:ext cx="6044024" cy="3402700"/>
          </a:xfrm>
          <a:prstGeom prst="rect">
            <a:avLst/>
          </a:prstGeom>
          <a:noFill/>
          <a:ln>
            <a:noFill/>
          </a:ln>
        </p:spPr>
      </p:pic>
      <p:pic>
        <p:nvPicPr>
          <p:cNvPr id="136" name="Google Shape;136;p19"/>
          <p:cNvPicPr preferRelativeResize="0"/>
          <p:nvPr/>
        </p:nvPicPr>
        <p:blipFill>
          <a:blip r:embed="rId4">
            <a:alphaModFix/>
          </a:blip>
          <a:stretch>
            <a:fillRect/>
          </a:stretch>
        </p:blipFill>
        <p:spPr>
          <a:xfrm>
            <a:off x="6415951" y="1232450"/>
            <a:ext cx="5472648" cy="2872399"/>
          </a:xfrm>
          <a:prstGeom prst="rect">
            <a:avLst/>
          </a:prstGeom>
          <a:noFill/>
          <a:ln>
            <a:noFill/>
          </a:ln>
        </p:spPr>
      </p:pic>
      <p:pic>
        <p:nvPicPr>
          <p:cNvPr id="137" name="Google Shape;137;p19"/>
          <p:cNvPicPr preferRelativeResize="0"/>
          <p:nvPr/>
        </p:nvPicPr>
        <p:blipFill>
          <a:blip r:embed="rId5">
            <a:alphaModFix/>
          </a:blip>
          <a:stretch>
            <a:fillRect/>
          </a:stretch>
        </p:blipFill>
        <p:spPr>
          <a:xfrm>
            <a:off x="1846488" y="4104850"/>
            <a:ext cx="8495575" cy="244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43" name="Google Shape;143;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14636" lvl="0" marL="306000" rtl="0" algn="l">
              <a:lnSpc>
                <a:spcPct val="110000"/>
              </a:lnSpc>
              <a:spcBef>
                <a:spcPts val="0"/>
              </a:spcBef>
              <a:spcAft>
                <a:spcPts val="0"/>
              </a:spcAft>
              <a:buSzPts val="1700"/>
              <a:buFont typeface="Libre Franklin"/>
              <a:buChar char="◼"/>
            </a:pPr>
            <a:r>
              <a:rPr lang="en-US">
                <a:solidFill>
                  <a:schemeClr val="dk1"/>
                </a:solidFill>
              </a:rPr>
              <a:t>The </a:t>
            </a:r>
            <a:r>
              <a:rPr i="1" lang="en-US">
                <a:solidFill>
                  <a:schemeClr val="dk1"/>
                </a:solidFill>
              </a:rPr>
              <a:t>Secure Data Hiding in Images Using Steganography</a:t>
            </a:r>
            <a:r>
              <a:rPr lang="en-US">
                <a:solidFill>
                  <a:schemeClr val="dk1"/>
                </a:solidFill>
              </a:rPr>
              <a:t> project offers a robust and innovative solution for concealing sensitive information within digital images. By combining advanced steganography techniques with encryption, it ensures high security, imperceptibility, and resilience against common attacks and image manipulations. With applications spanning government, healthcare, corporate, and personal use, the system addresses the growing need for secure data communication and storage. Its adaptability, user-friendly design, and real-time processing capabilities make it a valuable tool in safeguarding digital information in today’s security-conscious world.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49" name="Google Shape;149;p21"/>
          <p:cNvSpPr txBox="1"/>
          <p:nvPr>
            <p:ph idx="1" type="body"/>
          </p:nvPr>
        </p:nvSpPr>
        <p:spPr>
          <a:xfrm>
            <a:off x="581192" y="1351301"/>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https://github.com/DheeraGanesh/AICTE_Stegno_Project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