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2" r:id="rId6"/>
    <p:sldId id="277" r:id="rId7"/>
    <p:sldId id="278" r:id="rId8"/>
    <p:sldId id="279" r:id="rId9"/>
    <p:sldId id="280" r:id="rId10"/>
    <p:sldId id="270" r:id="rId11"/>
    <p:sldId id="266" r:id="rId12"/>
    <p:sldId id="259" r:id="rId13"/>
    <p:sldId id="260" r:id="rId14"/>
    <p:sldId id="261" r:id="rId15"/>
    <p:sldId id="283" r:id="rId16"/>
    <p:sldId id="275" r:id="rId17"/>
    <p:sldId id="281" r:id="rId18"/>
    <p:sldId id="282" r:id="rId19"/>
    <p:sldId id="264" r:id="rId20"/>
    <p:sldId id="284" r:id="rId21"/>
    <p:sldId id="285" r:id="rId22"/>
    <p:sldId id="262" r:id="rId23"/>
    <p:sldId id="265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2/6/2017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4000" dirty="0" smtClean="0"/>
              <a:t>(Core java)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Lecture-7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3042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725"/>
            <a:ext cx="1728192" cy="22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String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1296"/>
            <a:ext cx="8842248" cy="5336704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70C0"/>
                </a:solidFill>
              </a:rPr>
              <a:t>Strings</a:t>
            </a:r>
            <a:r>
              <a:rPr lang="en-IN" dirty="0" smtClean="0"/>
              <a:t>, in general are a sequence of characters.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 platform provides </a:t>
            </a:r>
            <a:r>
              <a:rPr lang="en-IN" b="1" dirty="0" smtClean="0">
                <a:solidFill>
                  <a:srgbClr val="FF0000"/>
                </a:solidFill>
              </a:rPr>
              <a:t>String</a:t>
            </a:r>
            <a:r>
              <a:rPr lang="en-IN" dirty="0" smtClean="0"/>
              <a:t> class to create and manipulate strings.</a:t>
            </a: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Now, since 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is a class so to use it we have to create </a:t>
            </a:r>
            <a:r>
              <a:rPr lang="en-US" b="1" dirty="0" smtClean="0">
                <a:solidFill>
                  <a:srgbClr val="0070C0"/>
                </a:solidFill>
              </a:rPr>
              <a:t>String objects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FF0000"/>
                </a:solidFill>
              </a:rPr>
              <a:t>Let us see how can we create an object in Java.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But before that let us have a quick review of object creation in </a:t>
            </a:r>
            <a:r>
              <a:rPr lang="en-US" b="1" dirty="0" err="1" smtClean="0">
                <a:solidFill>
                  <a:srgbClr val="FF0000"/>
                </a:solidFill>
              </a:rPr>
              <a:t>c++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u="sng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creation in C++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4248" y="1527048"/>
            <a:ext cx="877024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class Box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{				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l;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b;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h;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400" dirty="0" smtClean="0"/>
              <a:t>void main( 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Box B1;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Box B2;</a:t>
            </a:r>
          </a:p>
          <a:p>
            <a:pPr marL="0" indent="0">
              <a:buNone/>
            </a:pPr>
            <a:r>
              <a:rPr lang="en-US" sz="2400" dirty="0" smtClean="0"/>
              <a:t> ----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0072" y="2492896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220072" y="3356992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20072" y="2924944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20272" y="2492896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20272" y="3356992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20272" y="2924944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932040" y="2465601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</a:t>
            </a:r>
            <a:endParaRPr lang="en-IN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40" y="2492896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</a:t>
            </a:r>
            <a:endParaRPr lang="en-IN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378904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B1</a:t>
            </a:r>
          </a:p>
          <a:p>
            <a:pPr algn="ctr"/>
            <a:r>
              <a:rPr lang="en-US" dirty="0" smtClean="0"/>
              <a:t>(1000)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37890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B2</a:t>
            </a:r>
          </a:p>
          <a:p>
            <a:pPr algn="ctr"/>
            <a:r>
              <a:rPr lang="en-US" dirty="0" smtClean="0"/>
              <a:t>(2000)</a:t>
            </a:r>
            <a:endParaRPr lang="en-IN" dirty="0"/>
          </a:p>
        </p:txBody>
      </p:sp>
      <p:sp>
        <p:nvSpPr>
          <p:cNvPr id="16" name="Right Brace 15"/>
          <p:cNvSpPr/>
          <p:nvPr/>
        </p:nvSpPr>
        <p:spPr>
          <a:xfrm>
            <a:off x="1500166" y="5000636"/>
            <a:ext cx="714380" cy="485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85984" y="5072074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These are </a:t>
            </a:r>
            <a:r>
              <a:rPr lang="en-US" sz="2400" b="1" dirty="0" smtClean="0">
                <a:solidFill>
                  <a:srgbClr val="FF0000"/>
                </a:solidFill>
              </a:rPr>
              <a:t>objects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c++</a:t>
            </a:r>
            <a:endParaRPr lang="en-IN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4071934" y="2000240"/>
            <a:ext cx="485778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3636" y="164305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RAM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Object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8497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class Box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{				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l;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b;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h;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/>
              <a:t>class Test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Box b;</a:t>
            </a:r>
          </a:p>
          <a:p>
            <a:pPr marL="0" indent="0">
              <a:buNone/>
            </a:pPr>
            <a:r>
              <a:rPr lang="en-US" sz="2000" b="1" dirty="0" smtClean="0"/>
              <a:t>b=new Box ();</a:t>
            </a:r>
          </a:p>
          <a:p>
            <a:pPr marL="0" indent="0">
              <a:buNone/>
            </a:pPr>
            <a:r>
              <a:rPr lang="en-US" sz="2000" dirty="0" err="1" smtClean="0"/>
              <a:t>b.l</a:t>
            </a:r>
            <a:r>
              <a:rPr lang="en-US" sz="2000" dirty="0" smtClean="0"/>
              <a:t>=10;</a:t>
            </a:r>
          </a:p>
          <a:p>
            <a:pPr marL="0" indent="0">
              <a:buNone/>
            </a:pPr>
            <a:r>
              <a:rPr lang="en-US" sz="2000" dirty="0" smtClean="0"/>
              <a:t>} 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72330" y="4869160"/>
            <a:ext cx="1214446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929322" y="5445224"/>
            <a:ext cx="303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Object Reference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940152" y="3212976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940152" y="3789040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940152" y="4365104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940152" y="2852936"/>
            <a:ext cx="98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3309952"/>
            <a:ext cx="360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</a:t>
            </a:r>
          </a:p>
          <a:p>
            <a:endParaRPr lang="en-US" sz="2000" dirty="0" smtClean="0"/>
          </a:p>
          <a:p>
            <a:r>
              <a:rPr lang="en-US" sz="2000" dirty="0" smtClean="0"/>
              <a:t>b</a:t>
            </a:r>
          </a:p>
          <a:p>
            <a:endParaRPr lang="en-US" sz="2000" dirty="0" smtClean="0"/>
          </a:p>
          <a:p>
            <a:r>
              <a:rPr lang="en-US" sz="2000" dirty="0" smtClean="0"/>
              <a:t>h </a:t>
            </a:r>
            <a:endParaRPr lang="en-IN" sz="2000" dirty="0"/>
          </a:p>
        </p:txBody>
      </p:sp>
      <p:cxnSp>
        <p:nvCxnSpPr>
          <p:cNvPr id="23" name="Straight Arrow Connector 22"/>
          <p:cNvCxnSpPr>
            <a:stCxn id="7" idx="0"/>
          </p:cNvCxnSpPr>
          <p:nvPr/>
        </p:nvCxnSpPr>
        <p:spPr>
          <a:xfrm rot="16200000" flipV="1">
            <a:off x="6441549" y="3631156"/>
            <a:ext cx="1511598" cy="964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43636" y="38576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43636" y="44291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3" y="49411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3636" y="32861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IN" b="1" dirty="0"/>
          </a:p>
        </p:txBody>
      </p:sp>
      <p:sp>
        <p:nvSpPr>
          <p:cNvPr id="22" name="Rectangle 21"/>
          <p:cNvSpPr/>
          <p:nvPr/>
        </p:nvSpPr>
        <p:spPr>
          <a:xfrm>
            <a:off x="4572000" y="2357430"/>
            <a:ext cx="4357718" cy="378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12" y="200024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RAM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 animBg="1"/>
      <p:bldP spid="18" grpId="0" animBg="1"/>
      <p:bldP spid="19" grpId="0" animBg="1"/>
      <p:bldP spid="20" grpId="0"/>
      <p:bldP spid="21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String Object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a String object is similar to that of creating any object in Java.</a:t>
            </a:r>
          </a:p>
          <a:p>
            <a:r>
              <a:rPr lang="en-US" sz="2400" b="1" dirty="0" smtClean="0"/>
              <a:t>Step 1</a:t>
            </a:r>
            <a:r>
              <a:rPr lang="en-US" sz="2400" dirty="0" smtClean="0"/>
              <a:t>:- Create </a:t>
            </a:r>
            <a:r>
              <a:rPr lang="en-US" sz="2400" dirty="0" smtClean="0">
                <a:solidFill>
                  <a:srgbClr val="00B050"/>
                </a:solidFill>
              </a:rPr>
              <a:t>object reference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String s; </a:t>
            </a:r>
            <a:r>
              <a:rPr lang="en-US" sz="2400" dirty="0" smtClean="0">
                <a:solidFill>
                  <a:srgbClr val="0070C0"/>
                </a:solidFill>
              </a:rPr>
              <a:t>// this is object reference</a:t>
            </a:r>
          </a:p>
          <a:p>
            <a:r>
              <a:rPr lang="en-US" sz="2400" dirty="0" smtClean="0"/>
              <a:t>After creating </a:t>
            </a:r>
            <a:r>
              <a:rPr lang="en-US" sz="2400" dirty="0" smtClean="0">
                <a:solidFill>
                  <a:srgbClr val="00B050"/>
                </a:solidFill>
              </a:rPr>
              <a:t>object reference </a:t>
            </a:r>
            <a:r>
              <a:rPr lang="en-US" sz="2400" dirty="0" smtClean="0"/>
              <a:t>we have to create a </a:t>
            </a:r>
            <a:r>
              <a:rPr lang="en-US" sz="2400" dirty="0" smtClean="0">
                <a:solidFill>
                  <a:srgbClr val="FF0000"/>
                </a:solidFill>
              </a:rPr>
              <a:t>String object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u="sng" dirty="0" smtClean="0"/>
              <a:t>Step 2</a:t>
            </a:r>
            <a:r>
              <a:rPr lang="en-US" sz="2400" dirty="0" smtClean="0"/>
              <a:t> :-  s=new String(“BHOPAL”);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2280" y="2564904"/>
            <a:ext cx="108012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452320" y="29969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83568" y="5229200"/>
            <a:ext cx="936104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55576" y="52292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1800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347864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076056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99992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923928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195736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14546" y="478632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B     H     O     P     A     L</a:t>
            </a:r>
            <a:endParaRPr lang="en-IN" sz="2400" dirty="0"/>
          </a:p>
        </p:txBody>
      </p:sp>
      <p:cxnSp>
        <p:nvCxnSpPr>
          <p:cNvPr id="19" name="Straight Arrow Connector 18"/>
          <p:cNvCxnSpPr>
            <a:stCxn id="10" idx="3"/>
            <a:endCxn id="25" idx="1"/>
          </p:cNvCxnSpPr>
          <p:nvPr/>
        </p:nvCxnSpPr>
        <p:spPr>
          <a:xfrm flipV="1">
            <a:off x="1619672" y="5399616"/>
            <a:ext cx="594874" cy="14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600" y="55892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214546" y="5214950"/>
            <a:ext cx="8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28794" y="4500570"/>
            <a:ext cx="4286280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33" idx="1"/>
          </p:cNvCxnSpPr>
          <p:nvPr/>
        </p:nvCxnSpPr>
        <p:spPr>
          <a:xfrm rot="10800000" flipV="1">
            <a:off x="5857884" y="4399484"/>
            <a:ext cx="1143008" cy="31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21481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0034" y="4786322"/>
            <a:ext cx="1285884" cy="1428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643042" y="5643578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592933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object reference 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/>
      <p:bldP spid="8" grpId="0" animBg="1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3" grpId="0"/>
      <p:bldP spid="25" grpId="0"/>
      <p:bldP spid="27" grpId="0" animBg="1"/>
      <p:bldP spid="33" grpId="0"/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Can you tell the output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 s1;</a:t>
            </a:r>
          </a:p>
          <a:p>
            <a:pPr marL="0" indent="0">
              <a:buNone/>
            </a:pPr>
            <a:r>
              <a:rPr lang="en-US" sz="2400" dirty="0" smtClean="0"/>
              <a:t>s1= new String(“Bhopal”);</a:t>
            </a:r>
          </a:p>
          <a:p>
            <a:pPr marL="0" indent="0">
              <a:buNone/>
            </a:pPr>
            <a:r>
              <a:rPr lang="en-US" sz="2400" dirty="0" smtClean="0"/>
              <a:t>String s2;</a:t>
            </a:r>
          </a:p>
          <a:p>
            <a:pPr marL="0" indent="0">
              <a:buNone/>
            </a:pPr>
            <a:r>
              <a:rPr lang="en-US" sz="2400" dirty="0" smtClean="0"/>
              <a:t>s2= new String(“Bhopal”);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(s1==s2);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Guess the output for the above program???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WHY???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48499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false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5500702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Because we are </a:t>
            </a:r>
            <a:r>
              <a:rPr lang="en-US" u="sng" dirty="0" smtClean="0">
                <a:solidFill>
                  <a:srgbClr val="0070C0"/>
                </a:solidFill>
              </a:rPr>
              <a:t>comparing references not objects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since both references are pointing to different addresses,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output will always be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 Very Important Point!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 s1;</a:t>
            </a:r>
          </a:p>
          <a:p>
            <a:pPr marL="0" indent="0">
              <a:buNone/>
            </a:pPr>
            <a:r>
              <a:rPr lang="en-US" sz="2400" dirty="0" smtClean="0"/>
              <a:t>s1= new String(“Bhopal”);</a:t>
            </a:r>
          </a:p>
          <a:p>
            <a:pPr marL="0" indent="0">
              <a:buNone/>
            </a:pPr>
            <a:r>
              <a:rPr lang="en-US" sz="2400" dirty="0" smtClean="0"/>
              <a:t>String s2;</a:t>
            </a:r>
          </a:p>
          <a:p>
            <a:pPr marL="0" indent="0">
              <a:buNone/>
            </a:pPr>
            <a:r>
              <a:rPr lang="en-US" sz="2400" dirty="0" smtClean="0"/>
              <a:t>s2= new String(“Bhopal”);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(s1);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(s2);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Bhopal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Bhopal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Do you find something unusual in the output?</a:t>
            </a:r>
          </a:p>
          <a:p>
            <a:r>
              <a:rPr lang="en-US" dirty="0" smtClean="0"/>
              <a:t>Yes!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4071942"/>
            <a:ext cx="6582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Although both s1 and s2 are </a:t>
            </a:r>
            <a:r>
              <a:rPr lang="en-US" dirty="0" err="1" smtClean="0">
                <a:solidFill>
                  <a:srgbClr val="FF0000"/>
                </a:solidFill>
              </a:rPr>
              <a:t>referenes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they hold addresses of String  objects , but when we print them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 is not showing address stored in reference,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rather it is showing string stored in object 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Methods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since, </a:t>
            </a:r>
            <a:r>
              <a:rPr lang="en-US" sz="2400" b="1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is a class in java, there are </a:t>
            </a:r>
            <a:r>
              <a:rPr lang="en-US" sz="2400" b="1" dirty="0" smtClean="0">
                <a:solidFill>
                  <a:srgbClr val="FF0000"/>
                </a:solidFill>
              </a:rPr>
              <a:t>methods </a:t>
            </a:r>
            <a:r>
              <a:rPr lang="en-US" sz="2400" dirty="0" smtClean="0"/>
              <a:t>available using which we can carry out these operations like </a:t>
            </a:r>
            <a:r>
              <a:rPr lang="en-US" sz="2400" dirty="0" smtClean="0">
                <a:solidFill>
                  <a:srgbClr val="0070C0"/>
                </a:solidFill>
              </a:rPr>
              <a:t>comparing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finding string length </a:t>
            </a:r>
            <a:r>
              <a:rPr lang="en-US" sz="2400" dirty="0" smtClean="0"/>
              <a:t>etc…</a:t>
            </a:r>
          </a:p>
          <a:p>
            <a:endParaRPr lang="en-US" sz="2400" dirty="0" smtClean="0"/>
          </a:p>
          <a:p>
            <a:r>
              <a:rPr lang="en-US" sz="2400" dirty="0" smtClean="0"/>
              <a:t>Some of most useful methods of String class are: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length()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equals()</a:t>
            </a:r>
          </a:p>
          <a:p>
            <a:pPr lvl="1"/>
            <a:r>
              <a:rPr lang="en-US" sz="2000" b="1" dirty="0" err="1" smtClean="0">
                <a:solidFill>
                  <a:srgbClr val="0070C0"/>
                </a:solidFill>
              </a:rPr>
              <a:t>equalsIgnoreCase</a:t>
            </a:r>
            <a:r>
              <a:rPr lang="en-US" sz="2000" b="1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0070C0"/>
                </a:solidFill>
              </a:rPr>
              <a:t>charAt</a:t>
            </a:r>
            <a:r>
              <a:rPr lang="en-US" sz="2000" b="1" dirty="0" smtClean="0">
                <a:solidFill>
                  <a:srgbClr val="0070C0"/>
                </a:solidFill>
              </a:rPr>
              <a:t>( 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FF0000"/>
                </a:solidFill>
              </a:rPr>
              <a:t>length( ) </a:t>
            </a:r>
            <a:r>
              <a:rPr lang="en-US" b="1" dirty="0" smtClean="0"/>
              <a:t>method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calculating length of a string object, the </a:t>
            </a:r>
            <a:r>
              <a:rPr lang="en-US" sz="2400" b="1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class gives us a method called </a:t>
            </a:r>
            <a:r>
              <a:rPr lang="en-US" sz="2400" b="1" dirty="0" smtClean="0">
                <a:solidFill>
                  <a:srgbClr val="FF0000"/>
                </a:solidFill>
              </a:rPr>
              <a:t>length( )</a:t>
            </a:r>
            <a:r>
              <a:rPr lang="en-US" sz="2400" dirty="0" smtClean="0"/>
              <a:t>, which counts and returns number of characters the </a:t>
            </a:r>
            <a:r>
              <a:rPr lang="en-US" sz="2400" dirty="0" smtClean="0">
                <a:solidFill>
                  <a:srgbClr val="FF0000"/>
                </a:solidFill>
              </a:rPr>
              <a:t>String object </a:t>
            </a:r>
            <a:r>
              <a:rPr lang="en-US" sz="2400" dirty="0" smtClean="0"/>
              <a:t>contains</a:t>
            </a:r>
            <a:endParaRPr lang="en-US" sz="2400" b="1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Modified 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String  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s1=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x=</a:t>
            </a:r>
            <a:r>
              <a:rPr lang="en-US" sz="2000" dirty="0" err="1" smtClean="0"/>
              <a:t>s.length</a:t>
            </a:r>
            <a:r>
              <a:rPr lang="en-US" sz="2000" dirty="0" smtClean="0"/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smtClean="0"/>
              <a:t> “length=“+x)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IN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4437112"/>
            <a:ext cx="2133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length=5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FF0000"/>
                </a:solidFill>
              </a:rPr>
              <a:t>equals( ) </a:t>
            </a:r>
            <a:r>
              <a:rPr lang="en-US" b="1" dirty="0" smtClean="0"/>
              <a:t>method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comparing strings, the string class gives us a method called </a:t>
            </a:r>
            <a:r>
              <a:rPr lang="en-US" sz="2400" b="1" dirty="0" smtClean="0">
                <a:solidFill>
                  <a:srgbClr val="FF0000"/>
                </a:solidFill>
              </a:rPr>
              <a:t>equals(String)</a:t>
            </a:r>
            <a:r>
              <a:rPr lang="en-US" sz="2400" dirty="0" smtClean="0"/>
              <a:t>, which compares two strings and returns either  </a:t>
            </a:r>
            <a:r>
              <a:rPr lang="en-US" sz="2400" b="1" dirty="0" smtClean="0"/>
              <a:t>true</a:t>
            </a:r>
            <a:r>
              <a:rPr lang="en-US" sz="2400" dirty="0" smtClean="0"/>
              <a:t> or </a:t>
            </a:r>
            <a:r>
              <a:rPr lang="en-US" sz="2400" b="1" dirty="0" smtClean="0"/>
              <a:t>false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Modified 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String  s1;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s1=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String s2;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s2=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smtClean="0"/>
              <a:t>s1.equals(s2)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IN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4437112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true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Using </a:t>
            </a:r>
            <a:r>
              <a:rPr lang="en-US" sz="2400" b="1" dirty="0" err="1" smtClean="0">
                <a:solidFill>
                  <a:srgbClr val="FF0000"/>
                </a:solidFill>
              </a:rPr>
              <a:t>equalsIgnoreCase</a:t>
            </a:r>
            <a:r>
              <a:rPr lang="en-US" sz="2400" b="1" dirty="0" smtClean="0">
                <a:solidFill>
                  <a:srgbClr val="FF0000"/>
                </a:solidFill>
              </a:rPr>
              <a:t>( 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/>
              <a:t>method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other variant of method </a:t>
            </a:r>
            <a:r>
              <a:rPr lang="en-US" sz="2400" b="1" dirty="0" smtClean="0"/>
              <a:t>equals() </a:t>
            </a:r>
            <a:r>
              <a:rPr lang="en-US" sz="2400" dirty="0" smtClean="0"/>
              <a:t>is </a:t>
            </a:r>
            <a:r>
              <a:rPr lang="en-US" sz="2400" b="1" dirty="0" err="1" smtClean="0">
                <a:solidFill>
                  <a:srgbClr val="FF0000"/>
                </a:solidFill>
              </a:rPr>
              <a:t>equalsIgnoreCase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methods ignores the case sensitivity of the strings and compares them character wise.</a:t>
            </a:r>
          </a:p>
          <a:p>
            <a:r>
              <a:rPr lang="en-US" sz="2400" b="1" dirty="0" smtClean="0"/>
              <a:t>Example :-</a:t>
            </a:r>
          </a:p>
          <a:p>
            <a:pPr>
              <a:buNone/>
            </a:pPr>
            <a:r>
              <a:rPr lang="en-US" sz="2000" b="1" dirty="0" smtClean="0"/>
              <a:t>class Test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public static void main(String 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String s1=new String(“MUMBAI”);</a:t>
            </a:r>
          </a:p>
          <a:p>
            <a:pPr>
              <a:buNone/>
            </a:pPr>
            <a:r>
              <a:rPr lang="en-US" sz="2000" b="1" dirty="0" smtClean="0"/>
              <a:t> String s2=new String(“</a:t>
            </a:r>
            <a:r>
              <a:rPr lang="en-US" sz="2000" b="1" dirty="0" err="1" smtClean="0"/>
              <a:t>mumbai</a:t>
            </a:r>
            <a:r>
              <a:rPr lang="en-US" sz="2000" b="1" dirty="0" smtClean="0"/>
              <a:t>”);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(s1.equals(s2));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(s1.equalsIgnoreCase(s2));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5140" y="5143512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4968552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/>
              <a:t>Concept Of </a:t>
            </a:r>
            <a:r>
              <a:rPr lang="en-US" sz="2800" b="1" dirty="0" smtClean="0">
                <a:solidFill>
                  <a:srgbClr val="FF0000"/>
                </a:solidFill>
              </a:rPr>
              <a:t>object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object references</a:t>
            </a:r>
            <a:r>
              <a:rPr lang="en-US" sz="2800" b="1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/>
              <a:t>Introduction To </a:t>
            </a:r>
            <a:r>
              <a:rPr lang="en-US" sz="2800" b="1" dirty="0" smtClean="0">
                <a:solidFill>
                  <a:srgbClr val="FF0000"/>
                </a:solidFill>
              </a:rPr>
              <a:t>Strings</a:t>
            </a:r>
            <a:r>
              <a:rPr lang="en-US" sz="2800" b="1" dirty="0" smtClean="0"/>
              <a:t> in Java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/>
              <a:t>Creating String objects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Important Methods </a:t>
            </a:r>
            <a:r>
              <a:rPr lang="en-US" sz="2800" b="1" dirty="0" smtClean="0"/>
              <a:t>Of String Class</a:t>
            </a:r>
          </a:p>
          <a:p>
            <a:pPr>
              <a:buSzPct val="100000"/>
              <a:buNone/>
            </a:pPr>
            <a:endParaRPr 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Using </a:t>
            </a:r>
            <a:r>
              <a:rPr lang="en-US" sz="2400" b="1" dirty="0" err="1" smtClean="0">
                <a:solidFill>
                  <a:srgbClr val="FF0000"/>
                </a:solidFill>
              </a:rPr>
              <a:t>charAt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b="1" dirty="0" smtClean="0"/>
              <a:t>method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charAt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dirty="0" smtClean="0"/>
              <a:t>method allows us to access the character at a particu</a:t>
            </a:r>
            <a:r>
              <a:rPr lang="en-US" sz="2400" dirty="0" smtClean="0"/>
              <a:t>lar index in the string object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understand this , consider the following code: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String name=new String(“</a:t>
            </a:r>
            <a:r>
              <a:rPr lang="en-US" sz="1900" b="1" dirty="0" err="1" smtClean="0">
                <a:solidFill>
                  <a:srgbClr val="C00000"/>
                </a:solidFill>
              </a:rPr>
              <a:t>Sachin</a:t>
            </a:r>
            <a:r>
              <a:rPr lang="en-US" sz="1900" b="1" dirty="0" smtClean="0">
                <a:solidFill>
                  <a:srgbClr val="C00000"/>
                </a:solidFill>
              </a:rPr>
              <a:t>”);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1900" b="1" dirty="0" smtClean="0">
                <a:solidFill>
                  <a:srgbClr val="C00000"/>
                </a:solidFill>
              </a:rPr>
              <a:t>(name[0]);</a:t>
            </a:r>
          </a:p>
          <a:p>
            <a:endParaRPr lang="en-US" sz="2400" dirty="0" smtClean="0"/>
          </a:p>
          <a:p>
            <a:r>
              <a:rPr lang="en-US" sz="2400" dirty="0" smtClean="0"/>
              <a:t>The above code will generate syntax error because we cannot access a string object like an array i.e. subscript operator is not allowed on string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Using </a:t>
            </a:r>
            <a:r>
              <a:rPr lang="en-US" sz="2400" b="1" dirty="0" err="1" smtClean="0">
                <a:solidFill>
                  <a:srgbClr val="FF0000"/>
                </a:solidFill>
              </a:rPr>
              <a:t>charAt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b="1" dirty="0" smtClean="0"/>
              <a:t>method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So , the solution to this problem is to use the method </a:t>
            </a:r>
            <a:r>
              <a:rPr lang="en-US" sz="2400" b="1" dirty="0" err="1" smtClean="0">
                <a:solidFill>
                  <a:srgbClr val="FF0000"/>
                </a:solidFill>
              </a:rPr>
              <a:t>charAt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dirty="0" smtClean="0"/>
              <a:t>, whose prototype is: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public char </a:t>
            </a:r>
            <a:r>
              <a:rPr lang="en-US" sz="1900" b="1" dirty="0" err="1" smtClean="0">
                <a:solidFill>
                  <a:srgbClr val="FF0000"/>
                </a:solidFill>
              </a:rPr>
              <a:t>charAt</a:t>
            </a:r>
            <a:r>
              <a:rPr lang="en-US" sz="1900" b="1" dirty="0" smtClean="0">
                <a:solidFill>
                  <a:srgbClr val="FF0000"/>
                </a:solidFill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</a:rPr>
              <a:t> index)</a:t>
            </a:r>
          </a:p>
          <a:p>
            <a:r>
              <a:rPr lang="en-US" sz="2400" dirty="0" smtClean="0"/>
              <a:t>This method accepts an index number (0 to length-1) as argument and returns the character at that index</a:t>
            </a: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Modified Code:</a:t>
            </a:r>
            <a:endParaRPr lang="en-US" sz="2400" b="1" u="sng" dirty="0" smtClean="0"/>
          </a:p>
          <a:p>
            <a:pPr>
              <a:buNone/>
            </a:pPr>
            <a:r>
              <a:rPr lang="en-US" sz="2000" b="1" dirty="0" smtClean="0"/>
              <a:t>class Test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public static void main(String 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String </a:t>
            </a:r>
            <a:r>
              <a:rPr lang="en-US" sz="2000" b="1" dirty="0" smtClean="0"/>
              <a:t>name = new String(“</a:t>
            </a:r>
            <a:r>
              <a:rPr lang="en-US" sz="2000" b="1" dirty="0" err="1" smtClean="0"/>
              <a:t>Sachin</a:t>
            </a:r>
            <a:r>
              <a:rPr lang="en-US" sz="2000" b="1" dirty="0" smtClean="0"/>
              <a:t>”);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smtClean="0"/>
              <a:t>char </a:t>
            </a:r>
            <a:r>
              <a:rPr lang="en-US" sz="2000" b="1" dirty="0" err="1" smtClean="0"/>
              <a:t>ch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name.charAt</a:t>
            </a:r>
            <a:r>
              <a:rPr lang="en-US" sz="2000" b="1" dirty="0" smtClean="0"/>
              <a:t>(0);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ch</a:t>
            </a:r>
            <a:r>
              <a:rPr lang="en-US" sz="2000" b="1" dirty="0" smtClean="0"/>
              <a:t>);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smtClean="0"/>
              <a:t>}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8992" y="542926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Another Way </a:t>
            </a:r>
            <a:br>
              <a:rPr lang="en-US" sz="3200" b="1" dirty="0" smtClean="0"/>
            </a:br>
            <a:r>
              <a:rPr lang="en-US" sz="3200" b="1" dirty="0" smtClean="0"/>
              <a:t>Of Creating Strings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96855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Method II</a:t>
            </a:r>
            <a:r>
              <a:rPr lang="en-US" sz="2400" dirty="0" smtClean="0">
                <a:solidFill>
                  <a:srgbClr val="0070C0"/>
                </a:solidFill>
              </a:rPr>
              <a:t> :-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String s=“BHOPAL” 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* Thus unofficially we can say that the following </a:t>
            </a:r>
            <a:r>
              <a:rPr lang="en-US" sz="2400" b="1" dirty="0" smtClean="0">
                <a:solidFill>
                  <a:srgbClr val="FF0000"/>
                </a:solidFill>
              </a:rPr>
              <a:t>2 ways </a:t>
            </a:r>
            <a:r>
              <a:rPr lang="en-US" sz="2400" dirty="0" smtClean="0"/>
              <a:t>are almost same: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String s= new String(“BHOPAL”) ;</a:t>
            </a:r>
          </a:p>
          <a:p>
            <a:pPr>
              <a:buNone/>
            </a:pPr>
            <a:r>
              <a:rPr lang="en-US" sz="2400" dirty="0" smtClean="0"/>
              <a:t>   OR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2060"/>
                </a:solidFill>
              </a:rPr>
              <a:t>String s=“BHOPAL” 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3203684"/>
            <a:ext cx="936104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71600" y="32036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277163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B     H     O     P     A     L</a:t>
            </a:r>
            <a:endParaRPr lang="en-IN" sz="2400" dirty="0"/>
          </a:p>
        </p:txBody>
      </p:sp>
      <p:cxnSp>
        <p:nvCxnSpPr>
          <p:cNvPr id="10" name="Straight Arrow Connector 9"/>
          <p:cNvCxnSpPr>
            <a:stCxn id="7" idx="3"/>
            <a:endCxn id="12" idx="1"/>
          </p:cNvCxnSpPr>
          <p:nvPr/>
        </p:nvCxnSpPr>
        <p:spPr>
          <a:xfrm flipV="1">
            <a:off x="1835696" y="3307050"/>
            <a:ext cx="560045" cy="8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7624" y="35637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395741" y="3122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68216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644280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72472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796408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220344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492152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500694" y="4786322"/>
            <a:ext cx="3214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However there is a </a:t>
            </a:r>
            <a:r>
              <a:rPr lang="en-US" b="1" dirty="0" smtClean="0">
                <a:solidFill>
                  <a:srgbClr val="FF0000"/>
                </a:solidFill>
              </a:rPr>
              <a:t>very </a:t>
            </a:r>
            <a:r>
              <a:rPr lang="en-US" b="1" dirty="0" err="1" smtClean="0">
                <a:solidFill>
                  <a:srgbClr val="FF0000"/>
                </a:solidFill>
              </a:rPr>
              <a:t>very</a:t>
            </a:r>
            <a:r>
              <a:rPr lang="en-US" b="1" dirty="0" smtClean="0">
                <a:solidFill>
                  <a:srgbClr val="FF0000"/>
                </a:solidFill>
              </a:rPr>
              <a:t> important </a:t>
            </a:r>
            <a:r>
              <a:rPr lang="en-US" b="1" dirty="0" smtClean="0"/>
              <a:t>difference between them </a:t>
            </a:r>
            <a:r>
              <a:rPr lang="en-US" b="1" dirty="0" smtClean="0">
                <a:solidFill>
                  <a:srgbClr val="FF0000"/>
                </a:solidFill>
              </a:rPr>
              <a:t>technically,</a:t>
            </a:r>
            <a:r>
              <a:rPr lang="en-US" b="1" dirty="0" smtClean="0"/>
              <a:t> that we will discuss in String Handling chapter.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Concatenating Strings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Concatenating two String objects is similar to what we learnt earlier.</a:t>
            </a:r>
          </a:p>
          <a:p>
            <a:r>
              <a:rPr lang="en-US" sz="2400" dirty="0" smtClean="0"/>
              <a:t>It can be done simply through the operator “+” .</a:t>
            </a:r>
          </a:p>
          <a:p>
            <a:r>
              <a:rPr lang="en-US" sz="2400" dirty="0" smtClean="0"/>
              <a:t>Example :-</a:t>
            </a:r>
          </a:p>
          <a:p>
            <a:pPr>
              <a:buNone/>
            </a:pPr>
            <a:r>
              <a:rPr lang="en-US" sz="2000" b="1" dirty="0" smtClean="0"/>
              <a:t>class Test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public static void main(String 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String s1=new String(“Bhopal”);</a:t>
            </a:r>
          </a:p>
          <a:p>
            <a:pPr>
              <a:buNone/>
            </a:pPr>
            <a:r>
              <a:rPr lang="en-US" sz="2000" b="1" dirty="0" smtClean="0"/>
              <a:t> String s2=new String(“</a:t>
            </a:r>
            <a:r>
              <a:rPr lang="en-US" sz="2000" b="1" dirty="0" err="1" smtClean="0"/>
              <a:t>Chopal</a:t>
            </a:r>
            <a:r>
              <a:rPr lang="en-US" sz="2000" b="1" dirty="0" smtClean="0"/>
              <a:t>”);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(s1+s2);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7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Control Statements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Syntax Of “</a:t>
            </a:r>
            <a:r>
              <a:rPr lang="en-US" b="1" dirty="0" err="1" smtClean="0"/>
              <a:t>if”,”if</a:t>
            </a:r>
            <a:r>
              <a:rPr lang="en-US" b="1" dirty="0" smtClean="0"/>
              <a:t>-</a:t>
            </a:r>
            <a:r>
              <a:rPr lang="en-US" b="1" dirty="0" err="1" smtClean="0"/>
              <a:t>else”,”if</a:t>
            </a:r>
            <a:r>
              <a:rPr lang="en-US" b="1" dirty="0" smtClean="0"/>
              <a:t>-else if-else”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The “switch” Keyword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Ternary Operator</a:t>
            </a:r>
            <a:endParaRPr lang="en-I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3" y="188640"/>
            <a:ext cx="16561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6733"/>
            <a:ext cx="1368152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</a:t>
            </a:r>
            <a:r>
              <a:rPr lang="en-US" sz="2400" u="sng" dirty="0" smtClean="0">
                <a:solidFill>
                  <a:srgbClr val="FF0000"/>
                </a:solidFill>
              </a:rPr>
              <a:t>any real world entity </a:t>
            </a:r>
            <a:r>
              <a:rPr lang="en-US" sz="2400" dirty="0" smtClean="0"/>
              <a:t>which has specific </a:t>
            </a:r>
            <a:r>
              <a:rPr lang="en-US" sz="2400" dirty="0" smtClean="0">
                <a:solidFill>
                  <a:srgbClr val="FF0000"/>
                </a:solidFill>
              </a:rPr>
              <a:t>attributes or features</a:t>
            </a:r>
            <a:r>
              <a:rPr lang="en-US" sz="2400" dirty="0" smtClean="0"/>
              <a:t> can be represented as an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Along with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b="1" dirty="0" smtClean="0"/>
              <a:t> each object can take some actions also which are called it’s “</a:t>
            </a:r>
            <a:r>
              <a:rPr lang="en-US" sz="2400" b="1" dirty="0" smtClean="0">
                <a:solidFill>
                  <a:srgbClr val="FF0000"/>
                </a:solidFill>
              </a:rPr>
              <a:t>behaviors</a:t>
            </a:r>
            <a:r>
              <a:rPr lang="en-US" sz="2400" b="1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world, these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FF0000"/>
                </a:solidFill>
              </a:rPr>
              <a:t>data members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b="1" dirty="0" smtClean="0">
                <a:solidFill>
                  <a:srgbClr val="0070C0"/>
                </a:solidFill>
              </a:rPr>
              <a:t>/actions</a:t>
            </a:r>
            <a:r>
              <a:rPr lang="en-US" sz="2400" b="1" dirty="0" smtClean="0"/>
              <a:t> </a:t>
            </a:r>
            <a:r>
              <a:rPr lang="en-US" sz="2400" dirty="0" smtClean="0"/>
              <a:t> are called “</a:t>
            </a:r>
            <a:r>
              <a:rPr lang="en-US" sz="2400" b="1" dirty="0" smtClean="0">
                <a:solidFill>
                  <a:srgbClr val="0070C0"/>
                </a:solidFill>
              </a:rPr>
              <a:t>functions</a:t>
            </a:r>
            <a:r>
              <a:rPr lang="en-US" sz="2400" dirty="0" smtClean="0"/>
              <a:t>” or “</a:t>
            </a:r>
            <a:r>
              <a:rPr lang="en-US" sz="2400" b="1" dirty="0" smtClean="0">
                <a:solidFill>
                  <a:srgbClr val="0070C0"/>
                </a:solidFill>
              </a:rPr>
              <a:t>methods</a:t>
            </a:r>
            <a:r>
              <a:rPr lang="en-US" sz="2400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Are you an object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Yes , </a:t>
            </a:r>
            <a:r>
              <a:rPr lang="en-US" sz="2800" b="1" dirty="0" smtClean="0"/>
              <a:t>we humans </a:t>
            </a:r>
            <a:r>
              <a:rPr lang="en-US" sz="2800" dirty="0" smtClean="0"/>
              <a:t>are </a:t>
            </a:r>
            <a:r>
              <a:rPr lang="en-US" sz="2800" b="1" dirty="0" smtClean="0"/>
              <a:t>objects </a:t>
            </a:r>
            <a:r>
              <a:rPr lang="en-US" sz="2800" dirty="0" smtClean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have  </a:t>
            </a:r>
            <a:r>
              <a:rPr lang="en-US" sz="2400" dirty="0" smtClean="0">
                <a:solidFill>
                  <a:srgbClr val="FF0000"/>
                </a:solidFill>
              </a:rPr>
              <a:t>attributes </a:t>
            </a:r>
            <a:r>
              <a:rPr lang="en-US" sz="2400" dirty="0" smtClean="0"/>
              <a:t>as  </a:t>
            </a:r>
            <a:r>
              <a:rPr lang="en-US" sz="2400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height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age</a:t>
            </a:r>
            <a:r>
              <a:rPr lang="en-US" sz="2400" dirty="0" smtClean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also can show </a:t>
            </a:r>
            <a:r>
              <a:rPr lang="en-US" sz="2400" dirty="0" smtClean="0">
                <a:solidFill>
                  <a:srgbClr val="FF0000"/>
                </a:solidFill>
              </a:rPr>
              <a:t>behaviors</a:t>
            </a:r>
            <a:r>
              <a:rPr lang="en-US" sz="2400" dirty="0" smtClean="0"/>
              <a:t> like </a:t>
            </a:r>
            <a:r>
              <a:rPr lang="en-US" sz="2400" dirty="0" err="1" smtClean="0">
                <a:solidFill>
                  <a:srgbClr val="0070C0"/>
                </a:solidFill>
              </a:rPr>
              <a:t>walking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talking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running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eating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etc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Now to </a:t>
            </a:r>
            <a:r>
              <a:rPr lang="en-US" sz="2400" dirty="0" smtClean="0">
                <a:solidFill>
                  <a:srgbClr val="FF0000"/>
                </a:solidFill>
              </a:rPr>
              <a:t>create/represent </a:t>
            </a:r>
            <a:r>
              <a:rPr lang="en-US" sz="2400" dirty="0" smtClean="0"/>
              <a:t> objects  we first have to write all their attributes under a </a:t>
            </a:r>
            <a:r>
              <a:rPr lang="en-US" sz="2400" b="1" dirty="0" smtClean="0">
                <a:solidFill>
                  <a:srgbClr val="0070C0"/>
                </a:solidFill>
              </a:rPr>
              <a:t>single group 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group </a:t>
            </a:r>
            <a:r>
              <a:rPr lang="en-US" sz="2400" dirty="0" smtClean="0"/>
              <a:t>is called a </a:t>
            </a:r>
            <a:r>
              <a:rPr lang="en-US" sz="2400" b="1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A class is used to specify the basic structure of an object and it combines attributes and methods to be used  by an object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Thus we can say that a </a:t>
            </a:r>
            <a:r>
              <a:rPr lang="en-US" sz="2400" dirty="0" smtClean="0">
                <a:solidFill>
                  <a:srgbClr val="FF0000"/>
                </a:solidFill>
              </a:rPr>
              <a:t>class represents the data type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object represents a kind of variable of that data type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For  Example:- </a:t>
            </a:r>
            <a:r>
              <a:rPr lang="en-US" sz="2400" dirty="0" smtClean="0"/>
              <a:t>Each person collectively come under a class called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 So we belong to the class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233" y="1428736"/>
            <a:ext cx="8907923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799</TotalTime>
  <Words>1130</Words>
  <Application>Microsoft Office PowerPoint</Application>
  <PresentationFormat>On-screen Show (4:3)</PresentationFormat>
  <Paragraphs>262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Objects and Classes</vt:lpstr>
      <vt:lpstr>Are you an object ?</vt:lpstr>
      <vt:lpstr>Objects and Classes</vt:lpstr>
      <vt:lpstr>Objects and Classes</vt:lpstr>
      <vt:lpstr>Objects and Classes</vt:lpstr>
      <vt:lpstr>Objects and Classes</vt:lpstr>
      <vt:lpstr>Objects and Classes</vt:lpstr>
      <vt:lpstr>What Is String ?</vt:lpstr>
      <vt:lpstr>Object creation in C++</vt:lpstr>
      <vt:lpstr>Creating Object in Java</vt:lpstr>
      <vt:lpstr>Creating String Object</vt:lpstr>
      <vt:lpstr>Can you tell the output ?</vt:lpstr>
      <vt:lpstr>A Very Important Point!</vt:lpstr>
      <vt:lpstr>String Methods</vt:lpstr>
      <vt:lpstr>Using length( ) method</vt:lpstr>
      <vt:lpstr>Using equals( ) method</vt:lpstr>
      <vt:lpstr>Using equalsIgnoreCase( ) method</vt:lpstr>
      <vt:lpstr>Using charAt( ) method</vt:lpstr>
      <vt:lpstr>Using charAt( ) method</vt:lpstr>
      <vt:lpstr>Another Way  Of Creating Strings</vt:lpstr>
      <vt:lpstr>Concatenating Strings</vt:lpstr>
      <vt:lpstr>End Of Lecture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SONY</cp:lastModifiedBy>
  <cp:revision>67</cp:revision>
  <dcterms:created xsi:type="dcterms:W3CDTF">2016-01-21T11:05:58Z</dcterms:created>
  <dcterms:modified xsi:type="dcterms:W3CDTF">2017-02-06T05:33:00Z</dcterms:modified>
</cp:coreProperties>
</file>