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59" r:id="rId5"/>
    <p:sldId id="261" r:id="rId6"/>
    <p:sldId id="263" r:id="rId7"/>
    <p:sldId id="264" r:id="rId8"/>
    <p:sldId id="262" r:id="rId9"/>
    <p:sldId id="265" r:id="rId10"/>
    <p:sldId id="277" r:id="rId11"/>
    <p:sldId id="276" r:id="rId12"/>
    <p:sldId id="267" r:id="rId13"/>
    <p:sldId id="269" r:id="rId14"/>
    <p:sldId id="266" r:id="rId15"/>
    <p:sldId id="268" r:id="rId16"/>
    <p:sldId id="274" r:id="rId17"/>
    <p:sldId id="270" r:id="rId18"/>
    <p:sldId id="272" r:id="rId19"/>
    <p:sldId id="275"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668" y="-22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D21D778-B565-4D7E-94D7-64010A445B68}" type="datetimeFigureOut">
              <a:rPr lang="en-US" smtClean="0"/>
              <a:pPr/>
              <a:t>6/14/2018</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6/14/2018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6/14/2018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6/14/2018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6/14/2018</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D21D778-B565-4D7E-94D7-64010A445B68}" type="datetimeFigureOut">
              <a:rPr lang="en-US" smtClean="0"/>
              <a:pPr/>
              <a:t>6/14/2018</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6/14/2018</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21D778-B565-4D7E-94D7-64010A445B68}" type="datetimeFigureOut">
              <a:rPr lang="en-US" smtClean="0"/>
              <a:pPr/>
              <a:t>6/14/2018</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D21D778-B565-4D7E-94D7-64010A445B68}" type="datetimeFigureOut">
              <a:rPr lang="en-US" smtClean="0"/>
              <a:pPr/>
              <a:t>6/14/2018</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6/14/2018</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D21D778-B565-4D7E-94D7-64010A445B68}" type="datetimeFigureOut">
              <a:rPr lang="en-US" smtClean="0"/>
              <a:pPr/>
              <a:t>6/14/2018</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6/14/2018</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scalive4u@gmail.com"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044552"/>
            <a:ext cx="6400800" cy="1752600"/>
          </a:xfrm>
        </p:spPr>
        <p:txBody>
          <a:bodyPr>
            <a:noAutofit/>
          </a:bodyPr>
          <a:lstStyle/>
          <a:p>
            <a:r>
              <a:rPr lang="en-US" sz="4000" dirty="0" smtClean="0"/>
              <a:t>Java SE</a:t>
            </a:r>
          </a:p>
          <a:p>
            <a:r>
              <a:rPr lang="en-US" sz="4000" dirty="0" smtClean="0"/>
              <a:t>(Core JAVA)</a:t>
            </a:r>
          </a:p>
          <a:p>
            <a:r>
              <a:rPr lang="en-US" sz="4000" dirty="0" smtClean="0">
                <a:solidFill>
                  <a:srgbClr val="FF0000"/>
                </a:solidFill>
              </a:rPr>
              <a:t>Lecture-8</a:t>
            </a:r>
            <a:endParaRPr lang="en-IN" sz="4000" dirty="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7092280" y="260648"/>
            <a:ext cx="1872208" cy="187220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520" y="260648"/>
            <a:ext cx="1447995" cy="19442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rmAutofit/>
          </a:bodyPr>
          <a:lstStyle/>
          <a:p>
            <a:r>
              <a:rPr lang="en-US" b="1" dirty="0" smtClean="0"/>
              <a:t>Try this…</a:t>
            </a:r>
            <a:endParaRPr lang="en-IN"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79512" y="1484784"/>
            <a:ext cx="8842248" cy="5330952"/>
          </a:xfrm>
        </p:spPr>
        <p:txBody>
          <a:bodyPr>
            <a:normAutofit/>
          </a:bodyPr>
          <a:lstStyle/>
          <a:p>
            <a:r>
              <a:rPr lang="en-US" sz="2400" dirty="0" smtClean="0"/>
              <a:t>Accept an integer from user via command line argument and check whether it is odd or even in nature.</a:t>
            </a:r>
          </a:p>
          <a:p>
            <a:pPr>
              <a:buNone/>
            </a:pPr>
            <a:endParaRPr lang="en-US" sz="2400" dirty="0" smtClean="0"/>
          </a:p>
          <a:p>
            <a:pPr>
              <a:buNone/>
            </a:pP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rmAutofit/>
          </a:bodyPr>
          <a:lstStyle/>
          <a:p>
            <a:r>
              <a:rPr lang="en-US" b="1" dirty="0" smtClean="0"/>
              <a:t>Try this…</a:t>
            </a:r>
            <a:endParaRPr lang="en-IN"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79512" y="1484784"/>
            <a:ext cx="8842248" cy="5330952"/>
          </a:xfrm>
        </p:spPr>
        <p:txBody>
          <a:bodyPr>
            <a:normAutofit/>
          </a:bodyPr>
          <a:lstStyle/>
          <a:p>
            <a:r>
              <a:rPr lang="en-US" sz="2400" dirty="0" smtClean="0"/>
              <a:t>A company provides insurance to it’s employees according to the following criteria:</a:t>
            </a:r>
          </a:p>
          <a:p>
            <a:pPr lvl="1"/>
            <a:r>
              <a:rPr lang="en-US" sz="1900" b="1" dirty="0" smtClean="0"/>
              <a:t>If the employee is </a:t>
            </a:r>
            <a:r>
              <a:rPr lang="en-US" sz="1900" b="1" dirty="0" smtClean="0">
                <a:solidFill>
                  <a:srgbClr val="C00000"/>
                </a:solidFill>
              </a:rPr>
              <a:t>married</a:t>
            </a:r>
          </a:p>
          <a:p>
            <a:pPr lvl="1"/>
            <a:r>
              <a:rPr lang="en-US" sz="1900" b="1" dirty="0" smtClean="0"/>
              <a:t>If the employee is </a:t>
            </a:r>
            <a:r>
              <a:rPr lang="en-US" sz="1900" b="1" dirty="0" smtClean="0">
                <a:solidFill>
                  <a:srgbClr val="C00000"/>
                </a:solidFill>
              </a:rPr>
              <a:t>unmarried</a:t>
            </a:r>
            <a:r>
              <a:rPr lang="en-US" sz="1900" b="1" dirty="0" smtClean="0"/>
              <a:t> , </a:t>
            </a:r>
            <a:r>
              <a:rPr lang="en-US" sz="1900" b="1" dirty="0" smtClean="0">
                <a:solidFill>
                  <a:srgbClr val="C00000"/>
                </a:solidFill>
              </a:rPr>
              <a:t>male</a:t>
            </a:r>
            <a:r>
              <a:rPr lang="en-US" sz="1900" b="1" dirty="0" smtClean="0"/>
              <a:t> and above </a:t>
            </a:r>
            <a:r>
              <a:rPr lang="en-US" sz="1900" b="1" dirty="0" smtClean="0">
                <a:solidFill>
                  <a:srgbClr val="C00000"/>
                </a:solidFill>
              </a:rPr>
              <a:t>35</a:t>
            </a:r>
            <a:r>
              <a:rPr lang="en-US" sz="1900" b="1" dirty="0" smtClean="0"/>
              <a:t> years of age</a:t>
            </a:r>
          </a:p>
          <a:p>
            <a:pPr lvl="1"/>
            <a:r>
              <a:rPr lang="en-US" sz="1900" b="1" dirty="0" smtClean="0"/>
              <a:t>If the employee is </a:t>
            </a:r>
            <a:r>
              <a:rPr lang="en-US" sz="1900" b="1" dirty="0" smtClean="0">
                <a:solidFill>
                  <a:srgbClr val="C00000"/>
                </a:solidFill>
              </a:rPr>
              <a:t>unmarried</a:t>
            </a:r>
            <a:r>
              <a:rPr lang="en-US" sz="1900" b="1" dirty="0" smtClean="0"/>
              <a:t>, </a:t>
            </a:r>
            <a:r>
              <a:rPr lang="en-US" sz="1900" b="1" dirty="0" smtClean="0">
                <a:solidFill>
                  <a:srgbClr val="C00000"/>
                </a:solidFill>
              </a:rPr>
              <a:t>female</a:t>
            </a:r>
            <a:r>
              <a:rPr lang="en-US" sz="1900" b="1" dirty="0" smtClean="0"/>
              <a:t> and above </a:t>
            </a:r>
            <a:r>
              <a:rPr lang="en-US" sz="1900" b="1" dirty="0" smtClean="0">
                <a:solidFill>
                  <a:srgbClr val="C00000"/>
                </a:solidFill>
              </a:rPr>
              <a:t>30</a:t>
            </a:r>
            <a:r>
              <a:rPr lang="en-US" sz="1900" b="1" dirty="0" smtClean="0"/>
              <a:t> years of age</a:t>
            </a:r>
          </a:p>
          <a:p>
            <a:pPr lvl="1"/>
            <a:endParaRPr lang="en-US" sz="1900" dirty="0" smtClean="0"/>
          </a:p>
          <a:p>
            <a:pPr>
              <a:buNone/>
            </a:pPr>
            <a:r>
              <a:rPr lang="en-US" sz="2400" dirty="0" smtClean="0"/>
              <a:t>In all other cases insurance is not given . WAP to accept </a:t>
            </a:r>
            <a:r>
              <a:rPr lang="en-US" sz="2400" b="1" dirty="0" smtClean="0">
                <a:solidFill>
                  <a:srgbClr val="C00000"/>
                </a:solidFill>
              </a:rPr>
              <a:t>age </a:t>
            </a:r>
            <a:r>
              <a:rPr lang="en-US" sz="2400" dirty="0" smtClean="0"/>
              <a:t>, </a:t>
            </a:r>
          </a:p>
          <a:p>
            <a:pPr>
              <a:buNone/>
            </a:pPr>
            <a:r>
              <a:rPr lang="en-US" sz="2400" b="1" dirty="0" smtClean="0">
                <a:solidFill>
                  <a:srgbClr val="C00000"/>
                </a:solidFill>
              </a:rPr>
              <a:t>gender</a:t>
            </a:r>
            <a:r>
              <a:rPr lang="en-US" sz="2400" dirty="0" smtClean="0"/>
              <a:t> and </a:t>
            </a:r>
            <a:r>
              <a:rPr lang="en-US" sz="2400" b="1" dirty="0" smtClean="0">
                <a:solidFill>
                  <a:srgbClr val="C00000"/>
                </a:solidFill>
              </a:rPr>
              <a:t>marital status </a:t>
            </a:r>
            <a:r>
              <a:rPr lang="en-US" sz="2400" dirty="0" smtClean="0"/>
              <a:t>from the user using command line </a:t>
            </a:r>
          </a:p>
          <a:p>
            <a:pPr>
              <a:buNone/>
            </a:pPr>
            <a:r>
              <a:rPr lang="en-US" sz="2400" dirty="0" smtClean="0"/>
              <a:t>arguments and check whether the user is </a:t>
            </a:r>
            <a:r>
              <a:rPr lang="en-US" sz="2400" smtClean="0"/>
              <a:t>eligible for </a:t>
            </a:r>
            <a:r>
              <a:rPr lang="en-US" sz="2400" dirty="0" smtClean="0"/>
              <a:t>insurance </a:t>
            </a:r>
          </a:p>
          <a:p>
            <a:pPr>
              <a:buNone/>
            </a:pPr>
            <a:r>
              <a:rPr lang="en-US" sz="2400" dirty="0" smtClean="0"/>
              <a:t>or not</a:t>
            </a:r>
            <a:endParaRPr lang="en-US" sz="2200" b="1" dirty="0" smtClean="0"/>
          </a:p>
          <a:p>
            <a:pPr>
              <a:buNone/>
            </a:pPr>
            <a:endParaRPr lang="en-US" sz="2400" dirty="0" smtClean="0"/>
          </a:p>
          <a:p>
            <a:pPr>
              <a:buNone/>
            </a:pP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2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20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20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fade">
                                      <p:cBhvr>
                                        <p:cTn id="27" dur="2000"/>
                                        <p:tgtEl>
                                          <p:spTgt spid="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6" end="6"/>
                                            </p:txEl>
                                          </p:spTgt>
                                        </p:tgtEl>
                                        <p:attrNameLst>
                                          <p:attrName>style.visibility</p:attrName>
                                        </p:attrNameLst>
                                      </p:cBhvr>
                                      <p:to>
                                        <p:strVal val="visible"/>
                                      </p:to>
                                    </p:set>
                                    <p:animEffect transition="in" filter="fade">
                                      <p:cBhvr>
                                        <p:cTn id="32" dur="2000"/>
                                        <p:tgtEl>
                                          <p:spTgt spid="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Effect transition="in" filter="fade">
                                      <p:cBhvr>
                                        <p:cTn id="37" dur="2000"/>
                                        <p:tgtEl>
                                          <p:spTgt spid="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8" end="8"/>
                                            </p:txEl>
                                          </p:spTgt>
                                        </p:tgtEl>
                                        <p:attrNameLst>
                                          <p:attrName>style.visibility</p:attrName>
                                        </p:attrNameLst>
                                      </p:cBhvr>
                                      <p:to>
                                        <p:strVal val="visible"/>
                                      </p:to>
                                    </p:set>
                                    <p:animEffect transition="in" filter="fade">
                                      <p:cBhvr>
                                        <p:cTn id="42" dur="20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a:bodyPr>
          <a:lstStyle/>
          <a:p>
            <a:r>
              <a:rPr lang="en-US" b="1" dirty="0" smtClean="0"/>
              <a:t>The switch Statement</a:t>
            </a:r>
            <a:endParaRPr lang="en-IN"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79512" y="1527048"/>
            <a:ext cx="8842248" cy="5330952"/>
          </a:xfrm>
        </p:spPr>
        <p:txBody>
          <a:bodyPr>
            <a:normAutofit lnSpcReduction="10000"/>
          </a:bodyPr>
          <a:lstStyle/>
          <a:p>
            <a:r>
              <a:rPr lang="en-US" sz="2400" dirty="0" smtClean="0"/>
              <a:t>The </a:t>
            </a:r>
            <a:r>
              <a:rPr lang="en-US" sz="2400" b="1" dirty="0" smtClean="0">
                <a:solidFill>
                  <a:srgbClr val="FF0000"/>
                </a:solidFill>
              </a:rPr>
              <a:t>switch</a:t>
            </a:r>
            <a:r>
              <a:rPr lang="en-US" sz="2400" dirty="0" smtClean="0"/>
              <a:t> statement is similar to </a:t>
            </a:r>
            <a:r>
              <a:rPr lang="en-US" sz="2400" b="1" dirty="0" smtClean="0">
                <a:solidFill>
                  <a:srgbClr val="FF0000"/>
                </a:solidFill>
              </a:rPr>
              <a:t>if</a:t>
            </a:r>
            <a:r>
              <a:rPr lang="en-US" sz="2400" dirty="0" smtClean="0"/>
              <a:t> statement, as it is also a decision control statement.</a:t>
            </a:r>
          </a:p>
          <a:p>
            <a:r>
              <a:rPr lang="en-US" sz="2400" dirty="0" smtClean="0"/>
              <a:t>It allows a variable to be tested against a list of values where each value is called a </a:t>
            </a:r>
            <a:r>
              <a:rPr lang="en-US" sz="2400" b="1" dirty="0" smtClean="0"/>
              <a:t>case</a:t>
            </a:r>
            <a:r>
              <a:rPr lang="en-US" sz="2400" dirty="0" smtClean="0"/>
              <a:t>.</a:t>
            </a:r>
          </a:p>
          <a:p>
            <a:r>
              <a:rPr lang="en-US" sz="2400" b="1" dirty="0" smtClean="0">
                <a:solidFill>
                  <a:srgbClr val="0070C0"/>
                </a:solidFill>
              </a:rPr>
              <a:t>Syntax :-</a:t>
            </a:r>
          </a:p>
          <a:p>
            <a:pPr>
              <a:buNone/>
            </a:pPr>
            <a:r>
              <a:rPr lang="en-IN" sz="2200" b="1" dirty="0" smtClean="0"/>
              <a:t>switch</a:t>
            </a:r>
            <a:r>
              <a:rPr lang="en-IN" sz="2200" dirty="0" smtClean="0"/>
              <a:t>(</a:t>
            </a:r>
            <a:r>
              <a:rPr lang="en-IN" sz="2200" i="1" dirty="0" err="1" smtClean="0">
                <a:solidFill>
                  <a:srgbClr val="FF0000"/>
                </a:solidFill>
              </a:rPr>
              <a:t>variable_name</a:t>
            </a:r>
            <a:r>
              <a:rPr lang="en-IN" sz="2200" dirty="0" smtClean="0"/>
              <a:t> or </a:t>
            </a:r>
            <a:r>
              <a:rPr lang="en-IN" sz="2200" i="1" dirty="0" smtClean="0">
                <a:solidFill>
                  <a:srgbClr val="FF0000"/>
                </a:solidFill>
              </a:rPr>
              <a:t>expression</a:t>
            </a:r>
            <a:r>
              <a:rPr lang="en-IN" sz="2200" dirty="0" smtClean="0"/>
              <a:t>)</a:t>
            </a:r>
          </a:p>
          <a:p>
            <a:pPr>
              <a:buNone/>
            </a:pPr>
            <a:r>
              <a:rPr lang="en-IN" sz="2200" dirty="0" smtClean="0"/>
              <a:t>{ </a:t>
            </a:r>
            <a:r>
              <a:rPr lang="en-IN" sz="2200" b="1" dirty="0" smtClean="0"/>
              <a:t>case</a:t>
            </a:r>
            <a:r>
              <a:rPr lang="en-IN" sz="2200" dirty="0" smtClean="0"/>
              <a:t> value : </a:t>
            </a:r>
            <a:r>
              <a:rPr lang="en-IN" sz="2200" b="1" dirty="0" smtClean="0">
                <a:solidFill>
                  <a:srgbClr val="00B050"/>
                </a:solidFill>
              </a:rPr>
              <a:t>//Statements </a:t>
            </a:r>
          </a:p>
          <a:p>
            <a:pPr>
              <a:buNone/>
            </a:pPr>
            <a:r>
              <a:rPr lang="en-IN" sz="2200" b="1" dirty="0" smtClean="0"/>
              <a:t>                              break;</a:t>
            </a:r>
          </a:p>
          <a:p>
            <a:pPr>
              <a:buNone/>
            </a:pPr>
            <a:r>
              <a:rPr lang="en-IN" sz="2200" dirty="0" smtClean="0"/>
              <a:t>  </a:t>
            </a:r>
            <a:r>
              <a:rPr lang="en-IN" sz="2200" b="1" dirty="0" smtClean="0"/>
              <a:t>case</a:t>
            </a:r>
            <a:r>
              <a:rPr lang="en-IN" sz="2200" dirty="0" smtClean="0"/>
              <a:t> value : </a:t>
            </a:r>
            <a:r>
              <a:rPr lang="en-IN" sz="2200" b="1" dirty="0" smtClean="0">
                <a:solidFill>
                  <a:srgbClr val="00B050"/>
                </a:solidFill>
              </a:rPr>
              <a:t>//Statements </a:t>
            </a:r>
          </a:p>
          <a:p>
            <a:pPr>
              <a:buNone/>
            </a:pPr>
            <a:r>
              <a:rPr lang="en-IN" sz="2200" b="1" dirty="0" smtClean="0"/>
              <a:t>                              break; </a:t>
            </a:r>
          </a:p>
          <a:p>
            <a:pPr>
              <a:buNone/>
            </a:pPr>
            <a:r>
              <a:rPr lang="en-US" sz="2200" b="1" dirty="0" smtClean="0"/>
              <a:t>.</a:t>
            </a:r>
          </a:p>
          <a:p>
            <a:pPr>
              <a:buNone/>
            </a:pPr>
            <a:r>
              <a:rPr lang="en-US" sz="2200" b="1" dirty="0" smtClean="0"/>
              <a:t>.</a:t>
            </a:r>
            <a:endParaRPr lang="en-IN" sz="2200" b="1" dirty="0" smtClean="0"/>
          </a:p>
          <a:p>
            <a:pPr>
              <a:buNone/>
            </a:pPr>
            <a:r>
              <a:rPr lang="en-IN" sz="2200" b="1" dirty="0" smtClean="0"/>
              <a:t>default</a:t>
            </a:r>
            <a:r>
              <a:rPr lang="en-IN" sz="2200" dirty="0" smtClean="0"/>
              <a:t> : </a:t>
            </a:r>
            <a:r>
              <a:rPr lang="en-IN" sz="2200" b="1" dirty="0" smtClean="0">
                <a:solidFill>
                  <a:srgbClr val="00B050"/>
                </a:solidFill>
              </a:rPr>
              <a:t>//Statements </a:t>
            </a:r>
          </a:p>
          <a:p>
            <a:pPr>
              <a:buNone/>
            </a:pPr>
            <a:r>
              <a:rPr lang="en-IN" sz="2200" dirty="0" smtClean="0"/>
              <a:t>}</a:t>
            </a:r>
            <a:endParaRPr lang="en-US" sz="2200" dirty="0" smtClean="0"/>
          </a:p>
          <a:p>
            <a:pPr>
              <a:buNone/>
            </a:pP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2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20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20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20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20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20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fade">
                                      <p:cBhvr>
                                        <p:cTn id="42" dur="2000"/>
                                        <p:tgtEl>
                                          <p:spTgt spid="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fade">
                                      <p:cBhvr>
                                        <p:cTn id="47" dur="2000"/>
                                        <p:tgtEl>
                                          <p:spTgt spid="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xEl>
                                              <p:pRg st="9" end="9"/>
                                            </p:txEl>
                                          </p:spTgt>
                                        </p:tgtEl>
                                        <p:attrNameLst>
                                          <p:attrName>style.visibility</p:attrName>
                                        </p:attrNameLst>
                                      </p:cBhvr>
                                      <p:to>
                                        <p:strVal val="visible"/>
                                      </p:to>
                                    </p:set>
                                    <p:animEffect transition="in" filter="fade">
                                      <p:cBhvr>
                                        <p:cTn id="52" dur="2000"/>
                                        <p:tgtEl>
                                          <p:spTgt spid="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
                                            <p:txEl>
                                              <p:pRg st="10" end="10"/>
                                            </p:txEl>
                                          </p:spTgt>
                                        </p:tgtEl>
                                        <p:attrNameLst>
                                          <p:attrName>style.visibility</p:attrName>
                                        </p:attrNameLst>
                                      </p:cBhvr>
                                      <p:to>
                                        <p:strVal val="visible"/>
                                      </p:to>
                                    </p:set>
                                    <p:animEffect transition="in" filter="fade">
                                      <p:cBhvr>
                                        <p:cTn id="57" dur="2000"/>
                                        <p:tgtEl>
                                          <p:spTgt spid="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
                                            <p:txEl>
                                              <p:pRg st="11" end="11"/>
                                            </p:txEl>
                                          </p:spTgt>
                                        </p:tgtEl>
                                        <p:attrNameLst>
                                          <p:attrName>style.visibility</p:attrName>
                                        </p:attrNameLst>
                                      </p:cBhvr>
                                      <p:to>
                                        <p:strVal val="visible"/>
                                      </p:to>
                                    </p:set>
                                    <p:animEffect transition="in" filter="fade">
                                      <p:cBhvr>
                                        <p:cTn id="62" dur="20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a:bodyPr>
          <a:lstStyle/>
          <a:p>
            <a:r>
              <a:rPr lang="en-US" b="1" dirty="0" smtClean="0"/>
              <a:t>The switch Statement</a:t>
            </a:r>
            <a:endParaRPr lang="en-IN"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301752" y="1527048"/>
            <a:ext cx="8662736" cy="5330952"/>
          </a:xfrm>
        </p:spPr>
        <p:txBody>
          <a:bodyPr>
            <a:normAutofit fontScale="92500" lnSpcReduction="10000"/>
          </a:bodyPr>
          <a:lstStyle/>
          <a:p>
            <a:r>
              <a:rPr lang="en-US" sz="2600" dirty="0" smtClean="0"/>
              <a:t>The switch statement can use different variables to check the conditions, which are </a:t>
            </a:r>
            <a:r>
              <a:rPr lang="en-US" sz="2600" b="1" dirty="0" smtClean="0">
                <a:solidFill>
                  <a:srgbClr val="0070C0"/>
                </a:solidFill>
              </a:rPr>
              <a:t>byte</a:t>
            </a:r>
            <a:r>
              <a:rPr lang="en-US" sz="2600" dirty="0" smtClean="0"/>
              <a:t>, </a:t>
            </a:r>
            <a:r>
              <a:rPr lang="en-US" sz="2600" b="1" dirty="0" smtClean="0">
                <a:solidFill>
                  <a:srgbClr val="0070C0"/>
                </a:solidFill>
              </a:rPr>
              <a:t>short</a:t>
            </a:r>
            <a:r>
              <a:rPr lang="en-US" sz="2600" dirty="0" smtClean="0"/>
              <a:t>, </a:t>
            </a:r>
            <a:r>
              <a:rPr lang="en-US" sz="2600" b="1" dirty="0" smtClean="0">
                <a:solidFill>
                  <a:srgbClr val="0070C0"/>
                </a:solidFill>
              </a:rPr>
              <a:t>char</a:t>
            </a:r>
            <a:r>
              <a:rPr lang="en-US" sz="2600" dirty="0" smtClean="0"/>
              <a:t>, </a:t>
            </a:r>
            <a:r>
              <a:rPr lang="en-US" sz="2600" b="1" dirty="0" smtClean="0">
                <a:solidFill>
                  <a:srgbClr val="0070C0"/>
                </a:solidFill>
              </a:rPr>
              <a:t>int</a:t>
            </a:r>
            <a:r>
              <a:rPr lang="en-US" sz="2600" dirty="0" smtClean="0"/>
              <a:t>.</a:t>
            </a:r>
          </a:p>
          <a:p>
            <a:r>
              <a:rPr lang="en-US" sz="2600" b="1" dirty="0" smtClean="0">
                <a:solidFill>
                  <a:srgbClr val="FF0000"/>
                </a:solidFill>
              </a:rPr>
              <a:t>Java 7</a:t>
            </a:r>
            <a:r>
              <a:rPr lang="en-US" sz="2600" dirty="0" smtClean="0"/>
              <a:t> onwards use of </a:t>
            </a:r>
            <a:r>
              <a:rPr lang="en-US" sz="2600" b="1" dirty="0" smtClean="0">
                <a:solidFill>
                  <a:srgbClr val="0070C0"/>
                </a:solidFill>
              </a:rPr>
              <a:t>Strings</a:t>
            </a:r>
            <a:r>
              <a:rPr lang="en-US" sz="2600" dirty="0" smtClean="0"/>
              <a:t> and </a:t>
            </a:r>
            <a:r>
              <a:rPr lang="en-US" sz="2600" b="1" dirty="0" smtClean="0">
                <a:solidFill>
                  <a:srgbClr val="0070C0"/>
                </a:solidFill>
              </a:rPr>
              <a:t>enumerated</a:t>
            </a:r>
            <a:r>
              <a:rPr lang="en-US" sz="2600" dirty="0" smtClean="0"/>
              <a:t> types are also supported. </a:t>
            </a:r>
          </a:p>
          <a:p>
            <a:r>
              <a:rPr lang="en-US" sz="2600" b="1" dirty="0" smtClean="0">
                <a:solidFill>
                  <a:srgbClr val="0070C0"/>
                </a:solidFill>
              </a:rPr>
              <a:t>Example</a:t>
            </a:r>
            <a:r>
              <a:rPr lang="en-US" sz="2400" b="1" dirty="0" smtClean="0">
                <a:solidFill>
                  <a:srgbClr val="0070C0"/>
                </a:solidFill>
              </a:rPr>
              <a:t> :-</a:t>
            </a:r>
          </a:p>
          <a:p>
            <a:pPr>
              <a:buNone/>
            </a:pPr>
            <a:r>
              <a:rPr lang="en-IN" sz="2200" b="1" dirty="0" smtClean="0"/>
              <a:t> </a:t>
            </a:r>
            <a:r>
              <a:rPr lang="en-IN" sz="2200" b="1" dirty="0" err="1" smtClean="0"/>
              <a:t>int</a:t>
            </a:r>
            <a:r>
              <a:rPr lang="en-IN" sz="2200" b="1" dirty="0" smtClean="0"/>
              <a:t> month = 8; </a:t>
            </a:r>
          </a:p>
          <a:p>
            <a:pPr>
              <a:buNone/>
            </a:pPr>
            <a:r>
              <a:rPr lang="en-IN" sz="2200" b="1" dirty="0" smtClean="0"/>
              <a:t> switch (month) </a:t>
            </a:r>
          </a:p>
          <a:p>
            <a:pPr>
              <a:buNone/>
            </a:pPr>
            <a:r>
              <a:rPr lang="en-IN" sz="2200" b="1" dirty="0" smtClean="0"/>
              <a:t> { case 1: </a:t>
            </a:r>
            <a:r>
              <a:rPr lang="en-IN" sz="2200" b="1" dirty="0" err="1" smtClean="0"/>
              <a:t>System.out.println</a:t>
            </a:r>
            <a:r>
              <a:rPr lang="en-IN" sz="2200" b="1" dirty="0" smtClean="0"/>
              <a:t>("January“); </a:t>
            </a:r>
          </a:p>
          <a:p>
            <a:pPr>
              <a:buNone/>
            </a:pPr>
            <a:r>
              <a:rPr lang="en-IN" sz="2200" b="1" dirty="0" smtClean="0"/>
              <a:t>                 break;</a:t>
            </a:r>
          </a:p>
          <a:p>
            <a:pPr>
              <a:buNone/>
            </a:pPr>
            <a:r>
              <a:rPr lang="en-IN" sz="2200" b="1" dirty="0" smtClean="0"/>
              <a:t>    case 2: </a:t>
            </a:r>
            <a:r>
              <a:rPr lang="en-IN" sz="2200" b="1" dirty="0" err="1" smtClean="0"/>
              <a:t>System.out.println</a:t>
            </a:r>
            <a:r>
              <a:rPr lang="en-IN" sz="2200" b="1" dirty="0" smtClean="0"/>
              <a:t>("February“); </a:t>
            </a:r>
          </a:p>
          <a:p>
            <a:pPr>
              <a:buNone/>
            </a:pPr>
            <a:r>
              <a:rPr lang="en-IN" sz="2200" b="1" dirty="0" smtClean="0"/>
              <a:t>                 break;</a:t>
            </a:r>
          </a:p>
          <a:p>
            <a:pPr>
              <a:buNone/>
            </a:pPr>
            <a:r>
              <a:rPr lang="en-US" sz="2200" b="1" dirty="0" smtClean="0">
                <a:solidFill>
                  <a:srgbClr val="00B050"/>
                </a:solidFill>
              </a:rPr>
              <a:t>// and so on…</a:t>
            </a:r>
          </a:p>
          <a:p>
            <a:pPr>
              <a:buNone/>
            </a:pPr>
            <a:r>
              <a:rPr lang="en-US" sz="2200" b="1" dirty="0" smtClean="0"/>
              <a:t>    default: </a:t>
            </a:r>
            <a:r>
              <a:rPr lang="en-US" sz="2200" b="1" dirty="0" err="1" smtClean="0"/>
              <a:t>System.out.println</a:t>
            </a:r>
            <a:r>
              <a:rPr lang="en-US" sz="2200" b="1" dirty="0" smtClean="0"/>
              <a:t>(“Invalid Month”);</a:t>
            </a:r>
          </a:p>
          <a:p>
            <a:pPr>
              <a:buNone/>
            </a:pPr>
            <a:r>
              <a:rPr lang="en-US" sz="2200" b="1"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072" y="332656"/>
            <a:ext cx="8534400" cy="648072"/>
          </a:xfrm>
        </p:spPr>
        <p:txBody>
          <a:bodyPr>
            <a:normAutofit/>
          </a:bodyPr>
          <a:lstStyle/>
          <a:p>
            <a:r>
              <a:rPr lang="en-US" b="1" dirty="0" smtClean="0"/>
              <a:t>The switch Statement</a:t>
            </a:r>
            <a:endParaRPr lang="en-IN"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79512" y="1527048"/>
            <a:ext cx="8784976" cy="5142312"/>
          </a:xfrm>
        </p:spPr>
        <p:txBody>
          <a:bodyPr>
            <a:normAutofit fontScale="92500" lnSpcReduction="10000"/>
          </a:bodyPr>
          <a:lstStyle/>
          <a:p>
            <a:r>
              <a:rPr lang="en-US" sz="2400" b="1" dirty="0" smtClean="0"/>
              <a:t>Case II – Clubbing cases :-</a:t>
            </a:r>
          </a:p>
          <a:p>
            <a:pPr marL="0" indent="0">
              <a:buNone/>
            </a:pPr>
            <a:r>
              <a:rPr lang="en-US" sz="2400" b="1" dirty="0" smtClean="0"/>
              <a:t>switch(variable name)</a:t>
            </a:r>
          </a:p>
          <a:p>
            <a:pPr marL="0" indent="0">
              <a:buNone/>
            </a:pPr>
            <a:r>
              <a:rPr lang="en-US" sz="2400" dirty="0" smtClean="0"/>
              <a:t>{</a:t>
            </a:r>
          </a:p>
          <a:p>
            <a:pPr marL="0" indent="0">
              <a:buNone/>
            </a:pPr>
            <a:r>
              <a:rPr lang="en-US" sz="2400" b="1" dirty="0" smtClean="0"/>
              <a:t>case</a:t>
            </a:r>
            <a:r>
              <a:rPr lang="en-US" sz="2400" dirty="0" smtClean="0"/>
              <a:t> value 1: </a:t>
            </a:r>
            <a:r>
              <a:rPr lang="en-US" sz="2400" b="1" dirty="0" smtClean="0"/>
              <a:t>case</a:t>
            </a:r>
            <a:r>
              <a:rPr lang="en-US" sz="2400" dirty="0" smtClean="0"/>
              <a:t> value 2: </a:t>
            </a:r>
            <a:r>
              <a:rPr lang="en-US" sz="2400" b="1" dirty="0" smtClean="0"/>
              <a:t>case</a:t>
            </a:r>
            <a:r>
              <a:rPr lang="en-US" sz="2400" dirty="0" smtClean="0"/>
              <a:t> value3:</a:t>
            </a:r>
          </a:p>
          <a:p>
            <a:pPr marL="0" indent="0">
              <a:buNone/>
            </a:pPr>
            <a:r>
              <a:rPr lang="en-US" sz="2400" dirty="0" smtClean="0"/>
              <a:t>			    --------</a:t>
            </a:r>
          </a:p>
          <a:p>
            <a:pPr marL="0" indent="0">
              <a:buNone/>
            </a:pPr>
            <a:r>
              <a:rPr lang="en-US" sz="2400" dirty="0" smtClean="0"/>
              <a:t>			     break;</a:t>
            </a:r>
          </a:p>
          <a:p>
            <a:pPr marL="0" indent="0">
              <a:buNone/>
            </a:pPr>
            <a:r>
              <a:rPr lang="en-US" sz="2400" b="1" dirty="0" smtClean="0"/>
              <a:t>case</a:t>
            </a:r>
            <a:r>
              <a:rPr lang="en-US" sz="2400" dirty="0" smtClean="0"/>
              <a:t> value 4: </a:t>
            </a:r>
            <a:r>
              <a:rPr lang="en-US" sz="2400" b="1" dirty="0" smtClean="0"/>
              <a:t>case</a:t>
            </a:r>
            <a:r>
              <a:rPr lang="en-US" sz="2400" dirty="0" smtClean="0"/>
              <a:t> value 5: </a:t>
            </a:r>
            <a:r>
              <a:rPr lang="en-US" sz="2400" b="1" dirty="0" smtClean="0"/>
              <a:t>case</a:t>
            </a:r>
            <a:r>
              <a:rPr lang="en-US" sz="2400" dirty="0" smtClean="0"/>
              <a:t> value 6:</a:t>
            </a:r>
          </a:p>
          <a:p>
            <a:pPr marL="0" indent="0">
              <a:buNone/>
            </a:pPr>
            <a:r>
              <a:rPr lang="en-US" sz="2400" dirty="0" smtClean="0"/>
              <a:t>                                              -------</a:t>
            </a:r>
          </a:p>
          <a:p>
            <a:pPr marL="0" indent="0">
              <a:buNone/>
            </a:pPr>
            <a:r>
              <a:rPr lang="en-US" sz="2400" dirty="0" smtClean="0"/>
              <a:t>                                              break;</a:t>
            </a:r>
          </a:p>
          <a:p>
            <a:pPr marL="0" indent="0">
              <a:buNone/>
            </a:pPr>
            <a:r>
              <a:rPr lang="en-US" sz="2400" b="1" dirty="0" smtClean="0"/>
              <a:t>default</a:t>
            </a:r>
            <a:r>
              <a:rPr lang="en-US" sz="2400" dirty="0" smtClean="0"/>
              <a:t>:</a:t>
            </a:r>
          </a:p>
          <a:p>
            <a:pPr marL="0" indent="0">
              <a:buNone/>
            </a:pPr>
            <a:r>
              <a:rPr lang="en-US" sz="2400" dirty="0" smtClean="0"/>
              <a:t> 			    -------</a:t>
            </a:r>
          </a:p>
          <a:p>
            <a:pPr marL="0" indent="0">
              <a:buNone/>
            </a:pPr>
            <a:r>
              <a:rPr lang="en-US" sz="2400" dirty="0" smtClean="0"/>
              <a:t>}</a:t>
            </a:r>
          </a:p>
          <a:p>
            <a:pPr>
              <a:buNone/>
            </a:pPr>
            <a:r>
              <a:rPr lang="en-US" sz="2400" b="1" i="1" dirty="0" smtClean="0"/>
              <a:t>* Any number of cases can be clubbed together as per condition.</a:t>
            </a:r>
            <a:endParaRPr lang="en-IN" sz="2400" b="1"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2000"/>
                                        <p:tgtEl>
                                          <p:spTgt spid="9">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fade">
                                      <p:cBhvr>
                                        <p:cTn id="15" dur="2000"/>
                                        <p:tgtEl>
                                          <p:spTgt spid="9">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fade">
                                      <p:cBhvr>
                                        <p:cTn id="18" dur="2000"/>
                                        <p:tgtEl>
                                          <p:spTgt spid="9">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fade">
                                      <p:cBhvr>
                                        <p:cTn id="21" dur="2000"/>
                                        <p:tgtEl>
                                          <p:spTgt spid="9">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Effect transition="in" filter="fade">
                                      <p:cBhvr>
                                        <p:cTn id="24" dur="2000"/>
                                        <p:tgtEl>
                                          <p:spTgt spid="9">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2000"/>
                                        <p:tgtEl>
                                          <p:spTgt spid="9">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7" end="7"/>
                                            </p:txEl>
                                          </p:spTgt>
                                        </p:tgtEl>
                                        <p:attrNameLst>
                                          <p:attrName>style.visibility</p:attrName>
                                        </p:attrNameLst>
                                      </p:cBhvr>
                                      <p:to>
                                        <p:strVal val="visible"/>
                                      </p:to>
                                    </p:set>
                                    <p:animEffect transition="in" filter="fade">
                                      <p:cBhvr>
                                        <p:cTn id="30" dur="2000"/>
                                        <p:tgtEl>
                                          <p:spTgt spid="9">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animEffect transition="in" filter="fade">
                                      <p:cBhvr>
                                        <p:cTn id="33" dur="2000"/>
                                        <p:tgtEl>
                                          <p:spTgt spid="9">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9" end="9"/>
                                            </p:txEl>
                                          </p:spTgt>
                                        </p:tgtEl>
                                        <p:attrNameLst>
                                          <p:attrName>style.visibility</p:attrName>
                                        </p:attrNameLst>
                                      </p:cBhvr>
                                      <p:to>
                                        <p:strVal val="visible"/>
                                      </p:to>
                                    </p:set>
                                    <p:animEffect transition="in" filter="fade">
                                      <p:cBhvr>
                                        <p:cTn id="36" dur="2000"/>
                                        <p:tgtEl>
                                          <p:spTgt spid="9">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10" end="10"/>
                                            </p:txEl>
                                          </p:spTgt>
                                        </p:tgtEl>
                                        <p:attrNameLst>
                                          <p:attrName>style.visibility</p:attrName>
                                        </p:attrNameLst>
                                      </p:cBhvr>
                                      <p:to>
                                        <p:strVal val="visible"/>
                                      </p:to>
                                    </p:set>
                                    <p:animEffect transition="in" filter="fade">
                                      <p:cBhvr>
                                        <p:cTn id="39" dur="2000"/>
                                        <p:tgtEl>
                                          <p:spTgt spid="9">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9">
                                            <p:txEl>
                                              <p:pRg st="11" end="11"/>
                                            </p:txEl>
                                          </p:spTgt>
                                        </p:tgtEl>
                                        <p:attrNameLst>
                                          <p:attrName>style.visibility</p:attrName>
                                        </p:attrNameLst>
                                      </p:cBhvr>
                                      <p:to>
                                        <p:strVal val="visible"/>
                                      </p:to>
                                    </p:set>
                                    <p:animEffect transition="in" filter="fade">
                                      <p:cBhvr>
                                        <p:cTn id="42" dur="2000"/>
                                        <p:tgtEl>
                                          <p:spTgt spid="9">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
                                            <p:txEl>
                                              <p:pRg st="12" end="12"/>
                                            </p:txEl>
                                          </p:spTgt>
                                        </p:tgtEl>
                                        <p:attrNameLst>
                                          <p:attrName>style.visibility</p:attrName>
                                        </p:attrNameLst>
                                      </p:cBhvr>
                                      <p:to>
                                        <p:strVal val="visible"/>
                                      </p:to>
                                    </p:set>
                                    <p:animEffect transition="in" filter="fade">
                                      <p:cBhvr>
                                        <p:cTn id="45" dur="20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Autofit/>
          </a:bodyPr>
          <a:lstStyle/>
          <a:p>
            <a:r>
              <a:rPr lang="en-US" sz="4000" b="1" dirty="0" smtClean="0"/>
              <a:t>Exercise</a:t>
            </a:r>
            <a:endParaRPr lang="en-IN" sz="4000"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301752" y="1484784"/>
            <a:ext cx="8662736" cy="5330952"/>
          </a:xfrm>
        </p:spPr>
        <p:txBody>
          <a:bodyPr>
            <a:normAutofit/>
          </a:bodyPr>
          <a:lstStyle/>
          <a:p>
            <a:r>
              <a:rPr lang="en-US" sz="2400" b="1" dirty="0" smtClean="0"/>
              <a:t>WAP to accept a month number from the user via command line argument and display the name of the season in which the month falls according to the table given below.</a:t>
            </a:r>
            <a:endParaRPr lang="en-IN" sz="2400" b="1" dirty="0" smtClean="0"/>
          </a:p>
          <a:p>
            <a:pPr>
              <a:buNone/>
            </a:pPr>
            <a:endParaRPr lang="en-US" sz="2400" dirty="0" smtClean="0"/>
          </a:p>
        </p:txBody>
      </p:sp>
      <p:graphicFrame>
        <p:nvGraphicFramePr>
          <p:cNvPr id="6" name="Table 5"/>
          <p:cNvGraphicFramePr>
            <a:graphicFrameLocks noGrp="1"/>
          </p:cNvGraphicFramePr>
          <p:nvPr/>
        </p:nvGraphicFramePr>
        <p:xfrm>
          <a:off x="857224" y="3214684"/>
          <a:ext cx="7429552" cy="2786085"/>
        </p:xfrm>
        <a:graphic>
          <a:graphicData uri="http://schemas.openxmlformats.org/drawingml/2006/table">
            <a:tbl>
              <a:tblPr firstRow="1" bandRow="1">
                <a:tableStyleId>{F5AB1C69-6EDB-4FF4-983F-18BD219EF322}</a:tableStyleId>
              </a:tblPr>
              <a:tblGrid>
                <a:gridCol w="3714776"/>
                <a:gridCol w="3714776"/>
              </a:tblGrid>
              <a:tr h="557217">
                <a:tc>
                  <a:txBody>
                    <a:bodyPr/>
                    <a:lstStyle/>
                    <a:p>
                      <a:r>
                        <a:rPr lang="en-US" dirty="0" smtClean="0"/>
                        <a:t>Month Number</a:t>
                      </a:r>
                      <a:endParaRPr lang="en-IN" dirty="0"/>
                    </a:p>
                  </a:txBody>
                  <a:tcPr/>
                </a:tc>
                <a:tc>
                  <a:txBody>
                    <a:bodyPr/>
                    <a:lstStyle/>
                    <a:p>
                      <a:r>
                        <a:rPr lang="en-US" dirty="0" smtClean="0"/>
                        <a:t>Season Name</a:t>
                      </a:r>
                      <a:endParaRPr lang="en-IN" dirty="0"/>
                    </a:p>
                  </a:txBody>
                  <a:tcPr/>
                </a:tc>
              </a:tr>
              <a:tr h="557217">
                <a:tc>
                  <a:txBody>
                    <a:bodyPr/>
                    <a:lstStyle/>
                    <a:p>
                      <a:r>
                        <a:rPr lang="en-US" b="1" dirty="0" smtClean="0"/>
                        <a:t>11,12,1,2</a:t>
                      </a:r>
                      <a:endParaRPr lang="en-IN" b="1" dirty="0"/>
                    </a:p>
                  </a:txBody>
                  <a:tcPr/>
                </a:tc>
                <a:tc>
                  <a:txBody>
                    <a:bodyPr/>
                    <a:lstStyle/>
                    <a:p>
                      <a:r>
                        <a:rPr lang="en-US" b="1" dirty="0" smtClean="0"/>
                        <a:t>Winter</a:t>
                      </a:r>
                      <a:endParaRPr lang="en-IN" b="1" dirty="0"/>
                    </a:p>
                  </a:txBody>
                  <a:tcPr/>
                </a:tc>
              </a:tr>
              <a:tr h="557217">
                <a:tc>
                  <a:txBody>
                    <a:bodyPr/>
                    <a:lstStyle/>
                    <a:p>
                      <a:r>
                        <a:rPr lang="en-US" b="1" dirty="0" smtClean="0"/>
                        <a:t>3,4,5,6</a:t>
                      </a:r>
                      <a:endParaRPr lang="en-IN" b="1" dirty="0"/>
                    </a:p>
                  </a:txBody>
                  <a:tcPr/>
                </a:tc>
                <a:tc>
                  <a:txBody>
                    <a:bodyPr/>
                    <a:lstStyle/>
                    <a:p>
                      <a:r>
                        <a:rPr lang="en-US" b="1" dirty="0" smtClean="0"/>
                        <a:t>Summer</a:t>
                      </a:r>
                      <a:endParaRPr lang="en-IN" b="1" dirty="0"/>
                    </a:p>
                  </a:txBody>
                  <a:tcPr/>
                </a:tc>
              </a:tr>
              <a:tr h="557217">
                <a:tc>
                  <a:txBody>
                    <a:bodyPr/>
                    <a:lstStyle/>
                    <a:p>
                      <a:r>
                        <a:rPr lang="en-US" b="1" dirty="0" smtClean="0"/>
                        <a:t>7,8,9,10</a:t>
                      </a:r>
                      <a:endParaRPr lang="en-IN" b="1" dirty="0"/>
                    </a:p>
                  </a:txBody>
                  <a:tcPr/>
                </a:tc>
                <a:tc>
                  <a:txBody>
                    <a:bodyPr/>
                    <a:lstStyle/>
                    <a:p>
                      <a:r>
                        <a:rPr lang="en-US" b="1" dirty="0" smtClean="0"/>
                        <a:t>Rainy</a:t>
                      </a:r>
                      <a:endParaRPr lang="en-IN" b="1" dirty="0"/>
                    </a:p>
                  </a:txBody>
                  <a:tcPr/>
                </a:tc>
              </a:tr>
              <a:tr h="557217">
                <a:tc>
                  <a:txBody>
                    <a:bodyPr/>
                    <a:lstStyle/>
                    <a:p>
                      <a:r>
                        <a:rPr lang="en-US" b="1" dirty="0" smtClean="0"/>
                        <a:t>Any other value</a:t>
                      </a:r>
                      <a:endParaRPr lang="en-IN" b="1" dirty="0"/>
                    </a:p>
                  </a:txBody>
                  <a:tcPr/>
                </a:tc>
                <a:tc>
                  <a:txBody>
                    <a:bodyPr/>
                    <a:lstStyle/>
                    <a:p>
                      <a:r>
                        <a:rPr lang="en-US" b="1" dirty="0" smtClean="0"/>
                        <a:t>Wrong</a:t>
                      </a:r>
                      <a:r>
                        <a:rPr lang="en-US" b="1" baseline="0" dirty="0" smtClean="0"/>
                        <a:t> Input</a:t>
                      </a:r>
                      <a:endParaRPr lang="en-IN" b="1"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Autofit/>
          </a:bodyPr>
          <a:lstStyle/>
          <a:p>
            <a:r>
              <a:rPr lang="en-US" sz="4000" b="1" dirty="0" smtClean="0"/>
              <a:t>Exercise</a:t>
            </a:r>
            <a:endParaRPr lang="en-IN" sz="4000"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301752" y="1484784"/>
            <a:ext cx="8662736" cy="5330952"/>
          </a:xfrm>
        </p:spPr>
        <p:txBody>
          <a:bodyPr>
            <a:normAutofit/>
          </a:bodyPr>
          <a:lstStyle/>
          <a:p>
            <a:r>
              <a:rPr lang="en-US" sz="2400" b="1" dirty="0" smtClean="0"/>
              <a:t>WAP which should accept 3 arguments via command line of type operand, operator and operand and should display the result by performing appropriate calculation</a:t>
            </a:r>
            <a:r>
              <a:rPr lang="en-US" sz="2400" b="1" smtClean="0"/>
              <a:t>. </a:t>
            </a:r>
            <a:endParaRPr lang="en-US" sz="2400" b="1" dirty="0" smtClean="0"/>
          </a:p>
          <a:p>
            <a:endParaRPr lang="en-US" sz="2400" b="1" dirty="0" smtClean="0"/>
          </a:p>
          <a:p>
            <a:pPr>
              <a:buNone/>
            </a:pPr>
            <a:r>
              <a:rPr lang="en-US" sz="2400" b="1" dirty="0" smtClean="0"/>
              <a:t>       Sample Run:</a:t>
            </a:r>
          </a:p>
          <a:p>
            <a:pPr lvl="1">
              <a:buNone/>
            </a:pPr>
            <a:r>
              <a:rPr lang="en-US" sz="2000" b="1" dirty="0" smtClean="0">
                <a:solidFill>
                  <a:srgbClr val="00B050"/>
                </a:solidFill>
              </a:rPr>
              <a:t>	java Calculator 10 + 4</a:t>
            </a:r>
          </a:p>
          <a:p>
            <a:pPr lvl="1">
              <a:buNone/>
            </a:pPr>
            <a:r>
              <a:rPr lang="en-US" sz="2000" b="1" dirty="0" smtClean="0">
                <a:solidFill>
                  <a:srgbClr val="00B050"/>
                </a:solidFill>
              </a:rPr>
              <a:t>	</a:t>
            </a:r>
            <a:r>
              <a:rPr lang="en-US" sz="2000" b="1" dirty="0" smtClean="0">
                <a:solidFill>
                  <a:srgbClr val="FF0000"/>
                </a:solidFill>
              </a:rPr>
              <a:t>Sum is 14</a:t>
            </a:r>
          </a:p>
          <a:p>
            <a:pPr lvl="1">
              <a:buNone/>
            </a:pPr>
            <a:r>
              <a:rPr lang="en-US" sz="2000" b="1" dirty="0" smtClean="0">
                <a:solidFill>
                  <a:srgbClr val="00B050"/>
                </a:solidFill>
              </a:rPr>
              <a:t>	</a:t>
            </a:r>
          </a:p>
          <a:p>
            <a:pPr lvl="1">
              <a:buNone/>
            </a:pPr>
            <a:r>
              <a:rPr lang="en-US" sz="2000" b="1" dirty="0" smtClean="0">
                <a:solidFill>
                  <a:srgbClr val="00B050"/>
                </a:solidFill>
              </a:rPr>
              <a:t>	java Calculator 3 – 8</a:t>
            </a:r>
          </a:p>
          <a:p>
            <a:pPr lvl="1">
              <a:buNone/>
            </a:pPr>
            <a:r>
              <a:rPr lang="en-US" sz="2000" b="1" dirty="0" smtClean="0">
                <a:solidFill>
                  <a:srgbClr val="00B050"/>
                </a:solidFill>
              </a:rPr>
              <a:t>	</a:t>
            </a:r>
            <a:r>
              <a:rPr lang="en-US" sz="2000" b="1" dirty="0" smtClean="0">
                <a:solidFill>
                  <a:srgbClr val="FF0000"/>
                </a:solidFill>
              </a:rPr>
              <a:t>Difference is -5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blinds(horizontal)">
                                      <p:cBhvr>
                                        <p:cTn id="7" dur="500"/>
                                        <p:tgtEl>
                                          <p:spTgt spid="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3" end="3"/>
                                            </p:txEl>
                                          </p:spTgt>
                                        </p:tgtEl>
                                        <p:attrNameLst>
                                          <p:attrName>style.visibility</p:attrName>
                                        </p:attrNameLst>
                                      </p:cBhvr>
                                      <p:to>
                                        <p:strVal val="visible"/>
                                      </p:to>
                                    </p:set>
                                    <p:animEffect transition="in" filter="blinds(horizontal)">
                                      <p:cBhvr>
                                        <p:cTn id="10" dur="500"/>
                                        <p:tgtEl>
                                          <p:spTgt spid="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animEffect transition="in" filter="blinds(horizontal)">
                                      <p:cBhvr>
                                        <p:cTn id="13" dur="500"/>
                                        <p:tgtEl>
                                          <p:spTgt spid="9">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
                                            <p:txEl>
                                              <p:pRg st="6" end="6"/>
                                            </p:txEl>
                                          </p:spTgt>
                                        </p:tgtEl>
                                        <p:attrNameLst>
                                          <p:attrName>style.visibility</p:attrName>
                                        </p:attrNameLst>
                                      </p:cBhvr>
                                      <p:to>
                                        <p:strVal val="visible"/>
                                      </p:to>
                                    </p:set>
                                    <p:animEffect transition="in" filter="blinds(horizontal)">
                                      <p:cBhvr>
                                        <p:cTn id="18" dur="500"/>
                                        <p:tgtEl>
                                          <p:spTgt spid="9">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animEffect transition="in" filter="blinds(horizontal)">
                                      <p:cBhvr>
                                        <p:cTn id="21"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rmAutofit/>
          </a:bodyPr>
          <a:lstStyle/>
          <a:p>
            <a:r>
              <a:rPr lang="en-US" b="1" dirty="0" smtClean="0"/>
              <a:t>Ternary Operator</a:t>
            </a:r>
            <a:endParaRPr lang="en-IN"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44016" y="1484784"/>
            <a:ext cx="8748464" cy="5330952"/>
          </a:xfrm>
        </p:spPr>
        <p:txBody>
          <a:bodyPr>
            <a:normAutofit/>
          </a:bodyPr>
          <a:lstStyle/>
          <a:p>
            <a:pPr>
              <a:buSzPct val="100000"/>
              <a:buFont typeface="Arial" pitchFamily="34" charset="0"/>
              <a:buChar char="•"/>
            </a:pPr>
            <a:r>
              <a:rPr lang="en-IN" sz="2400" dirty="0" smtClean="0"/>
              <a:t>The ternary operator can be used as an alternative to the Java’s  if-else and switch statements. </a:t>
            </a:r>
          </a:p>
          <a:p>
            <a:pPr>
              <a:buSzPct val="100000"/>
              <a:buFont typeface="Arial" pitchFamily="34" charset="0"/>
              <a:buChar char="•"/>
            </a:pPr>
            <a:r>
              <a:rPr lang="en-IN" sz="2400" dirty="0" smtClean="0"/>
              <a:t>But it goes beyond that, and can even be used on the right hand side of java statements.</a:t>
            </a:r>
          </a:p>
          <a:p>
            <a:pPr>
              <a:buSzPct val="100000"/>
              <a:buFont typeface="Arial" pitchFamily="34" charset="0"/>
              <a:buChar char="•"/>
            </a:pPr>
            <a:r>
              <a:rPr lang="en-US" sz="2400" b="1" u="sng" dirty="0" smtClean="0"/>
              <a:t>Syntax</a:t>
            </a:r>
            <a:r>
              <a:rPr lang="en-US" sz="2400" b="1" dirty="0" smtClean="0"/>
              <a:t> :- </a:t>
            </a:r>
          </a:p>
          <a:p>
            <a:pPr>
              <a:buSzPct val="100000"/>
              <a:buFont typeface="Arial" pitchFamily="34" charset="0"/>
              <a:buChar char="•"/>
            </a:pPr>
            <a:r>
              <a:rPr lang="en-US" sz="2200" b="1" i="1" dirty="0" smtClean="0">
                <a:solidFill>
                  <a:srgbClr val="0070C0"/>
                </a:solidFill>
              </a:rPr>
              <a:t>&lt;variable&gt;=(test condition)?&lt;true case&gt;:&lt;false case&gt;;</a:t>
            </a:r>
            <a:endParaRPr lang="en-US" sz="2400" dirty="0" smtClean="0">
              <a:solidFill>
                <a:srgbClr val="0070C0"/>
              </a:solidFill>
            </a:endParaRPr>
          </a:p>
          <a:p>
            <a:pPr>
              <a:buSzPct val="100000"/>
              <a:buFont typeface="Arial" pitchFamily="34" charset="0"/>
              <a:buChar char="•"/>
            </a:pPr>
            <a:r>
              <a:rPr lang="en-US" sz="2400" b="1" u="sng" dirty="0" smtClean="0"/>
              <a:t>Example</a:t>
            </a:r>
            <a:r>
              <a:rPr lang="en-US" sz="2400" b="1" dirty="0" smtClean="0"/>
              <a:t> :-</a:t>
            </a:r>
          </a:p>
          <a:p>
            <a:pPr>
              <a:buSzPct val="100000"/>
              <a:buNone/>
            </a:pPr>
            <a:r>
              <a:rPr lang="en-US" sz="2400" dirty="0" smtClean="0"/>
              <a:t> </a:t>
            </a:r>
            <a:r>
              <a:rPr lang="en-US" sz="2400" dirty="0" err="1" smtClean="0"/>
              <a:t>int</a:t>
            </a:r>
            <a:r>
              <a:rPr lang="en-US" sz="2400" dirty="0" smtClean="0"/>
              <a:t> a=4; </a:t>
            </a:r>
          </a:p>
          <a:p>
            <a:pPr>
              <a:buSzPct val="100000"/>
              <a:buNone/>
            </a:pPr>
            <a:r>
              <a:rPr lang="en-US" sz="2400" dirty="0" smtClean="0"/>
              <a:t> String </a:t>
            </a:r>
            <a:r>
              <a:rPr lang="en-US" sz="2400" dirty="0" err="1" smtClean="0"/>
              <a:t>str</a:t>
            </a:r>
            <a:r>
              <a:rPr lang="en-US" sz="2400" dirty="0" smtClean="0"/>
              <a:t>;</a:t>
            </a:r>
          </a:p>
          <a:p>
            <a:pPr>
              <a:buSzPct val="100000"/>
              <a:buNone/>
            </a:pPr>
            <a:r>
              <a:rPr lang="en-US" sz="2400" dirty="0" smtClean="0"/>
              <a:t> </a:t>
            </a:r>
            <a:r>
              <a:rPr lang="en-US" sz="2400" b="1" dirty="0" err="1" smtClean="0"/>
              <a:t>str</a:t>
            </a:r>
            <a:r>
              <a:rPr lang="en-US" sz="2400" b="1" dirty="0" smtClean="0"/>
              <a:t>=(a%2==0)? “Even” : “Odd”;</a:t>
            </a:r>
          </a:p>
          <a:p>
            <a:pPr>
              <a:buSzPct val="100000"/>
              <a:buNone/>
            </a:pPr>
            <a:r>
              <a:rPr lang="en-US" sz="2400" dirty="0" smtClean="0"/>
              <a:t> </a:t>
            </a:r>
            <a:r>
              <a:rPr lang="en-US" sz="2400" dirty="0" err="1" smtClean="0"/>
              <a:t>System.out.println</a:t>
            </a:r>
            <a:r>
              <a:rPr lang="en-US" sz="2400" dirty="0" smtClean="0"/>
              <a:t>(</a:t>
            </a:r>
            <a:r>
              <a:rPr lang="en-US" sz="2400" dirty="0" err="1" smtClean="0"/>
              <a:t>str</a:t>
            </a:r>
            <a:r>
              <a:rPr lang="en-US" sz="2400" dirty="0" smtClean="0"/>
              <a:t>);</a:t>
            </a:r>
            <a:endParaRPr lang="en-IN" sz="2200" dirty="0" smtClean="0"/>
          </a:p>
          <a:p>
            <a:pPr>
              <a:buSzPct val="100000"/>
              <a:buFont typeface="Arial" pitchFamily="34" charset="0"/>
              <a:buChar char="•"/>
            </a:pPr>
            <a:endParaRPr lang="en-US"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Autofit/>
          </a:bodyPr>
          <a:lstStyle/>
          <a:p>
            <a:r>
              <a:rPr lang="en-US" sz="4000" b="1" dirty="0" smtClean="0"/>
              <a:t>Try this…</a:t>
            </a:r>
            <a:endParaRPr lang="en-IN" sz="4000"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301752" y="1527048"/>
            <a:ext cx="8662736" cy="5330952"/>
          </a:xfrm>
        </p:spPr>
        <p:txBody>
          <a:bodyPr>
            <a:normAutofit lnSpcReduction="10000"/>
          </a:bodyPr>
          <a:lstStyle/>
          <a:p>
            <a:pPr>
              <a:buSzPct val="100000"/>
              <a:buFont typeface="Arial" pitchFamily="34" charset="0"/>
              <a:buChar char="•"/>
            </a:pPr>
            <a:r>
              <a:rPr lang="en-US" sz="2400" b="1" dirty="0" smtClean="0"/>
              <a:t>WAP to accept an integer via command line argument and print its absolute value. (If user enters -1 then result should be 1)</a:t>
            </a:r>
          </a:p>
          <a:p>
            <a:pPr>
              <a:buSzPct val="100000"/>
              <a:buFont typeface="Arial" pitchFamily="34" charset="0"/>
              <a:buChar char="•"/>
            </a:pPr>
            <a:r>
              <a:rPr lang="en-US" sz="2400" b="1" u="sng" dirty="0" smtClean="0"/>
              <a:t>Solution</a:t>
            </a:r>
            <a:r>
              <a:rPr lang="en-US" sz="2400" b="1" dirty="0" smtClean="0"/>
              <a:t> :-</a:t>
            </a:r>
          </a:p>
          <a:p>
            <a:pPr marL="0" indent="0">
              <a:buNone/>
            </a:pPr>
            <a:r>
              <a:rPr lang="en-US" sz="2200" dirty="0" smtClean="0"/>
              <a:t> class </a:t>
            </a:r>
            <a:r>
              <a:rPr lang="en-US" sz="2200" dirty="0" err="1" smtClean="0"/>
              <a:t>PrintAbsolute</a:t>
            </a:r>
            <a:endParaRPr lang="en-US" sz="2200" dirty="0" smtClean="0"/>
          </a:p>
          <a:p>
            <a:pPr marL="0" indent="0">
              <a:buNone/>
            </a:pPr>
            <a:r>
              <a:rPr lang="en-US" sz="2200" dirty="0" smtClean="0"/>
              <a:t> {</a:t>
            </a:r>
          </a:p>
          <a:p>
            <a:pPr marL="0" indent="0">
              <a:buNone/>
            </a:pPr>
            <a:r>
              <a:rPr lang="en-US" sz="2200" dirty="0" smtClean="0"/>
              <a:t> public static void main(String </a:t>
            </a:r>
            <a:r>
              <a:rPr lang="en-US" sz="2200" dirty="0" err="1" smtClean="0"/>
              <a:t>args</a:t>
            </a:r>
            <a:r>
              <a:rPr lang="en-US" sz="2200" dirty="0" smtClean="0"/>
              <a:t>[])</a:t>
            </a:r>
          </a:p>
          <a:p>
            <a:pPr marL="0" indent="0">
              <a:buNone/>
            </a:pPr>
            <a:r>
              <a:rPr lang="en-US" sz="2200" dirty="0" smtClean="0"/>
              <a:t> {</a:t>
            </a:r>
          </a:p>
          <a:p>
            <a:pPr marL="0" indent="0">
              <a:buNone/>
            </a:pPr>
            <a:r>
              <a:rPr lang="en-US" sz="2200" dirty="0" smtClean="0"/>
              <a:t> </a:t>
            </a:r>
            <a:r>
              <a:rPr lang="en-US" sz="2200" dirty="0" err="1" smtClean="0"/>
              <a:t>int</a:t>
            </a:r>
            <a:r>
              <a:rPr lang="en-US" sz="2200" dirty="0" smtClean="0"/>
              <a:t> </a:t>
            </a:r>
            <a:r>
              <a:rPr lang="en-US" sz="2200" dirty="0" err="1" smtClean="0"/>
              <a:t>a,b</a:t>
            </a:r>
            <a:r>
              <a:rPr lang="en-US" sz="2200" dirty="0" smtClean="0"/>
              <a:t>;</a:t>
            </a:r>
          </a:p>
          <a:p>
            <a:pPr marL="0" indent="0">
              <a:buNone/>
            </a:pPr>
            <a:r>
              <a:rPr lang="en-US" sz="2200" dirty="0" smtClean="0"/>
              <a:t> a=</a:t>
            </a:r>
            <a:r>
              <a:rPr lang="en-US" sz="2200" dirty="0" err="1" smtClean="0"/>
              <a:t>Integer.parseInt</a:t>
            </a:r>
            <a:r>
              <a:rPr lang="en-US" sz="2200" dirty="0" smtClean="0"/>
              <a:t>(</a:t>
            </a:r>
            <a:r>
              <a:rPr lang="en-US" sz="2200" dirty="0" err="1" smtClean="0"/>
              <a:t>args</a:t>
            </a:r>
            <a:r>
              <a:rPr lang="en-US" sz="2200" dirty="0" smtClean="0"/>
              <a:t>[0]);</a:t>
            </a:r>
          </a:p>
          <a:p>
            <a:pPr marL="0" indent="0">
              <a:buNone/>
            </a:pPr>
            <a:r>
              <a:rPr lang="en-US" sz="2200" b="1" dirty="0" smtClean="0"/>
              <a:t> b=(a&gt;=0) ? a : -a;</a:t>
            </a:r>
          </a:p>
          <a:p>
            <a:pPr marL="0" indent="0">
              <a:buNone/>
            </a:pPr>
            <a:r>
              <a:rPr lang="en-US" sz="2200" dirty="0" smtClean="0"/>
              <a:t> </a:t>
            </a:r>
            <a:r>
              <a:rPr lang="en-US" sz="2200" dirty="0" err="1" smtClean="0"/>
              <a:t>System.out.println</a:t>
            </a:r>
            <a:r>
              <a:rPr lang="en-US" sz="2200" dirty="0" smtClean="0"/>
              <a:t>(“Absolute value is”+b);</a:t>
            </a:r>
          </a:p>
          <a:p>
            <a:pPr marL="0" indent="0">
              <a:buNone/>
            </a:pPr>
            <a:r>
              <a:rPr lang="en-US" sz="2200" dirty="0" smtClean="0"/>
              <a:t> }</a:t>
            </a:r>
          </a:p>
          <a:p>
            <a:pPr marL="0" indent="0">
              <a:buNone/>
            </a:pPr>
            <a:r>
              <a:rPr lang="en-US" sz="2200"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20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2000"/>
                                        <p:tgtEl>
                                          <p:spTgt spid="9">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Effect transition="in" filter="fade">
                                      <p:cBhvr>
                                        <p:cTn id="15" dur="2000"/>
                                        <p:tgtEl>
                                          <p:spTgt spid="9">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xEl>
                                              <p:pRg st="4" end="4"/>
                                            </p:txEl>
                                          </p:spTgt>
                                        </p:tgtEl>
                                        <p:attrNameLst>
                                          <p:attrName>style.visibility</p:attrName>
                                        </p:attrNameLst>
                                      </p:cBhvr>
                                      <p:to>
                                        <p:strVal val="visible"/>
                                      </p:to>
                                    </p:set>
                                    <p:animEffect transition="in" filter="fade">
                                      <p:cBhvr>
                                        <p:cTn id="18" dur="2000"/>
                                        <p:tgtEl>
                                          <p:spTgt spid="9">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animEffect transition="in" filter="fade">
                                      <p:cBhvr>
                                        <p:cTn id="21" dur="2000"/>
                                        <p:tgtEl>
                                          <p:spTgt spid="9">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fade">
                                      <p:cBhvr>
                                        <p:cTn id="24" dur="2000"/>
                                        <p:tgtEl>
                                          <p:spTgt spid="9">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fade">
                                      <p:cBhvr>
                                        <p:cTn id="27" dur="2000"/>
                                        <p:tgtEl>
                                          <p:spTgt spid="9">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8" end="8"/>
                                            </p:txEl>
                                          </p:spTgt>
                                        </p:tgtEl>
                                        <p:attrNameLst>
                                          <p:attrName>style.visibility</p:attrName>
                                        </p:attrNameLst>
                                      </p:cBhvr>
                                      <p:to>
                                        <p:strVal val="visible"/>
                                      </p:to>
                                    </p:set>
                                    <p:animEffect transition="in" filter="fade">
                                      <p:cBhvr>
                                        <p:cTn id="30" dur="2000"/>
                                        <p:tgtEl>
                                          <p:spTgt spid="9">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animEffect transition="in" filter="fade">
                                      <p:cBhvr>
                                        <p:cTn id="33" dur="2000"/>
                                        <p:tgtEl>
                                          <p:spTgt spid="9">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10" end="10"/>
                                            </p:txEl>
                                          </p:spTgt>
                                        </p:tgtEl>
                                        <p:attrNameLst>
                                          <p:attrName>style.visibility</p:attrName>
                                        </p:attrNameLst>
                                      </p:cBhvr>
                                      <p:to>
                                        <p:strVal val="visible"/>
                                      </p:to>
                                    </p:set>
                                    <p:animEffect transition="in" filter="fade">
                                      <p:cBhvr>
                                        <p:cTn id="36" dur="2000"/>
                                        <p:tgtEl>
                                          <p:spTgt spid="9">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animEffect transition="in" filter="fade">
                                      <p:cBhvr>
                                        <p:cTn id="39" dur="20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Autofit/>
          </a:bodyPr>
          <a:lstStyle/>
          <a:p>
            <a:r>
              <a:rPr lang="en-US" sz="4000" b="1" dirty="0" smtClean="0"/>
              <a:t>Try this…</a:t>
            </a:r>
            <a:endParaRPr lang="en-IN" sz="4000"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301752" y="1527048"/>
            <a:ext cx="8662736" cy="5330952"/>
          </a:xfrm>
        </p:spPr>
        <p:txBody>
          <a:bodyPr>
            <a:normAutofit/>
          </a:bodyPr>
          <a:lstStyle/>
          <a:p>
            <a:pPr>
              <a:buSzPct val="100000"/>
              <a:buFont typeface="Arial" pitchFamily="34" charset="0"/>
              <a:buChar char="•"/>
            </a:pPr>
            <a:r>
              <a:rPr lang="en-US" sz="2400" b="1" dirty="0" smtClean="0"/>
              <a:t>WAP to accept an integer via command line argument and check whether it is a leap year or not</a:t>
            </a:r>
          </a:p>
          <a:p>
            <a:pPr>
              <a:buSzPct val="100000"/>
              <a:buFont typeface="Arial" pitchFamily="34" charset="0"/>
              <a:buChar char="•"/>
            </a:pPr>
            <a:r>
              <a:rPr lang="en-US" sz="2200" b="1" dirty="0" smtClean="0">
                <a:solidFill>
                  <a:srgbClr val="0070C0"/>
                </a:solidFill>
              </a:rPr>
              <a:t>Note:</a:t>
            </a:r>
            <a:r>
              <a:rPr lang="en-US" sz="2200" dirty="0" smtClean="0">
                <a:solidFill>
                  <a:srgbClr val="FF0000"/>
                </a:solidFill>
              </a:rPr>
              <a:t> Not every year divisible by 4 is a leap year. For example 1700 was not a leap year. But 1600 was a leap year. Similarly year 2000 is a leap year but 2100 will not be a leap year</a:t>
            </a:r>
          </a:p>
          <a:p>
            <a:pPr>
              <a:buSzPct val="100000"/>
              <a:buFont typeface="Arial" pitchFamily="34" charset="0"/>
              <a:buChar char="•"/>
            </a:pPr>
            <a:endParaRPr lang="en-US" sz="2200" dirty="0" smtClean="0"/>
          </a:p>
          <a:p>
            <a:pPr>
              <a:buSzPct val="100000"/>
              <a:buFont typeface="Arial" pitchFamily="34" charset="0"/>
              <a:buChar char="•"/>
            </a:pPr>
            <a:r>
              <a:rPr lang="en-US" sz="2200" b="1" dirty="0" smtClean="0"/>
              <a:t>So the condition for leap year is that:</a:t>
            </a:r>
          </a:p>
          <a:p>
            <a:pPr>
              <a:buSzPct val="100000"/>
              <a:buFont typeface="Arial" pitchFamily="34" charset="0"/>
              <a:buChar char="•"/>
            </a:pPr>
            <a:endParaRPr lang="en-US" sz="2200" dirty="0" smtClean="0"/>
          </a:p>
          <a:p>
            <a:pPr>
              <a:buSzPct val="100000"/>
              <a:buFont typeface="Arial" pitchFamily="34" charset="0"/>
              <a:buChar char="•"/>
            </a:pPr>
            <a:r>
              <a:rPr lang="en-US" sz="2200" b="1" dirty="0" smtClean="0">
                <a:solidFill>
                  <a:srgbClr val="FF0000"/>
                </a:solidFill>
              </a:rPr>
              <a:t>1. year must be divisible by 4 and not divisible by 100</a:t>
            </a:r>
          </a:p>
          <a:p>
            <a:pPr>
              <a:buSzPct val="100000"/>
              <a:buNone/>
            </a:pPr>
            <a:r>
              <a:rPr lang="en-US" sz="2200" dirty="0" smtClean="0"/>
              <a:t>OR</a:t>
            </a:r>
          </a:p>
          <a:p>
            <a:pPr>
              <a:buSzPct val="100000"/>
              <a:buFont typeface="Arial" pitchFamily="34" charset="0"/>
              <a:buChar char="•"/>
            </a:pPr>
            <a:r>
              <a:rPr lang="en-US" sz="2200" b="1" dirty="0" smtClean="0">
                <a:solidFill>
                  <a:srgbClr val="FF0000"/>
                </a:solidFill>
              </a:rPr>
              <a:t>2. year must be divisible by 400</a:t>
            </a:r>
          </a:p>
          <a:p>
            <a:pPr>
              <a:buSzPct val="100000"/>
              <a:buNone/>
            </a:pPr>
            <a:r>
              <a:rPr lang="en-US" sz="2200" b="1" dirty="0" smtClean="0">
                <a:solidFill>
                  <a:srgbClr val="0070C0"/>
                </a:solidFill>
              </a:rPr>
              <a:t>Ref: https://www.mathsisfun.com/leap-years.html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blinds(horizontal)">
                                      <p:cBhvr>
                                        <p:cTn id="17" dur="500"/>
                                        <p:tgtEl>
                                          <p:spTgt spid="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blinds(horizontal)">
                                      <p:cBhvr>
                                        <p:cTn id="22" dur="500"/>
                                        <p:tgtEl>
                                          <p:spTgt spid="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blinds(horizontal)">
                                      <p:cBhvr>
                                        <p:cTn id="27" dur="500"/>
                                        <p:tgtEl>
                                          <p:spTgt spid="9">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blinds(horizontal)">
                                      <p:cBhvr>
                                        <p:cTn id="32"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rmAutofit/>
          </a:bodyPr>
          <a:lstStyle/>
          <a:p>
            <a:r>
              <a:rPr lang="en-US" b="1" dirty="0" smtClean="0"/>
              <a:t>Today’s Agenda</a:t>
            </a:r>
            <a:endParaRPr lang="en-IN"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p:txBody>
          <a:bodyPr/>
          <a:lstStyle/>
          <a:p>
            <a:endParaRPr lang="en-US" dirty="0" smtClean="0"/>
          </a:p>
          <a:p>
            <a:r>
              <a:rPr lang="en-US" b="1" dirty="0" smtClean="0"/>
              <a:t>Decision Control Statements</a:t>
            </a:r>
          </a:p>
          <a:p>
            <a:endParaRPr lang="en-US" b="1" dirty="0" smtClean="0"/>
          </a:p>
          <a:p>
            <a:r>
              <a:rPr lang="en-US" b="1" dirty="0" smtClean="0"/>
              <a:t>If , if-else , nested if</a:t>
            </a:r>
          </a:p>
          <a:p>
            <a:endParaRPr lang="en-US" b="1" dirty="0" smtClean="0"/>
          </a:p>
          <a:p>
            <a:r>
              <a:rPr lang="en-US" b="1" dirty="0" smtClean="0"/>
              <a:t>switch</a:t>
            </a:r>
          </a:p>
          <a:p>
            <a:endParaRPr lang="en-US" b="1" dirty="0" smtClean="0"/>
          </a:p>
          <a:p>
            <a:r>
              <a:rPr lang="en-US" b="1" dirty="0" smtClean="0"/>
              <a:t>Ternary Operator</a:t>
            </a:r>
            <a:endParaRPr lang="en-IN"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End Of Lecture 8</a:t>
            </a:r>
            <a:endParaRPr lang="en-IN" b="1" dirty="0"/>
          </a:p>
        </p:txBody>
      </p:sp>
      <p:pic>
        <p:nvPicPr>
          <p:cNvPr id="4" name="Content Placeholder 3" descr="Thanks.png"/>
          <p:cNvPicPr>
            <a:picLocks noGrp="1" noChangeAspect="1"/>
          </p:cNvPicPr>
          <p:nvPr>
            <p:ph sz="quarter" idx="1"/>
          </p:nvPr>
        </p:nvPicPr>
        <p:blipFill>
          <a:blip r:embed="rId2" cstate="print"/>
          <a:stretch>
            <a:fillRect/>
          </a:stretch>
        </p:blipFill>
        <p:spPr>
          <a:xfrm>
            <a:off x="142844" y="1428736"/>
            <a:ext cx="8858312" cy="2071702"/>
          </a:xfrm>
          <a:solidFill>
            <a:schemeClr val="bg2"/>
          </a:solidFill>
        </p:spPr>
      </p:pic>
      <p:sp>
        <p:nvSpPr>
          <p:cNvPr id="5" name="TextBox 4"/>
          <p:cNvSpPr txBox="1"/>
          <p:nvPr/>
        </p:nvSpPr>
        <p:spPr>
          <a:xfrm>
            <a:off x="214282" y="3571876"/>
            <a:ext cx="8786874" cy="2677656"/>
          </a:xfrm>
          <a:prstGeom prst="rect">
            <a:avLst/>
          </a:prstGeom>
          <a:solidFill>
            <a:schemeClr val="bg2">
              <a:lumMod val="90000"/>
            </a:schemeClr>
          </a:solidFill>
        </p:spPr>
        <p:txBody>
          <a:bodyPr wrap="square" rtlCol="0">
            <a:spAutoFit/>
          </a:bodyPr>
          <a:lstStyle/>
          <a:p>
            <a:r>
              <a:rPr lang="en-US" sz="2000" b="1" dirty="0" smtClean="0">
                <a:solidFill>
                  <a:srgbClr val="FF0000"/>
                </a:solidFill>
              </a:rPr>
              <a:t>For any queries mail us @: </a:t>
            </a:r>
            <a:r>
              <a:rPr lang="en-US" sz="2000" b="1" dirty="0" smtClean="0">
                <a:solidFill>
                  <a:srgbClr val="FF0000"/>
                </a:solidFill>
                <a:hlinkClick r:id="rId3"/>
              </a:rPr>
              <a:t>scalive4u@gmail.com</a:t>
            </a:r>
            <a:endParaRPr lang="en-US" sz="2000" b="1" dirty="0" smtClean="0">
              <a:solidFill>
                <a:srgbClr val="FF0000"/>
              </a:solidFill>
            </a:endParaRPr>
          </a:p>
          <a:p>
            <a:r>
              <a:rPr lang="en-US" sz="2000" b="1" dirty="0" smtClean="0">
                <a:solidFill>
                  <a:srgbClr val="FF0000"/>
                </a:solidFill>
              </a:rPr>
              <a:t>Call us @ : </a:t>
            </a:r>
            <a:r>
              <a:rPr lang="en-US" sz="2000" b="1" dirty="0" smtClean="0">
                <a:solidFill>
                  <a:srgbClr val="0070C0"/>
                </a:solidFill>
              </a:rPr>
              <a:t>0755-4271659, 7879165533</a:t>
            </a:r>
          </a:p>
          <a:p>
            <a:endParaRPr lang="en-US" sz="2800" b="1" u="sng" dirty="0" smtClean="0">
              <a:solidFill>
                <a:srgbClr val="0070C0"/>
              </a:solidFill>
            </a:endParaRPr>
          </a:p>
          <a:p>
            <a:r>
              <a:rPr lang="en-US" sz="2800" b="1" u="sng" dirty="0" smtClean="0">
                <a:solidFill>
                  <a:srgbClr val="0070C0"/>
                </a:solidFill>
              </a:rPr>
              <a:t>Agenda for Next Lecture:</a:t>
            </a:r>
          </a:p>
          <a:p>
            <a:pPr marL="342900" indent="-342900">
              <a:buAutoNum type="arabicPeriod"/>
            </a:pPr>
            <a:endParaRPr lang="en-US" b="1" dirty="0" smtClean="0"/>
          </a:p>
          <a:p>
            <a:pPr marL="342900" indent="-342900">
              <a:buAutoNum type="arabicPeriod"/>
            </a:pPr>
            <a:r>
              <a:rPr lang="en-US" b="1" dirty="0" smtClean="0"/>
              <a:t>Introduction To Scanner class</a:t>
            </a:r>
          </a:p>
          <a:p>
            <a:pPr marL="342900" indent="-342900">
              <a:buAutoNum type="arabicPeriod"/>
            </a:pPr>
            <a:endParaRPr lang="en-US" b="1" dirty="0" smtClean="0"/>
          </a:p>
          <a:p>
            <a:pPr marL="342900" indent="-342900">
              <a:buAutoNum type="arabicPeriod"/>
            </a:pPr>
            <a:r>
              <a:rPr lang="en-US" b="1" dirty="0" smtClean="0"/>
              <a:t>How to use Scanner class for input</a:t>
            </a:r>
          </a:p>
        </p:txBody>
      </p:sp>
      <p:pic>
        <p:nvPicPr>
          <p:cNvPr id="8" name="Picture 2"/>
          <p:cNvPicPr>
            <a:picLocks noChangeAspect="1" noChangeArrowheads="1"/>
          </p:cNvPicPr>
          <p:nvPr/>
        </p:nvPicPr>
        <p:blipFill>
          <a:blip r:embed="rId4" cstate="print"/>
          <a:srcRect/>
          <a:stretch>
            <a:fillRect/>
          </a:stretch>
        </p:blipFill>
        <p:spPr bwMode="auto">
          <a:xfrm>
            <a:off x="7092281" y="188640"/>
            <a:ext cx="1872208" cy="1080121"/>
          </a:xfrm>
          <a:prstGeom prst="rect">
            <a:avLst/>
          </a:prstGeom>
          <a:noFill/>
          <a:ln w="9525">
            <a:noFill/>
            <a:miter lim="800000"/>
            <a:headEnd/>
            <a:tailEnd/>
          </a:ln>
        </p:spPr>
      </p:pic>
      <p:pic>
        <p:nvPicPr>
          <p:cNvPr id="9"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51520" y="188641"/>
            <a:ext cx="1368152"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blinds(horizontal)">
                                      <p:cBhvr>
                                        <p:cTn id="12" dur="500"/>
                                        <p:tgtEl>
                                          <p:spTgt spid="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Effect transition="in" filter="blinds(horizontal)">
                                      <p:cBhvr>
                                        <p:cTn id="1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064" y="332656"/>
            <a:ext cx="8534400" cy="720080"/>
          </a:xfrm>
        </p:spPr>
        <p:txBody>
          <a:bodyPr>
            <a:normAutofit/>
          </a:bodyPr>
          <a:lstStyle/>
          <a:p>
            <a:r>
              <a:rPr lang="en-US" b="1" dirty="0" smtClean="0"/>
              <a:t>Decision Control Statement</a:t>
            </a:r>
            <a:endParaRPr lang="en-IN"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79512" y="1412776"/>
            <a:ext cx="8784976" cy="4968552"/>
          </a:xfrm>
        </p:spPr>
        <p:txBody>
          <a:bodyPr>
            <a:normAutofit fontScale="92500"/>
          </a:bodyPr>
          <a:lstStyle/>
          <a:p>
            <a:pPr>
              <a:buNone/>
            </a:pPr>
            <a:endParaRPr lang="en-US" sz="2400" dirty="0" smtClean="0"/>
          </a:p>
          <a:p>
            <a:r>
              <a:rPr lang="en-US" sz="2400" b="1" dirty="0" smtClean="0"/>
              <a:t>Decision making is the most crucial part of any program.</a:t>
            </a:r>
          </a:p>
          <a:p>
            <a:endParaRPr lang="en-US" sz="2400" dirty="0" smtClean="0"/>
          </a:p>
          <a:p>
            <a:r>
              <a:rPr lang="en-US" sz="2400" b="1" dirty="0" smtClean="0"/>
              <a:t>For example :-  </a:t>
            </a:r>
            <a:r>
              <a:rPr lang="en-US" sz="2400" dirty="0" smtClean="0"/>
              <a:t>Deciding whether a given a number is </a:t>
            </a:r>
            <a:r>
              <a:rPr lang="en-US" sz="2400" b="1" dirty="0" smtClean="0">
                <a:solidFill>
                  <a:srgbClr val="FF0000"/>
                </a:solidFill>
              </a:rPr>
              <a:t>even</a:t>
            </a:r>
            <a:r>
              <a:rPr lang="en-US" sz="2400" dirty="0" smtClean="0"/>
              <a:t> or </a:t>
            </a:r>
            <a:r>
              <a:rPr lang="en-US" sz="2400" b="1" dirty="0" smtClean="0">
                <a:solidFill>
                  <a:srgbClr val="FF0000"/>
                </a:solidFill>
              </a:rPr>
              <a:t>odd</a:t>
            </a:r>
            <a:r>
              <a:rPr lang="en-US" sz="2400" dirty="0" smtClean="0"/>
              <a:t>.</a:t>
            </a:r>
          </a:p>
          <a:p>
            <a:endParaRPr lang="en-US" sz="2400" dirty="0" smtClean="0"/>
          </a:p>
          <a:p>
            <a:r>
              <a:rPr lang="en-US" sz="2400" dirty="0" smtClean="0"/>
              <a:t>In such cases java supports various decision control statements like other programming languages, they are</a:t>
            </a:r>
          </a:p>
          <a:p>
            <a:endParaRPr lang="en-US" sz="2400" dirty="0" smtClean="0"/>
          </a:p>
          <a:p>
            <a:r>
              <a:rPr lang="en-US" sz="2400" b="1" dirty="0" smtClean="0"/>
              <a:t>if, if else, nested if</a:t>
            </a:r>
          </a:p>
          <a:p>
            <a:r>
              <a:rPr lang="en-US" sz="2400" b="1" dirty="0" smtClean="0"/>
              <a:t>switch </a:t>
            </a:r>
          </a:p>
          <a:p>
            <a:r>
              <a:rPr lang="en-US" sz="2400" b="1" dirty="0" smtClean="0"/>
              <a:t>Ternary Operator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20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fade">
                                      <p:cBhvr>
                                        <p:cTn id="12" dur="20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animEffect transition="in" filter="fade">
                                      <p:cBhvr>
                                        <p:cTn id="17" dur="2000"/>
                                        <p:tgtEl>
                                          <p:spTgt spid="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7" end="7"/>
                                            </p:txEl>
                                          </p:spTgt>
                                        </p:tgtEl>
                                        <p:attrNameLst>
                                          <p:attrName>style.visibility</p:attrName>
                                        </p:attrNameLst>
                                      </p:cBhvr>
                                      <p:to>
                                        <p:strVal val="visible"/>
                                      </p:to>
                                    </p:set>
                                    <p:animEffect transition="in" filter="fade">
                                      <p:cBhvr>
                                        <p:cTn id="22" dur="2000"/>
                                        <p:tgtEl>
                                          <p:spTgt spid="9">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animEffect transition="in" filter="fade">
                                      <p:cBhvr>
                                        <p:cTn id="27" dur="2000"/>
                                        <p:tgtEl>
                                          <p:spTgt spid="9">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9" end="9"/>
                                            </p:txEl>
                                          </p:spTgt>
                                        </p:tgtEl>
                                        <p:attrNameLst>
                                          <p:attrName>style.visibility</p:attrName>
                                        </p:attrNameLst>
                                      </p:cBhvr>
                                      <p:to>
                                        <p:strVal val="visible"/>
                                      </p:to>
                                    </p:set>
                                    <p:animEffect transition="in" filter="fade">
                                      <p:cBhvr>
                                        <p:cTn id="32" dur="20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a:bodyPr>
          <a:lstStyle/>
          <a:p>
            <a:r>
              <a:rPr lang="en-US" b="1" dirty="0" smtClean="0"/>
              <a:t>if Statement</a:t>
            </a:r>
            <a:endParaRPr lang="en-IN"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79512" y="1527048"/>
            <a:ext cx="8784976" cy="4854280"/>
          </a:xfrm>
          <a:ln>
            <a:solidFill>
              <a:srgbClr val="00B050"/>
            </a:solidFill>
          </a:ln>
        </p:spPr>
        <p:txBody>
          <a:bodyPr/>
          <a:lstStyle/>
          <a:p>
            <a:r>
              <a:rPr lang="en-US" b="1" u="sng" dirty="0" smtClean="0"/>
              <a:t>Syntax</a:t>
            </a:r>
            <a:r>
              <a:rPr lang="en-US" dirty="0" smtClean="0"/>
              <a:t> :-</a:t>
            </a:r>
          </a:p>
          <a:p>
            <a:pPr>
              <a:buNone/>
            </a:pPr>
            <a:endParaRPr lang="en-US" dirty="0" smtClean="0"/>
          </a:p>
          <a:p>
            <a:pPr>
              <a:buNone/>
            </a:pPr>
            <a:r>
              <a:rPr lang="en-US" b="1" dirty="0" smtClean="0"/>
              <a:t>        if(</a:t>
            </a:r>
            <a:r>
              <a:rPr lang="en-US" b="1" dirty="0" err="1" smtClean="0"/>
              <a:t>test_Condition</a:t>
            </a:r>
            <a:r>
              <a:rPr lang="en-US" b="1" dirty="0" smtClean="0"/>
              <a:t>)</a:t>
            </a:r>
          </a:p>
          <a:p>
            <a:pPr>
              <a:buNone/>
            </a:pPr>
            <a:r>
              <a:rPr lang="en-US" dirty="0" smtClean="0"/>
              <a:t>        {</a:t>
            </a:r>
          </a:p>
          <a:p>
            <a:pPr>
              <a:buNone/>
            </a:pPr>
            <a:r>
              <a:rPr lang="en-US" dirty="0" smtClean="0"/>
              <a:t>         -----</a:t>
            </a:r>
          </a:p>
          <a:p>
            <a:pPr>
              <a:buNone/>
            </a:pPr>
            <a:r>
              <a:rPr lang="en-US" dirty="0" smtClean="0"/>
              <a:t>         -----</a:t>
            </a:r>
          </a:p>
          <a:p>
            <a:pPr>
              <a:buNone/>
            </a:pPr>
            <a:r>
              <a:rPr lang="en-US" dirty="0" smtClean="0"/>
              <a:t>        }</a:t>
            </a:r>
          </a:p>
          <a:p>
            <a:pPr>
              <a:buNone/>
            </a:pPr>
            <a:endParaRPr lang="en-US" dirty="0" smtClean="0"/>
          </a:p>
          <a:p>
            <a:pPr>
              <a:buNone/>
            </a:pPr>
            <a:r>
              <a:rPr lang="en-US" sz="2400" b="1" i="1" dirty="0" smtClean="0"/>
              <a:t>* In case there is only a single statement in the body of if- statement then curly braces can be dropped.</a:t>
            </a:r>
            <a:endParaRPr lang="en-IN" sz="2400" b="1" i="1" dirty="0"/>
          </a:p>
        </p:txBody>
      </p:sp>
      <p:sp>
        <p:nvSpPr>
          <p:cNvPr id="17" name="Curved Left Arrow 16"/>
          <p:cNvSpPr/>
          <p:nvPr/>
        </p:nvSpPr>
        <p:spPr>
          <a:xfrm>
            <a:off x="2051720" y="2924944"/>
            <a:ext cx="432048" cy="936104"/>
          </a:xfrm>
          <a:prstGeom prst="curvedLeftArrow">
            <a:avLst>
              <a:gd name="adj1" fmla="val 25000"/>
              <a:gd name="adj2" fmla="val 50000"/>
              <a:gd name="adj3" fmla="val 47792"/>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TextBox 17"/>
          <p:cNvSpPr txBox="1"/>
          <p:nvPr/>
        </p:nvSpPr>
        <p:spPr>
          <a:xfrm>
            <a:off x="2555776" y="3203684"/>
            <a:ext cx="864096" cy="400110"/>
          </a:xfrm>
          <a:prstGeom prst="rect">
            <a:avLst/>
          </a:prstGeom>
          <a:noFill/>
        </p:spPr>
        <p:txBody>
          <a:bodyPr wrap="square" rtlCol="0">
            <a:spAutoFit/>
          </a:bodyPr>
          <a:lstStyle/>
          <a:p>
            <a:r>
              <a:rPr lang="en-US" sz="2000" b="1" dirty="0" smtClean="0">
                <a:solidFill>
                  <a:srgbClr val="00B050"/>
                </a:solidFill>
              </a:rPr>
              <a:t>true</a:t>
            </a:r>
            <a:endParaRPr lang="en-IN" sz="2000" b="1" dirty="0">
              <a:solidFill>
                <a:srgbClr val="00B050"/>
              </a:solidFill>
            </a:endParaRPr>
          </a:p>
        </p:txBody>
      </p:sp>
      <p:cxnSp>
        <p:nvCxnSpPr>
          <p:cNvPr id="33" name="Elbow Connector 32"/>
          <p:cNvCxnSpPr/>
          <p:nvPr/>
        </p:nvCxnSpPr>
        <p:spPr>
          <a:xfrm rot="5400000">
            <a:off x="107504" y="3284984"/>
            <a:ext cx="2664296" cy="1368152"/>
          </a:xfrm>
          <a:prstGeom prst="bentConnector3">
            <a:avLst>
              <a:gd name="adj1" fmla="val -6497"/>
            </a:avLst>
          </a:prstGeom>
          <a:ln w="635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115616" y="2092786"/>
            <a:ext cx="1008112" cy="400110"/>
          </a:xfrm>
          <a:prstGeom prst="rect">
            <a:avLst/>
          </a:prstGeom>
          <a:noFill/>
        </p:spPr>
        <p:txBody>
          <a:bodyPr wrap="square" rtlCol="0">
            <a:spAutoFit/>
          </a:bodyPr>
          <a:lstStyle/>
          <a:p>
            <a:r>
              <a:rPr lang="en-US" sz="2000" b="1" dirty="0" smtClean="0">
                <a:solidFill>
                  <a:srgbClr val="FF0000"/>
                </a:solidFill>
              </a:rPr>
              <a:t>false</a:t>
            </a:r>
            <a:endParaRPr lang="en-IN"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20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fade">
                                      <p:cBhvr>
                                        <p:cTn id="17" dur="2000"/>
                                        <p:tgtEl>
                                          <p:spTgt spid="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2000"/>
                                        <p:tgtEl>
                                          <p:spTgt spid="9">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Effect transition="in" filter="fade">
                                      <p:cBhvr>
                                        <p:cTn id="25" dur="2000"/>
                                        <p:tgtEl>
                                          <p:spTgt spid="9">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
                                            <p:txEl>
                                              <p:pRg st="6" end="6"/>
                                            </p:txEl>
                                          </p:spTgt>
                                        </p:tgtEl>
                                        <p:attrNameLst>
                                          <p:attrName>style.visibility</p:attrName>
                                        </p:attrNameLst>
                                      </p:cBhvr>
                                      <p:to>
                                        <p:strVal val="visible"/>
                                      </p:to>
                                    </p:set>
                                    <p:animEffect transition="in" filter="fade">
                                      <p:cBhvr>
                                        <p:cTn id="28" dur="2000"/>
                                        <p:tgtEl>
                                          <p:spTgt spid="9">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20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20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2000"/>
                                        <p:tgtEl>
                                          <p:spTgt spid="46"/>
                                        </p:tgtEl>
                                      </p:cBhvr>
                                    </p:animEffect>
                                  </p:childTnLst>
                                </p:cTn>
                              </p:par>
                              <p:par>
                                <p:cTn id="42" presetID="10" presetClass="entr" presetSubtype="0" fill="hold"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20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9">
                                            <p:txEl>
                                              <p:pRg st="8" end="8"/>
                                            </p:txEl>
                                          </p:spTgt>
                                        </p:tgtEl>
                                        <p:attrNameLst>
                                          <p:attrName>style.visibility</p:attrName>
                                        </p:attrNameLst>
                                      </p:cBhvr>
                                      <p:to>
                                        <p:strVal val="visible"/>
                                      </p:to>
                                    </p:set>
                                    <p:animEffect transition="in" filter="fade">
                                      <p:cBhvr>
                                        <p:cTn id="49" dur="20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072" y="260648"/>
            <a:ext cx="8534400" cy="720080"/>
          </a:xfrm>
        </p:spPr>
        <p:txBody>
          <a:bodyPr>
            <a:normAutofit/>
          </a:bodyPr>
          <a:lstStyle/>
          <a:p>
            <a:r>
              <a:rPr lang="en-US" b="1" dirty="0" smtClean="0"/>
              <a:t>if  else</a:t>
            </a:r>
            <a:endParaRPr lang="en-IN"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301752" y="1556792"/>
            <a:ext cx="8503920" cy="4854280"/>
          </a:xfrm>
        </p:spPr>
        <p:txBody>
          <a:bodyPr>
            <a:normAutofit lnSpcReduction="10000"/>
          </a:bodyPr>
          <a:lstStyle/>
          <a:p>
            <a:pPr>
              <a:buNone/>
            </a:pPr>
            <a:endParaRPr lang="en-US" dirty="0" smtClean="0"/>
          </a:p>
          <a:p>
            <a:pPr>
              <a:buNone/>
            </a:pPr>
            <a:r>
              <a:rPr lang="en-US" sz="2000" b="1" dirty="0" smtClean="0"/>
              <a:t>       if(</a:t>
            </a:r>
            <a:r>
              <a:rPr lang="en-US" sz="2000" b="1" dirty="0" err="1" smtClean="0"/>
              <a:t>test_Condition</a:t>
            </a:r>
            <a:r>
              <a:rPr lang="en-US" sz="2000" b="1" dirty="0" smtClean="0"/>
              <a:t>)</a:t>
            </a:r>
          </a:p>
          <a:p>
            <a:pPr>
              <a:buNone/>
            </a:pPr>
            <a:r>
              <a:rPr lang="en-US" sz="2000" dirty="0" smtClean="0"/>
              <a:t>      {</a:t>
            </a:r>
          </a:p>
          <a:p>
            <a:pPr>
              <a:buNone/>
            </a:pPr>
            <a:r>
              <a:rPr lang="en-US" sz="2000" dirty="0" smtClean="0"/>
              <a:t>        -----</a:t>
            </a:r>
          </a:p>
          <a:p>
            <a:pPr>
              <a:buNone/>
            </a:pPr>
            <a:r>
              <a:rPr lang="en-US" sz="2000" dirty="0" smtClean="0"/>
              <a:t>        -----</a:t>
            </a:r>
          </a:p>
          <a:p>
            <a:pPr>
              <a:buNone/>
            </a:pPr>
            <a:r>
              <a:rPr lang="en-US" sz="2000" dirty="0" smtClean="0"/>
              <a:t>      }  </a:t>
            </a:r>
          </a:p>
          <a:p>
            <a:pPr>
              <a:buNone/>
            </a:pPr>
            <a:r>
              <a:rPr lang="en-US" sz="2000" b="1" dirty="0" smtClean="0"/>
              <a:t>       else</a:t>
            </a:r>
          </a:p>
          <a:p>
            <a:pPr>
              <a:buNone/>
            </a:pPr>
            <a:r>
              <a:rPr lang="en-US" sz="2000" dirty="0" smtClean="0"/>
              <a:t>      {</a:t>
            </a:r>
          </a:p>
          <a:p>
            <a:pPr>
              <a:buNone/>
            </a:pPr>
            <a:r>
              <a:rPr lang="en-US" sz="2000" dirty="0" smtClean="0"/>
              <a:t>        ----</a:t>
            </a:r>
          </a:p>
          <a:p>
            <a:pPr>
              <a:buNone/>
            </a:pPr>
            <a:r>
              <a:rPr lang="en-US" sz="2000" dirty="0" smtClean="0"/>
              <a:t>        ----</a:t>
            </a:r>
          </a:p>
          <a:p>
            <a:pPr>
              <a:buNone/>
            </a:pPr>
            <a:r>
              <a:rPr lang="en-US" sz="2000" dirty="0" smtClean="0"/>
              <a:t>      }</a:t>
            </a:r>
          </a:p>
          <a:p>
            <a:r>
              <a:rPr lang="en-US" sz="2400" b="1" i="1" dirty="0" smtClean="0"/>
              <a:t> Every else statement should have one if statement.</a:t>
            </a:r>
            <a:endParaRPr lang="en-IN" sz="2400" b="1" i="1" dirty="0"/>
          </a:p>
        </p:txBody>
      </p:sp>
      <p:sp>
        <p:nvSpPr>
          <p:cNvPr id="6" name="Curved Left Arrow 5"/>
          <p:cNvSpPr/>
          <p:nvPr/>
        </p:nvSpPr>
        <p:spPr>
          <a:xfrm>
            <a:off x="1619672" y="2204864"/>
            <a:ext cx="432048" cy="936104"/>
          </a:xfrm>
          <a:prstGeom prst="curvedLeftArrow">
            <a:avLst>
              <a:gd name="adj1" fmla="val 25000"/>
              <a:gd name="adj2" fmla="val 50000"/>
              <a:gd name="adj3" fmla="val 47792"/>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p:cNvSpPr txBox="1"/>
          <p:nvPr/>
        </p:nvSpPr>
        <p:spPr>
          <a:xfrm>
            <a:off x="2123728" y="2483604"/>
            <a:ext cx="864096" cy="400110"/>
          </a:xfrm>
          <a:prstGeom prst="rect">
            <a:avLst/>
          </a:prstGeom>
          <a:noFill/>
        </p:spPr>
        <p:txBody>
          <a:bodyPr wrap="square" rtlCol="0">
            <a:spAutoFit/>
          </a:bodyPr>
          <a:lstStyle/>
          <a:p>
            <a:r>
              <a:rPr lang="en-US" sz="2000" b="1" dirty="0" smtClean="0">
                <a:solidFill>
                  <a:srgbClr val="00B050"/>
                </a:solidFill>
              </a:rPr>
              <a:t>true</a:t>
            </a:r>
            <a:endParaRPr lang="en-IN" sz="2000" b="1" dirty="0">
              <a:solidFill>
                <a:srgbClr val="00B050"/>
              </a:solidFill>
            </a:endParaRPr>
          </a:p>
        </p:txBody>
      </p:sp>
      <p:sp>
        <p:nvSpPr>
          <p:cNvPr id="10" name="TextBox 9"/>
          <p:cNvSpPr txBox="1"/>
          <p:nvPr/>
        </p:nvSpPr>
        <p:spPr>
          <a:xfrm>
            <a:off x="683568" y="1556792"/>
            <a:ext cx="1008112" cy="400110"/>
          </a:xfrm>
          <a:prstGeom prst="rect">
            <a:avLst/>
          </a:prstGeom>
          <a:noFill/>
        </p:spPr>
        <p:txBody>
          <a:bodyPr wrap="square" rtlCol="0">
            <a:spAutoFit/>
          </a:bodyPr>
          <a:lstStyle/>
          <a:p>
            <a:r>
              <a:rPr lang="en-US" sz="2000" b="1" dirty="0" smtClean="0">
                <a:solidFill>
                  <a:srgbClr val="FF0000"/>
                </a:solidFill>
              </a:rPr>
              <a:t>false</a:t>
            </a:r>
            <a:endParaRPr lang="en-IN" sz="2000" b="1" dirty="0">
              <a:solidFill>
                <a:srgbClr val="FF0000"/>
              </a:solidFill>
            </a:endParaRPr>
          </a:p>
        </p:txBody>
      </p:sp>
      <p:cxnSp>
        <p:nvCxnSpPr>
          <p:cNvPr id="15" name="Straight Connector 14"/>
          <p:cNvCxnSpPr/>
          <p:nvPr/>
        </p:nvCxnSpPr>
        <p:spPr>
          <a:xfrm>
            <a:off x="467544" y="1916832"/>
            <a:ext cx="0" cy="194421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67544" y="1916832"/>
            <a:ext cx="1152128"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619672" y="1916832"/>
            <a:ext cx="0" cy="288032"/>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67544" y="3861048"/>
            <a:ext cx="432048" cy="144016"/>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2000"/>
                                        <p:tgtEl>
                                          <p:spTgt spid="9">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fade">
                                      <p:cBhvr>
                                        <p:cTn id="10" dur="2000"/>
                                        <p:tgtEl>
                                          <p:spTgt spid="9">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fade">
                                      <p:cBhvr>
                                        <p:cTn id="13" dur="2000"/>
                                        <p:tgtEl>
                                          <p:spTgt spid="9">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4" end="4"/>
                                            </p:txEl>
                                          </p:spTgt>
                                        </p:tgtEl>
                                        <p:attrNameLst>
                                          <p:attrName>style.visibility</p:attrName>
                                        </p:attrNameLst>
                                      </p:cBhvr>
                                      <p:to>
                                        <p:strVal val="visible"/>
                                      </p:to>
                                    </p:set>
                                    <p:animEffect transition="in" filter="fade">
                                      <p:cBhvr>
                                        <p:cTn id="16" dur="2000"/>
                                        <p:tgtEl>
                                          <p:spTgt spid="9">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animEffect transition="in" filter="fade">
                                      <p:cBhvr>
                                        <p:cTn id="19" dur="2000"/>
                                        <p:tgtEl>
                                          <p:spTgt spid="9">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fade">
                                      <p:cBhvr>
                                        <p:cTn id="24" dur="2000"/>
                                        <p:tgtEl>
                                          <p:spTgt spid="9">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fade">
                                      <p:cBhvr>
                                        <p:cTn id="27" dur="2000"/>
                                        <p:tgtEl>
                                          <p:spTgt spid="9">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8" end="8"/>
                                            </p:txEl>
                                          </p:spTgt>
                                        </p:tgtEl>
                                        <p:attrNameLst>
                                          <p:attrName>style.visibility</p:attrName>
                                        </p:attrNameLst>
                                      </p:cBhvr>
                                      <p:to>
                                        <p:strVal val="visible"/>
                                      </p:to>
                                    </p:set>
                                    <p:animEffect transition="in" filter="fade">
                                      <p:cBhvr>
                                        <p:cTn id="30" dur="2000"/>
                                        <p:tgtEl>
                                          <p:spTgt spid="9">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animEffect transition="in" filter="fade">
                                      <p:cBhvr>
                                        <p:cTn id="33" dur="2000"/>
                                        <p:tgtEl>
                                          <p:spTgt spid="9">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10" end="10"/>
                                            </p:txEl>
                                          </p:spTgt>
                                        </p:tgtEl>
                                        <p:attrNameLst>
                                          <p:attrName>style.visibility</p:attrName>
                                        </p:attrNameLst>
                                      </p:cBhvr>
                                      <p:to>
                                        <p:strVal val="visible"/>
                                      </p:to>
                                    </p:set>
                                    <p:animEffect transition="in" filter="fade">
                                      <p:cBhvr>
                                        <p:cTn id="36" dur="2000"/>
                                        <p:tgtEl>
                                          <p:spTgt spid="9">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animEffect transition="in" filter="fade">
                                      <p:cBhvr>
                                        <p:cTn id="39" dur="2000"/>
                                        <p:tgtEl>
                                          <p:spTgt spid="9">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20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20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20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blinds(horizontal)">
                                      <p:cBhvr>
                                        <p:cTn id="57" dur="500"/>
                                        <p:tgtEl>
                                          <p:spTgt spid="23"/>
                                        </p:tgtEl>
                                      </p:cBhvr>
                                    </p:animEffect>
                                  </p:childTnLst>
                                </p:cTn>
                              </p:par>
                              <p:par>
                                <p:cTn id="58" presetID="3" presetClass="entr" presetSubtype="10" fill="hold"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blinds(horizontal)">
                                      <p:cBhvr>
                                        <p:cTn id="60" dur="500"/>
                                        <p:tgtEl>
                                          <p:spTgt spid="17"/>
                                        </p:tgtEl>
                                      </p:cBhvr>
                                    </p:animEffect>
                                  </p:childTnLst>
                                </p:cTn>
                              </p:par>
                              <p:par>
                                <p:cTn id="61" presetID="3" presetClass="entr" presetSubtype="10"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blinds(horizontal)">
                                      <p:cBhvr>
                                        <p:cTn id="63" dur="500"/>
                                        <p:tgtEl>
                                          <p:spTgt spid="15"/>
                                        </p:tgtEl>
                                      </p:cBhvr>
                                    </p:animEffect>
                                  </p:childTnLst>
                                </p:cTn>
                              </p:par>
                              <p:par>
                                <p:cTn id="64" presetID="3" presetClass="entr" presetSubtype="10" fill="hold"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blinds(horizontal)">
                                      <p:cBhvr>
                                        <p:cTn id="6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2656"/>
            <a:ext cx="8534400" cy="720080"/>
          </a:xfrm>
        </p:spPr>
        <p:txBody>
          <a:bodyPr>
            <a:normAutofit/>
          </a:bodyPr>
          <a:lstStyle/>
          <a:p>
            <a:r>
              <a:rPr lang="en-US" b="1" dirty="0" smtClean="0"/>
              <a:t>if  else if</a:t>
            </a:r>
            <a:endParaRPr lang="en-IN"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251520" y="1484784"/>
            <a:ext cx="8662736" cy="5112568"/>
          </a:xfrm>
          <a:ln>
            <a:solidFill>
              <a:schemeClr val="accent1"/>
            </a:solidFill>
          </a:ln>
        </p:spPr>
        <p:txBody>
          <a:bodyPr>
            <a:normAutofit/>
          </a:bodyPr>
          <a:lstStyle/>
          <a:p>
            <a:r>
              <a:rPr lang="en-US" sz="2400" dirty="0" smtClean="0"/>
              <a:t>In case of checking multiple conditions there are two options, </a:t>
            </a:r>
          </a:p>
          <a:p>
            <a:pPr>
              <a:buNone/>
            </a:pPr>
            <a:r>
              <a:rPr lang="en-US" sz="2400" dirty="0" smtClean="0"/>
              <a:t>   1. Use </a:t>
            </a:r>
            <a:r>
              <a:rPr lang="en-US" sz="2400" b="1" dirty="0" smtClean="0"/>
              <a:t>only if statement</a:t>
            </a:r>
            <a:r>
              <a:rPr lang="en-US" sz="2400" dirty="0" smtClean="0"/>
              <a:t> to check every condition. </a:t>
            </a:r>
          </a:p>
          <a:p>
            <a:pPr>
              <a:buNone/>
            </a:pPr>
            <a:r>
              <a:rPr lang="en-US" sz="2400" b="1" dirty="0" smtClean="0"/>
              <a:t>   </a:t>
            </a:r>
            <a:r>
              <a:rPr lang="en-US" sz="2400" dirty="0" smtClean="0"/>
              <a:t>2. Use </a:t>
            </a:r>
            <a:r>
              <a:rPr lang="en-US" sz="2400" b="1" dirty="0" smtClean="0"/>
              <a:t>else if statement</a:t>
            </a:r>
            <a:r>
              <a:rPr lang="en-US" sz="2400" dirty="0" smtClean="0"/>
              <a:t> after the first if statement to check all the other remaining conditions.</a:t>
            </a:r>
            <a:endParaRPr lang="en-US" sz="2400" b="1" dirty="0" smtClean="0"/>
          </a:p>
          <a:p>
            <a:r>
              <a:rPr lang="en-US" sz="2400" dirty="0" smtClean="0"/>
              <a:t>The first method holds a drawback. Can you tell what???</a:t>
            </a:r>
          </a:p>
          <a:p>
            <a:pPr lvl="1">
              <a:buClr>
                <a:schemeClr val="accent1"/>
              </a:buClr>
              <a:buSzPct val="100000"/>
              <a:buFont typeface="Wingdings" pitchFamily="2" charset="2"/>
              <a:buChar char="Ø"/>
            </a:pPr>
            <a:r>
              <a:rPr lang="en-US" sz="2000" i="1" dirty="0" smtClean="0">
                <a:solidFill>
                  <a:schemeClr val="tx1"/>
                </a:solidFill>
              </a:rPr>
              <a:t>The drawback in using only if statement to check all the conditions if that, even after getting the right statement and executing it the compiler still continues checking all the remaining statements, which increases run time of the program. </a:t>
            </a:r>
          </a:p>
          <a:p>
            <a:r>
              <a:rPr lang="en-US" sz="2400" dirty="0" smtClean="0"/>
              <a:t>So it is convenient and suggested to use </a:t>
            </a:r>
            <a:r>
              <a:rPr lang="en-US" sz="2400" b="1" dirty="0" smtClean="0"/>
              <a:t>if else if</a:t>
            </a:r>
            <a:r>
              <a:rPr lang="en-US" sz="2400" dirty="0" smtClean="0"/>
              <a:t> statement to check multiple conditions.</a:t>
            </a:r>
            <a:endParaRPr lang="en-I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2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20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20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20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20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072" y="260648"/>
            <a:ext cx="8534400" cy="720080"/>
          </a:xfrm>
        </p:spPr>
        <p:txBody>
          <a:bodyPr>
            <a:normAutofit/>
          </a:bodyPr>
          <a:lstStyle/>
          <a:p>
            <a:r>
              <a:rPr lang="en-US" b="1" dirty="0" smtClean="0"/>
              <a:t>if  else if</a:t>
            </a:r>
            <a:endParaRPr lang="en-IN"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301752" y="1556792"/>
            <a:ext cx="8590728" cy="5301208"/>
          </a:xfrm>
        </p:spPr>
        <p:txBody>
          <a:bodyPr>
            <a:normAutofit lnSpcReduction="10000"/>
          </a:bodyPr>
          <a:lstStyle/>
          <a:p>
            <a:pPr>
              <a:buNone/>
            </a:pPr>
            <a:endParaRPr lang="en-US" dirty="0" smtClean="0"/>
          </a:p>
          <a:p>
            <a:pPr>
              <a:buNone/>
            </a:pPr>
            <a:r>
              <a:rPr lang="en-US" sz="2000" b="1" dirty="0" smtClean="0"/>
              <a:t>       if(</a:t>
            </a:r>
            <a:r>
              <a:rPr lang="en-US" sz="2000" b="1" dirty="0" err="1" smtClean="0"/>
              <a:t>test_Condition</a:t>
            </a:r>
            <a:r>
              <a:rPr lang="en-US" sz="2000" b="1" dirty="0" smtClean="0"/>
              <a:t>)</a:t>
            </a:r>
          </a:p>
          <a:p>
            <a:pPr>
              <a:buNone/>
            </a:pPr>
            <a:r>
              <a:rPr lang="en-US" sz="2000" dirty="0" smtClean="0"/>
              <a:t>      {</a:t>
            </a:r>
          </a:p>
          <a:p>
            <a:pPr>
              <a:buNone/>
            </a:pPr>
            <a:r>
              <a:rPr lang="en-US" sz="2000" dirty="0" smtClean="0"/>
              <a:t>        -----</a:t>
            </a:r>
          </a:p>
          <a:p>
            <a:pPr>
              <a:buNone/>
            </a:pPr>
            <a:r>
              <a:rPr lang="en-US" sz="2000" dirty="0" smtClean="0"/>
              <a:t>        -----</a:t>
            </a:r>
          </a:p>
          <a:p>
            <a:pPr>
              <a:buNone/>
            </a:pPr>
            <a:r>
              <a:rPr lang="en-US" sz="2000" dirty="0" smtClean="0"/>
              <a:t>      }  </a:t>
            </a:r>
          </a:p>
          <a:p>
            <a:pPr>
              <a:buNone/>
            </a:pPr>
            <a:r>
              <a:rPr lang="en-US" sz="2000" b="1" dirty="0" smtClean="0"/>
              <a:t>       else if( </a:t>
            </a:r>
            <a:r>
              <a:rPr lang="en-US" sz="2000" b="1" dirty="0" err="1" smtClean="0"/>
              <a:t>test_Condition</a:t>
            </a:r>
            <a:r>
              <a:rPr lang="en-US" sz="2000" b="1" dirty="0" smtClean="0"/>
              <a:t>)</a:t>
            </a:r>
          </a:p>
          <a:p>
            <a:pPr>
              <a:buNone/>
            </a:pPr>
            <a:r>
              <a:rPr lang="en-US" sz="2000" dirty="0" smtClean="0"/>
              <a:t>      {</a:t>
            </a:r>
          </a:p>
          <a:p>
            <a:pPr>
              <a:buNone/>
            </a:pPr>
            <a:r>
              <a:rPr lang="en-US" sz="2000" dirty="0" smtClean="0"/>
              <a:t>        ----</a:t>
            </a:r>
          </a:p>
          <a:p>
            <a:pPr>
              <a:buNone/>
            </a:pPr>
            <a:r>
              <a:rPr lang="en-US" sz="2000" dirty="0" smtClean="0"/>
              <a:t>        ----</a:t>
            </a:r>
          </a:p>
          <a:p>
            <a:pPr>
              <a:buNone/>
            </a:pPr>
            <a:r>
              <a:rPr lang="en-US" sz="2000" dirty="0" smtClean="0"/>
              <a:t>      }</a:t>
            </a:r>
          </a:p>
          <a:p>
            <a:pPr>
              <a:buNone/>
            </a:pPr>
            <a:r>
              <a:rPr lang="en-US" sz="2000" dirty="0" smtClean="0"/>
              <a:t>      </a:t>
            </a:r>
            <a:r>
              <a:rPr lang="en-US" sz="2000" b="1" dirty="0" smtClean="0"/>
              <a:t>else</a:t>
            </a:r>
          </a:p>
          <a:p>
            <a:pPr>
              <a:buNone/>
            </a:pPr>
            <a:r>
              <a:rPr lang="en-US" sz="2000" dirty="0" smtClean="0"/>
              <a:t>     {</a:t>
            </a:r>
          </a:p>
          <a:p>
            <a:pPr>
              <a:buNone/>
            </a:pPr>
            <a:r>
              <a:rPr lang="en-US" sz="2000" dirty="0" smtClean="0"/>
              <a:t>      ----</a:t>
            </a:r>
          </a:p>
          <a:p>
            <a:pPr>
              <a:buNone/>
            </a:pPr>
            <a:r>
              <a:rPr lang="en-US" sz="2000" dirty="0" smtClean="0"/>
              <a:t>     }</a:t>
            </a:r>
          </a:p>
        </p:txBody>
      </p:sp>
      <p:sp>
        <p:nvSpPr>
          <p:cNvPr id="6" name="Curved Left Arrow 5"/>
          <p:cNvSpPr/>
          <p:nvPr/>
        </p:nvSpPr>
        <p:spPr>
          <a:xfrm>
            <a:off x="1619672" y="2204864"/>
            <a:ext cx="432048" cy="936104"/>
          </a:xfrm>
          <a:prstGeom prst="curvedLeftArrow">
            <a:avLst>
              <a:gd name="adj1" fmla="val 25000"/>
              <a:gd name="adj2" fmla="val 50000"/>
              <a:gd name="adj3" fmla="val 47792"/>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p:cNvSpPr txBox="1"/>
          <p:nvPr/>
        </p:nvSpPr>
        <p:spPr>
          <a:xfrm>
            <a:off x="2123728" y="2483604"/>
            <a:ext cx="864096" cy="400110"/>
          </a:xfrm>
          <a:prstGeom prst="rect">
            <a:avLst/>
          </a:prstGeom>
          <a:noFill/>
        </p:spPr>
        <p:txBody>
          <a:bodyPr wrap="square" rtlCol="0">
            <a:spAutoFit/>
          </a:bodyPr>
          <a:lstStyle/>
          <a:p>
            <a:r>
              <a:rPr lang="en-US" sz="2000" b="1" dirty="0" smtClean="0">
                <a:solidFill>
                  <a:srgbClr val="00B050"/>
                </a:solidFill>
              </a:rPr>
              <a:t>true</a:t>
            </a:r>
            <a:endParaRPr lang="en-IN" sz="2000" b="1" dirty="0">
              <a:solidFill>
                <a:srgbClr val="00B050"/>
              </a:solidFill>
            </a:endParaRPr>
          </a:p>
        </p:txBody>
      </p:sp>
      <p:sp>
        <p:nvSpPr>
          <p:cNvPr id="10" name="TextBox 9"/>
          <p:cNvSpPr txBox="1"/>
          <p:nvPr/>
        </p:nvSpPr>
        <p:spPr>
          <a:xfrm>
            <a:off x="683568" y="1556792"/>
            <a:ext cx="1008112" cy="400110"/>
          </a:xfrm>
          <a:prstGeom prst="rect">
            <a:avLst/>
          </a:prstGeom>
          <a:noFill/>
        </p:spPr>
        <p:txBody>
          <a:bodyPr wrap="square" rtlCol="0">
            <a:spAutoFit/>
          </a:bodyPr>
          <a:lstStyle/>
          <a:p>
            <a:r>
              <a:rPr lang="en-US" sz="2000" b="1" dirty="0" smtClean="0">
                <a:solidFill>
                  <a:srgbClr val="FF0000"/>
                </a:solidFill>
              </a:rPr>
              <a:t>false</a:t>
            </a:r>
            <a:endParaRPr lang="en-IN" sz="2000" b="1" dirty="0">
              <a:solidFill>
                <a:srgbClr val="FF0000"/>
              </a:solidFill>
            </a:endParaRPr>
          </a:p>
        </p:txBody>
      </p:sp>
      <p:cxnSp>
        <p:nvCxnSpPr>
          <p:cNvPr id="15" name="Straight Connector 14"/>
          <p:cNvCxnSpPr/>
          <p:nvPr/>
        </p:nvCxnSpPr>
        <p:spPr>
          <a:xfrm>
            <a:off x="467544" y="1916832"/>
            <a:ext cx="0" cy="194421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67544" y="1916832"/>
            <a:ext cx="1152128"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619672" y="1916832"/>
            <a:ext cx="0" cy="288032"/>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67544" y="3861048"/>
            <a:ext cx="432048" cy="144016"/>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Curved Left Arrow 12"/>
          <p:cNvSpPr/>
          <p:nvPr/>
        </p:nvSpPr>
        <p:spPr>
          <a:xfrm>
            <a:off x="2411760" y="4221088"/>
            <a:ext cx="432048" cy="936104"/>
          </a:xfrm>
          <a:prstGeom prst="curvedLeftArrow">
            <a:avLst>
              <a:gd name="adj1" fmla="val 25000"/>
              <a:gd name="adj2" fmla="val 50000"/>
              <a:gd name="adj3" fmla="val 47792"/>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TextBox 13"/>
          <p:cNvSpPr txBox="1"/>
          <p:nvPr/>
        </p:nvSpPr>
        <p:spPr>
          <a:xfrm>
            <a:off x="2915816" y="4499828"/>
            <a:ext cx="864096" cy="400110"/>
          </a:xfrm>
          <a:prstGeom prst="rect">
            <a:avLst/>
          </a:prstGeom>
          <a:noFill/>
        </p:spPr>
        <p:txBody>
          <a:bodyPr wrap="square" rtlCol="0">
            <a:spAutoFit/>
          </a:bodyPr>
          <a:lstStyle/>
          <a:p>
            <a:r>
              <a:rPr lang="en-US" sz="2000" b="1" dirty="0" smtClean="0">
                <a:solidFill>
                  <a:srgbClr val="00B050"/>
                </a:solidFill>
              </a:rPr>
              <a:t>true</a:t>
            </a:r>
            <a:endParaRPr lang="en-IN" sz="2000" b="1" dirty="0">
              <a:solidFill>
                <a:srgbClr val="00B050"/>
              </a:solidFill>
            </a:endParaRPr>
          </a:p>
        </p:txBody>
      </p:sp>
      <p:cxnSp>
        <p:nvCxnSpPr>
          <p:cNvPr id="18" name="Straight Connector 17"/>
          <p:cNvCxnSpPr/>
          <p:nvPr/>
        </p:nvCxnSpPr>
        <p:spPr>
          <a:xfrm>
            <a:off x="467544" y="4293096"/>
            <a:ext cx="0" cy="122413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467544" y="4293096"/>
            <a:ext cx="1872208"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67544" y="5517232"/>
            <a:ext cx="360040" cy="216024"/>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339752" y="4077072"/>
            <a:ext cx="0" cy="216024"/>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2000"/>
                                        <p:tgtEl>
                                          <p:spTgt spid="9">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fade">
                                      <p:cBhvr>
                                        <p:cTn id="10" dur="2000"/>
                                        <p:tgtEl>
                                          <p:spTgt spid="9">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fade">
                                      <p:cBhvr>
                                        <p:cTn id="13" dur="2000"/>
                                        <p:tgtEl>
                                          <p:spTgt spid="9">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4" end="4"/>
                                            </p:txEl>
                                          </p:spTgt>
                                        </p:tgtEl>
                                        <p:attrNameLst>
                                          <p:attrName>style.visibility</p:attrName>
                                        </p:attrNameLst>
                                      </p:cBhvr>
                                      <p:to>
                                        <p:strVal val="visible"/>
                                      </p:to>
                                    </p:set>
                                    <p:animEffect transition="in" filter="fade">
                                      <p:cBhvr>
                                        <p:cTn id="16" dur="2000"/>
                                        <p:tgtEl>
                                          <p:spTgt spid="9">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animEffect transition="in" filter="fade">
                                      <p:cBhvr>
                                        <p:cTn id="19" dur="2000"/>
                                        <p:tgtEl>
                                          <p:spTgt spid="9">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fade">
                                      <p:cBhvr>
                                        <p:cTn id="24" dur="2000"/>
                                        <p:tgtEl>
                                          <p:spTgt spid="9">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fade">
                                      <p:cBhvr>
                                        <p:cTn id="27" dur="2000"/>
                                        <p:tgtEl>
                                          <p:spTgt spid="9">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8" end="8"/>
                                            </p:txEl>
                                          </p:spTgt>
                                        </p:tgtEl>
                                        <p:attrNameLst>
                                          <p:attrName>style.visibility</p:attrName>
                                        </p:attrNameLst>
                                      </p:cBhvr>
                                      <p:to>
                                        <p:strVal val="visible"/>
                                      </p:to>
                                    </p:set>
                                    <p:animEffect transition="in" filter="fade">
                                      <p:cBhvr>
                                        <p:cTn id="30" dur="2000"/>
                                        <p:tgtEl>
                                          <p:spTgt spid="9">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animEffect transition="in" filter="fade">
                                      <p:cBhvr>
                                        <p:cTn id="33" dur="2000"/>
                                        <p:tgtEl>
                                          <p:spTgt spid="9">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10" end="10"/>
                                            </p:txEl>
                                          </p:spTgt>
                                        </p:tgtEl>
                                        <p:attrNameLst>
                                          <p:attrName>style.visibility</p:attrName>
                                        </p:attrNameLst>
                                      </p:cBhvr>
                                      <p:to>
                                        <p:strVal val="visible"/>
                                      </p:to>
                                    </p:set>
                                    <p:animEffect transition="in" filter="fade">
                                      <p:cBhvr>
                                        <p:cTn id="36" dur="2000"/>
                                        <p:tgtEl>
                                          <p:spTgt spid="9">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animEffect transition="in" filter="fade">
                                      <p:cBhvr>
                                        <p:cTn id="39" dur="2000"/>
                                        <p:tgtEl>
                                          <p:spTgt spid="9">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9">
                                            <p:txEl>
                                              <p:pRg st="12" end="12"/>
                                            </p:txEl>
                                          </p:spTgt>
                                        </p:tgtEl>
                                        <p:attrNameLst>
                                          <p:attrName>style.visibility</p:attrName>
                                        </p:attrNameLst>
                                      </p:cBhvr>
                                      <p:to>
                                        <p:strVal val="visible"/>
                                      </p:to>
                                    </p:set>
                                    <p:animEffect transition="in" filter="fade">
                                      <p:cBhvr>
                                        <p:cTn id="42" dur="2000"/>
                                        <p:tgtEl>
                                          <p:spTgt spid="9">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
                                            <p:txEl>
                                              <p:pRg st="13" end="13"/>
                                            </p:txEl>
                                          </p:spTgt>
                                        </p:tgtEl>
                                        <p:attrNameLst>
                                          <p:attrName>style.visibility</p:attrName>
                                        </p:attrNameLst>
                                      </p:cBhvr>
                                      <p:to>
                                        <p:strVal val="visible"/>
                                      </p:to>
                                    </p:set>
                                    <p:animEffect transition="in" filter="fade">
                                      <p:cBhvr>
                                        <p:cTn id="45" dur="2000"/>
                                        <p:tgtEl>
                                          <p:spTgt spid="9">
                                            <p:txEl>
                                              <p:pRg st="13" end="1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
                                            <p:txEl>
                                              <p:pRg st="14" end="14"/>
                                            </p:txEl>
                                          </p:spTgt>
                                        </p:tgtEl>
                                        <p:attrNameLst>
                                          <p:attrName>style.visibility</p:attrName>
                                        </p:attrNameLst>
                                      </p:cBhvr>
                                      <p:to>
                                        <p:strVal val="visible"/>
                                      </p:to>
                                    </p:set>
                                    <p:animEffect transition="in" filter="fade">
                                      <p:cBhvr>
                                        <p:cTn id="48" dur="2000"/>
                                        <p:tgtEl>
                                          <p:spTgt spid="9">
                                            <p:txEl>
                                              <p:pRg st="14" end="1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2000"/>
                                        <p:tgtEl>
                                          <p:spTgt spid="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20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2000"/>
                                        <p:tgtEl>
                                          <p:spTgt spid="10"/>
                                        </p:tgtEl>
                                      </p:cBhvr>
                                    </p:animEffect>
                                  </p:childTnLst>
                                </p:cTn>
                              </p:par>
                              <p:par>
                                <p:cTn id="62" presetID="10" presetClass="entr" presetSubtype="0" fill="hold"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2000"/>
                                        <p:tgtEl>
                                          <p:spTgt spid="17"/>
                                        </p:tgtEl>
                                      </p:cBhvr>
                                    </p:animEffect>
                                  </p:childTnLst>
                                </p:cTn>
                              </p:par>
                              <p:par>
                                <p:cTn id="65" presetID="10" presetClass="entr" presetSubtype="0"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2000"/>
                                        <p:tgtEl>
                                          <p:spTgt spid="23"/>
                                        </p:tgtEl>
                                      </p:cBhvr>
                                    </p:animEffect>
                                  </p:childTnLst>
                                </p:cTn>
                              </p:par>
                              <p:par>
                                <p:cTn id="68" presetID="10" presetClass="entr" presetSubtype="0" fill="hold" nodeType="with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2000"/>
                                        <p:tgtEl>
                                          <p:spTgt spid="15"/>
                                        </p:tgtEl>
                                      </p:cBhvr>
                                    </p:animEffect>
                                  </p:childTnLst>
                                </p:cTn>
                              </p:par>
                              <p:par>
                                <p:cTn id="71" presetID="10" presetClass="entr" presetSubtype="0" fill="hold"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2000"/>
                                        <p:tgtEl>
                                          <p:spTgt spid="3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fade">
                                      <p:cBhvr>
                                        <p:cTn id="78" dur="2000"/>
                                        <p:tgtEl>
                                          <p:spTgt spid="1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fade">
                                      <p:cBhvr>
                                        <p:cTn id="81" dur="2000"/>
                                        <p:tgtEl>
                                          <p:spTgt spid="1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fade">
                                      <p:cBhvr>
                                        <p:cTn id="86" dur="2000"/>
                                        <p:tgtEl>
                                          <p:spTgt spid="19"/>
                                        </p:tgtEl>
                                      </p:cBhvr>
                                    </p:animEffect>
                                  </p:childTnLst>
                                </p:cTn>
                              </p:par>
                              <p:par>
                                <p:cTn id="87" presetID="10" presetClass="entr" presetSubtype="0" fill="hold" nodeType="with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2000"/>
                                        <p:tgtEl>
                                          <p:spTgt spid="27"/>
                                        </p:tgtEl>
                                      </p:cBhvr>
                                    </p:animEffect>
                                  </p:childTnLst>
                                </p:cTn>
                              </p:par>
                              <p:par>
                                <p:cTn id="90" presetID="10" presetClass="entr" presetSubtype="0" fill="hold" nodeType="with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2000"/>
                                        <p:tgtEl>
                                          <p:spTgt spid="18"/>
                                        </p:tgtEl>
                                      </p:cBhvr>
                                    </p:animEffect>
                                  </p:childTnLst>
                                </p:cTn>
                              </p:par>
                              <p:par>
                                <p:cTn id="93" presetID="10" presetClass="entr" presetSubtype="0" fill="hold" nodeType="with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fade">
                                      <p:cBhvr>
                                        <p:cTn id="95"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p:bldP spid="13" grpId="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2656"/>
            <a:ext cx="8534400" cy="648072"/>
          </a:xfrm>
        </p:spPr>
        <p:txBody>
          <a:bodyPr>
            <a:normAutofit/>
          </a:bodyPr>
          <a:lstStyle/>
          <a:p>
            <a:r>
              <a:rPr lang="en-US" b="1" dirty="0" smtClean="0"/>
              <a:t>Nested if</a:t>
            </a:r>
            <a:endParaRPr lang="en-IN"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216024" y="1527048"/>
            <a:ext cx="8820472" cy="4854280"/>
          </a:xfrm>
        </p:spPr>
        <p:txBody>
          <a:bodyPr>
            <a:noAutofit/>
          </a:bodyPr>
          <a:lstStyle/>
          <a:p>
            <a:r>
              <a:rPr lang="en-US" sz="1800" dirty="0" smtClean="0"/>
              <a:t>Any conditional statement within the other conditional statement makes it nested in nature.</a:t>
            </a:r>
          </a:p>
          <a:p>
            <a:endParaRPr lang="en-US" sz="1800" dirty="0" smtClean="0"/>
          </a:p>
          <a:p>
            <a:pPr>
              <a:buNone/>
            </a:pPr>
            <a:r>
              <a:rPr lang="en-US" sz="1800" b="1" dirty="0" smtClean="0"/>
              <a:t>if(test condition)</a:t>
            </a:r>
          </a:p>
          <a:p>
            <a:pPr marL="0" indent="0">
              <a:buNone/>
            </a:pPr>
            <a:r>
              <a:rPr lang="en-US" sz="1800" b="1" dirty="0" smtClean="0"/>
              <a:t>{</a:t>
            </a:r>
          </a:p>
          <a:p>
            <a:pPr marL="0" indent="0">
              <a:buNone/>
            </a:pPr>
            <a:r>
              <a:rPr lang="en-US" sz="1800" b="1" dirty="0" smtClean="0"/>
              <a:t>   if(test condition)</a:t>
            </a:r>
          </a:p>
          <a:p>
            <a:pPr marL="0" indent="0">
              <a:buNone/>
            </a:pPr>
            <a:r>
              <a:rPr lang="en-US" sz="1800" b="1" dirty="0" smtClean="0"/>
              <a:t>    {</a:t>
            </a:r>
          </a:p>
          <a:p>
            <a:pPr marL="0" indent="0">
              <a:buNone/>
            </a:pPr>
            <a:r>
              <a:rPr lang="en-US" sz="1800" b="1" dirty="0" smtClean="0"/>
              <a:t>      ----------</a:t>
            </a:r>
          </a:p>
          <a:p>
            <a:pPr marL="0" indent="0">
              <a:buNone/>
            </a:pPr>
            <a:r>
              <a:rPr lang="en-US" sz="1800" b="1" dirty="0" smtClean="0"/>
              <a:t>      ----------</a:t>
            </a:r>
          </a:p>
          <a:p>
            <a:pPr marL="0" indent="0">
              <a:buNone/>
            </a:pPr>
            <a:r>
              <a:rPr lang="en-US" sz="1800" b="1" dirty="0" smtClean="0"/>
              <a:t>     }</a:t>
            </a:r>
          </a:p>
          <a:p>
            <a:pPr marL="0" indent="0">
              <a:buNone/>
            </a:pPr>
            <a:r>
              <a:rPr lang="en-US" sz="1800" b="1" dirty="0" smtClean="0"/>
              <a:t>    else</a:t>
            </a:r>
          </a:p>
          <a:p>
            <a:pPr marL="0" indent="0">
              <a:buNone/>
            </a:pPr>
            <a:r>
              <a:rPr lang="en-US" sz="1800" b="1" dirty="0" smtClean="0"/>
              <a:t>     {</a:t>
            </a:r>
          </a:p>
          <a:p>
            <a:pPr marL="0" indent="0">
              <a:buNone/>
            </a:pPr>
            <a:r>
              <a:rPr lang="en-US" sz="1800" b="1" dirty="0" smtClean="0"/>
              <a:t>       ---------</a:t>
            </a:r>
          </a:p>
          <a:p>
            <a:pPr marL="0" indent="0">
              <a:buNone/>
            </a:pPr>
            <a:r>
              <a:rPr lang="en-US" sz="1800" b="1" dirty="0" smtClean="0"/>
              <a:t>       ---------</a:t>
            </a:r>
          </a:p>
          <a:p>
            <a:pPr marL="0" indent="0">
              <a:buNone/>
            </a:pPr>
            <a:r>
              <a:rPr lang="en-US" sz="1800" b="1" dirty="0" smtClean="0"/>
              <a:t>     }</a:t>
            </a:r>
          </a:p>
          <a:p>
            <a:pPr marL="0" indent="0">
              <a:buNone/>
            </a:pPr>
            <a:r>
              <a:rPr lang="en-US" sz="1800" b="1"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2000"/>
                                        <p:tgtEl>
                                          <p:spTgt spid="9">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Effect transition="in" filter="fade">
                                      <p:cBhvr>
                                        <p:cTn id="15" dur="2000"/>
                                        <p:tgtEl>
                                          <p:spTgt spid="9">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xEl>
                                              <p:pRg st="4" end="4"/>
                                            </p:txEl>
                                          </p:spTgt>
                                        </p:tgtEl>
                                        <p:attrNameLst>
                                          <p:attrName>style.visibility</p:attrName>
                                        </p:attrNameLst>
                                      </p:cBhvr>
                                      <p:to>
                                        <p:strVal val="visible"/>
                                      </p:to>
                                    </p:set>
                                    <p:animEffect transition="in" filter="fade">
                                      <p:cBhvr>
                                        <p:cTn id="18" dur="2000"/>
                                        <p:tgtEl>
                                          <p:spTgt spid="9">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animEffect transition="in" filter="fade">
                                      <p:cBhvr>
                                        <p:cTn id="21" dur="2000"/>
                                        <p:tgtEl>
                                          <p:spTgt spid="9">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fade">
                                      <p:cBhvr>
                                        <p:cTn id="24" dur="2000"/>
                                        <p:tgtEl>
                                          <p:spTgt spid="9">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fade">
                                      <p:cBhvr>
                                        <p:cTn id="27" dur="2000"/>
                                        <p:tgtEl>
                                          <p:spTgt spid="9">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8" end="8"/>
                                            </p:txEl>
                                          </p:spTgt>
                                        </p:tgtEl>
                                        <p:attrNameLst>
                                          <p:attrName>style.visibility</p:attrName>
                                        </p:attrNameLst>
                                      </p:cBhvr>
                                      <p:to>
                                        <p:strVal val="visible"/>
                                      </p:to>
                                    </p:set>
                                    <p:animEffect transition="in" filter="fade">
                                      <p:cBhvr>
                                        <p:cTn id="30" dur="2000"/>
                                        <p:tgtEl>
                                          <p:spTgt spid="9">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animEffect transition="in" filter="fade">
                                      <p:cBhvr>
                                        <p:cTn id="33" dur="2000"/>
                                        <p:tgtEl>
                                          <p:spTgt spid="9">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10" end="10"/>
                                            </p:txEl>
                                          </p:spTgt>
                                        </p:tgtEl>
                                        <p:attrNameLst>
                                          <p:attrName>style.visibility</p:attrName>
                                        </p:attrNameLst>
                                      </p:cBhvr>
                                      <p:to>
                                        <p:strVal val="visible"/>
                                      </p:to>
                                    </p:set>
                                    <p:animEffect transition="in" filter="fade">
                                      <p:cBhvr>
                                        <p:cTn id="36" dur="2000"/>
                                        <p:tgtEl>
                                          <p:spTgt spid="9">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animEffect transition="in" filter="fade">
                                      <p:cBhvr>
                                        <p:cTn id="39" dur="2000"/>
                                        <p:tgtEl>
                                          <p:spTgt spid="9">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9">
                                            <p:txEl>
                                              <p:pRg st="12" end="12"/>
                                            </p:txEl>
                                          </p:spTgt>
                                        </p:tgtEl>
                                        <p:attrNameLst>
                                          <p:attrName>style.visibility</p:attrName>
                                        </p:attrNameLst>
                                      </p:cBhvr>
                                      <p:to>
                                        <p:strVal val="visible"/>
                                      </p:to>
                                    </p:set>
                                    <p:animEffect transition="in" filter="fade">
                                      <p:cBhvr>
                                        <p:cTn id="42" dur="2000"/>
                                        <p:tgtEl>
                                          <p:spTgt spid="9">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
                                            <p:txEl>
                                              <p:pRg st="13" end="13"/>
                                            </p:txEl>
                                          </p:spTgt>
                                        </p:tgtEl>
                                        <p:attrNameLst>
                                          <p:attrName>style.visibility</p:attrName>
                                        </p:attrNameLst>
                                      </p:cBhvr>
                                      <p:to>
                                        <p:strVal val="visible"/>
                                      </p:to>
                                    </p:set>
                                    <p:animEffect transition="in" filter="fade">
                                      <p:cBhvr>
                                        <p:cTn id="45" dur="2000"/>
                                        <p:tgtEl>
                                          <p:spTgt spid="9">
                                            <p:txEl>
                                              <p:pRg st="13" end="1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
                                            <p:txEl>
                                              <p:pRg st="14" end="14"/>
                                            </p:txEl>
                                          </p:spTgt>
                                        </p:tgtEl>
                                        <p:attrNameLst>
                                          <p:attrName>style.visibility</p:attrName>
                                        </p:attrNameLst>
                                      </p:cBhvr>
                                      <p:to>
                                        <p:strVal val="visible"/>
                                      </p:to>
                                    </p:set>
                                    <p:animEffect transition="in" filter="fade">
                                      <p:cBhvr>
                                        <p:cTn id="48" dur="2000"/>
                                        <p:tgtEl>
                                          <p:spTgt spid="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rmAutofit/>
          </a:bodyPr>
          <a:lstStyle/>
          <a:p>
            <a:r>
              <a:rPr lang="en-US" b="1" dirty="0" smtClean="0"/>
              <a:t>Try this…</a:t>
            </a:r>
            <a:endParaRPr lang="en-IN"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79512" y="1484784"/>
            <a:ext cx="8842248" cy="5330952"/>
          </a:xfrm>
        </p:spPr>
        <p:txBody>
          <a:bodyPr>
            <a:normAutofit lnSpcReduction="10000"/>
          </a:bodyPr>
          <a:lstStyle/>
          <a:p>
            <a:r>
              <a:rPr lang="en-US" sz="2400" dirty="0" smtClean="0"/>
              <a:t>Accept an integer from user via command line argument and check whether it is odd or even in nature.</a:t>
            </a:r>
          </a:p>
          <a:p>
            <a:r>
              <a:rPr lang="en-US" sz="2400" b="1" u="sng" dirty="0" smtClean="0">
                <a:solidFill>
                  <a:srgbClr val="0070C0"/>
                </a:solidFill>
              </a:rPr>
              <a:t>Solution</a:t>
            </a:r>
          </a:p>
          <a:p>
            <a:pPr>
              <a:buNone/>
            </a:pPr>
            <a:r>
              <a:rPr lang="en-US" sz="2400" dirty="0" smtClean="0"/>
              <a:t> </a:t>
            </a:r>
            <a:r>
              <a:rPr lang="en-US" sz="2200" b="1" dirty="0" smtClean="0"/>
              <a:t>class </a:t>
            </a:r>
            <a:r>
              <a:rPr lang="en-US" sz="2200" b="1" dirty="0" err="1" smtClean="0"/>
              <a:t>EvenOdd</a:t>
            </a:r>
            <a:endParaRPr lang="en-US" sz="2200" b="1" dirty="0" smtClean="0"/>
          </a:p>
          <a:p>
            <a:pPr>
              <a:buNone/>
            </a:pPr>
            <a:r>
              <a:rPr lang="en-US" sz="2200" b="1" dirty="0" smtClean="0"/>
              <a:t> {</a:t>
            </a:r>
          </a:p>
          <a:p>
            <a:pPr>
              <a:buNone/>
            </a:pPr>
            <a:r>
              <a:rPr lang="en-US" sz="2200" b="1" dirty="0" smtClean="0"/>
              <a:t> public static void main(String [ ] </a:t>
            </a:r>
            <a:r>
              <a:rPr lang="en-US" sz="2200" b="1" dirty="0" err="1" smtClean="0"/>
              <a:t>args</a:t>
            </a:r>
            <a:r>
              <a:rPr lang="en-US" sz="2200" b="1" dirty="0" smtClean="0"/>
              <a:t>)</a:t>
            </a:r>
          </a:p>
          <a:p>
            <a:pPr>
              <a:buNone/>
            </a:pPr>
            <a:r>
              <a:rPr lang="en-US" sz="2200" b="1" dirty="0" smtClean="0"/>
              <a:t> {</a:t>
            </a:r>
          </a:p>
          <a:p>
            <a:pPr>
              <a:buNone/>
            </a:pPr>
            <a:r>
              <a:rPr lang="en-US" sz="2200" b="1" dirty="0" smtClean="0"/>
              <a:t> </a:t>
            </a:r>
            <a:r>
              <a:rPr lang="en-US" sz="2200" b="1" dirty="0" err="1" smtClean="0"/>
              <a:t>int</a:t>
            </a:r>
            <a:r>
              <a:rPr lang="en-US" sz="2200" b="1" dirty="0" smtClean="0"/>
              <a:t> a=</a:t>
            </a:r>
            <a:r>
              <a:rPr lang="en-US" sz="2200" b="1" dirty="0" err="1" smtClean="0"/>
              <a:t>Integer.parseInt</a:t>
            </a:r>
            <a:r>
              <a:rPr lang="en-US" sz="2200" b="1" dirty="0" smtClean="0"/>
              <a:t>(</a:t>
            </a:r>
            <a:r>
              <a:rPr lang="en-US" sz="2200" b="1" dirty="0" err="1" smtClean="0"/>
              <a:t>args</a:t>
            </a:r>
            <a:r>
              <a:rPr lang="en-US" sz="2200" b="1" dirty="0" smtClean="0"/>
              <a:t>[0]);</a:t>
            </a:r>
          </a:p>
          <a:p>
            <a:pPr>
              <a:buNone/>
            </a:pPr>
            <a:r>
              <a:rPr lang="en-US" sz="2200" b="1" dirty="0" smtClean="0"/>
              <a:t> if(a%2==0)</a:t>
            </a:r>
          </a:p>
          <a:p>
            <a:pPr>
              <a:buNone/>
            </a:pPr>
            <a:r>
              <a:rPr lang="en-US" sz="2200" b="1" dirty="0" smtClean="0"/>
              <a:t> </a:t>
            </a:r>
            <a:r>
              <a:rPr lang="en-US" sz="2200" b="1" dirty="0" err="1" smtClean="0"/>
              <a:t>System.out.println</a:t>
            </a:r>
            <a:r>
              <a:rPr lang="en-US" sz="2200" b="1" dirty="0" smtClean="0"/>
              <a:t>(“Number is even”);</a:t>
            </a:r>
          </a:p>
          <a:p>
            <a:pPr>
              <a:buNone/>
            </a:pPr>
            <a:r>
              <a:rPr lang="en-US" sz="2200" b="1" dirty="0" smtClean="0"/>
              <a:t> else</a:t>
            </a:r>
          </a:p>
          <a:p>
            <a:pPr>
              <a:buNone/>
            </a:pPr>
            <a:r>
              <a:rPr lang="en-US" sz="2200" b="1" dirty="0" smtClean="0"/>
              <a:t> </a:t>
            </a:r>
            <a:r>
              <a:rPr lang="en-US" sz="2200" b="1" dirty="0" err="1" smtClean="0"/>
              <a:t>System.out.println</a:t>
            </a:r>
            <a:r>
              <a:rPr lang="en-US" sz="2200" b="1" dirty="0" smtClean="0"/>
              <a:t>(“Number is odd”);</a:t>
            </a:r>
          </a:p>
          <a:p>
            <a:pPr>
              <a:buNone/>
            </a:pPr>
            <a:r>
              <a:rPr lang="en-US" sz="2200" b="1" dirty="0" smtClean="0"/>
              <a:t>}</a:t>
            </a:r>
          </a:p>
          <a:p>
            <a:pPr>
              <a:buNone/>
            </a:pPr>
            <a:r>
              <a:rPr lang="en-US" sz="2200" b="1" dirty="0" smtClean="0"/>
              <a:t>}</a:t>
            </a:r>
          </a:p>
          <a:p>
            <a:pPr>
              <a:buNone/>
            </a:pPr>
            <a:endParaRPr lang="en-US" sz="2400" dirty="0" smtClean="0"/>
          </a:p>
          <a:p>
            <a:pPr>
              <a:buNone/>
            </a:pP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2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blinds(horizontal)">
                                      <p:cBhvr>
                                        <p:cTn id="20" dur="500"/>
                                        <p:tgtEl>
                                          <p:spTgt spid="9">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blinds(horizontal)">
                                      <p:cBhvr>
                                        <p:cTn id="23" dur="500"/>
                                        <p:tgtEl>
                                          <p:spTgt spid="9">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blinds(horizontal)">
                                      <p:cBhvr>
                                        <p:cTn id="26" dur="500"/>
                                        <p:tgtEl>
                                          <p:spTgt spid="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Effect transition="in" filter="blinds(horizontal)">
                                      <p:cBhvr>
                                        <p:cTn id="31" dur="500"/>
                                        <p:tgtEl>
                                          <p:spTgt spid="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9">
                                            <p:txEl>
                                              <p:pRg st="7" end="7"/>
                                            </p:txEl>
                                          </p:spTgt>
                                        </p:tgtEl>
                                        <p:attrNameLst>
                                          <p:attrName>style.visibility</p:attrName>
                                        </p:attrNameLst>
                                      </p:cBhvr>
                                      <p:to>
                                        <p:strVal val="visible"/>
                                      </p:to>
                                    </p:set>
                                    <p:animEffect transition="in" filter="blinds(horizontal)">
                                      <p:cBhvr>
                                        <p:cTn id="36" dur="500"/>
                                        <p:tgtEl>
                                          <p:spTgt spid="9">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animEffect transition="in" filter="blinds(horizontal)">
                                      <p:cBhvr>
                                        <p:cTn id="39" dur="500"/>
                                        <p:tgtEl>
                                          <p:spTgt spid="9">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9">
                                            <p:txEl>
                                              <p:pRg st="9" end="9"/>
                                            </p:txEl>
                                          </p:spTgt>
                                        </p:tgtEl>
                                        <p:attrNameLst>
                                          <p:attrName>style.visibility</p:attrName>
                                        </p:attrNameLst>
                                      </p:cBhvr>
                                      <p:to>
                                        <p:strVal val="visible"/>
                                      </p:to>
                                    </p:set>
                                    <p:animEffect transition="in" filter="blinds(horizontal)">
                                      <p:cBhvr>
                                        <p:cTn id="44" dur="500"/>
                                        <p:tgtEl>
                                          <p:spTgt spid="9">
                                            <p:txEl>
                                              <p:pRg st="9" end="9"/>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animEffect transition="in" filter="blinds(horizontal)">
                                      <p:cBhvr>
                                        <p:cTn id="47" dur="500"/>
                                        <p:tgtEl>
                                          <p:spTgt spid="9">
                                            <p:txEl>
                                              <p:pRg st="10" end="10"/>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9">
                                            <p:txEl>
                                              <p:pRg st="11" end="11"/>
                                            </p:txEl>
                                          </p:spTgt>
                                        </p:tgtEl>
                                        <p:attrNameLst>
                                          <p:attrName>style.visibility</p:attrName>
                                        </p:attrNameLst>
                                      </p:cBhvr>
                                      <p:to>
                                        <p:strVal val="visible"/>
                                      </p:to>
                                    </p:set>
                                    <p:animEffect transition="in" filter="blinds(horizontal)">
                                      <p:cBhvr>
                                        <p:cTn id="50" dur="500"/>
                                        <p:tgtEl>
                                          <p:spTgt spid="9">
                                            <p:txEl>
                                              <p:pRg st="11" end="11"/>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9">
                                            <p:txEl>
                                              <p:pRg st="12" end="12"/>
                                            </p:txEl>
                                          </p:spTgt>
                                        </p:tgtEl>
                                        <p:attrNameLst>
                                          <p:attrName>style.visibility</p:attrName>
                                        </p:attrNameLst>
                                      </p:cBhvr>
                                      <p:to>
                                        <p:strVal val="visible"/>
                                      </p:to>
                                    </p:set>
                                    <p:animEffect transition="in" filter="blinds(horizontal)">
                                      <p:cBhvr>
                                        <p:cTn id="53"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1420</TotalTime>
  <Words>1079</Words>
  <Application>Microsoft Office PowerPoint</Application>
  <PresentationFormat>On-screen Show (4:3)</PresentationFormat>
  <Paragraphs>221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Civic</vt:lpstr>
      <vt:lpstr>Slide 1</vt:lpstr>
      <vt:lpstr>Today’s Agenda</vt:lpstr>
      <vt:lpstr>Decision Control Statement</vt:lpstr>
      <vt:lpstr>if Statement</vt:lpstr>
      <vt:lpstr>if  else</vt:lpstr>
      <vt:lpstr>if  else if</vt:lpstr>
      <vt:lpstr>if  else if</vt:lpstr>
      <vt:lpstr>Nested if</vt:lpstr>
      <vt:lpstr>Try this…</vt:lpstr>
      <vt:lpstr>Try this…</vt:lpstr>
      <vt:lpstr>Try this…</vt:lpstr>
      <vt:lpstr>The switch Statement</vt:lpstr>
      <vt:lpstr>The switch Statement</vt:lpstr>
      <vt:lpstr>The switch Statement</vt:lpstr>
      <vt:lpstr>Exercise</vt:lpstr>
      <vt:lpstr>Exercise</vt:lpstr>
      <vt:lpstr>Ternary Operator</vt:lpstr>
      <vt:lpstr>Try this…</vt:lpstr>
      <vt:lpstr>Try this…</vt:lpstr>
      <vt:lpstr>End Of Lecture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palash</dc:creator>
  <cp:lastModifiedBy>Sachin</cp:lastModifiedBy>
  <cp:revision>34</cp:revision>
  <dcterms:created xsi:type="dcterms:W3CDTF">2016-01-22T07:54:35Z</dcterms:created>
  <dcterms:modified xsi:type="dcterms:W3CDTF">2018-06-14T14:38:01Z</dcterms:modified>
</cp:coreProperties>
</file>