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1" r:id="rId4"/>
    <p:sldId id="354" r:id="rId5"/>
    <p:sldId id="357" r:id="rId6"/>
    <p:sldId id="355" r:id="rId7"/>
    <p:sldId id="356" r:id="rId8"/>
    <p:sldId id="377" r:id="rId9"/>
    <p:sldId id="358" r:id="rId10"/>
    <p:sldId id="359" r:id="rId11"/>
    <p:sldId id="309" r:id="rId12"/>
    <p:sldId id="360" r:id="rId13"/>
    <p:sldId id="373" r:id="rId14"/>
    <p:sldId id="374" r:id="rId15"/>
    <p:sldId id="375" r:id="rId16"/>
    <p:sldId id="376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61" r:id="rId25"/>
    <p:sldId id="362" r:id="rId26"/>
    <p:sldId id="363" r:id="rId27"/>
    <p:sldId id="378" r:id="rId28"/>
    <p:sldId id="364" r:id="rId29"/>
    <p:sldId id="365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>
        <p:scale>
          <a:sx n="76" d="100"/>
          <a:sy n="76" d="100"/>
        </p:scale>
        <p:origin x="-65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JAVA SE</a:t>
            </a:r>
          </a:p>
          <a:p>
            <a:r>
              <a:rPr lang="en-US" sz="4400" dirty="0" smtClean="0"/>
              <a:t>(Core java)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Points To Remember </a:t>
            </a:r>
            <a:br>
              <a:rPr lang="en-US" sz="2800" b="1" dirty="0" smtClean="0"/>
            </a:br>
            <a:r>
              <a:rPr lang="en-US" sz="2800" b="1" dirty="0" smtClean="0"/>
              <a:t>About “</a:t>
            </a:r>
            <a:r>
              <a:rPr lang="en-US" sz="2800" b="1" dirty="0" err="1" smtClean="0"/>
              <a:t>bytecodes</a:t>
            </a:r>
            <a:r>
              <a:rPr lang="en-US" sz="2800" b="1" dirty="0" smtClean="0"/>
              <a:t>”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Bytecodes</a:t>
            </a:r>
            <a:r>
              <a:rPr lang="en-US" sz="2400" dirty="0" smtClean="0">
                <a:solidFill>
                  <a:schemeClr val="tx1"/>
                </a:solidFill>
              </a:rPr>
              <a:t> are generated as </a:t>
            </a:r>
            <a:r>
              <a:rPr lang="en-US" sz="2400" u="sng" dirty="0" smtClean="0">
                <a:solidFill>
                  <a:schemeClr val="tx1"/>
                </a:solidFill>
              </a:rPr>
              <a:t>separate files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files have the extension </a:t>
            </a:r>
            <a:r>
              <a:rPr lang="en-US" sz="2400" dirty="0" smtClean="0">
                <a:solidFill>
                  <a:srgbClr val="FF0000"/>
                </a:solidFill>
              </a:rPr>
              <a:t>.class </a:t>
            </a:r>
            <a:r>
              <a:rPr lang="en-US" sz="2400" dirty="0" smtClean="0">
                <a:solidFill>
                  <a:schemeClr val="tx1"/>
                </a:solidFill>
              </a:rPr>
              <a:t>and their name is same as the </a:t>
            </a:r>
            <a:r>
              <a:rPr lang="en-US" sz="2400" dirty="0" smtClean="0">
                <a:solidFill>
                  <a:srgbClr val="FF0000"/>
                </a:solidFill>
              </a:rPr>
              <a:t>name of the class </a:t>
            </a:r>
            <a:r>
              <a:rPr lang="en-US" sz="2400" dirty="0" smtClean="0">
                <a:solidFill>
                  <a:schemeClr val="tx1"/>
                </a:solidFill>
              </a:rPr>
              <a:t>defined by the programmer.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if class name is 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>
                <a:solidFill>
                  <a:schemeClr val="tx1"/>
                </a:solidFill>
              </a:rPr>
              <a:t> , the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name will also be “</a:t>
            </a:r>
            <a:r>
              <a:rPr lang="en-US" sz="2400" dirty="0" err="1" smtClean="0">
                <a:solidFill>
                  <a:srgbClr val="FF0000"/>
                </a:solidFill>
              </a:rPr>
              <a:t>Test.class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Number of </a:t>
            </a:r>
            <a:r>
              <a:rPr lang="en-US" sz="2400" dirty="0" err="1" smtClean="0">
                <a:solidFill>
                  <a:srgbClr val="FF0000"/>
                </a:solidFill>
              </a:rPr>
              <a:t>bytecode</a:t>
            </a:r>
            <a:r>
              <a:rPr lang="en-US" sz="2400" dirty="0" smtClean="0">
                <a:solidFill>
                  <a:srgbClr val="FF0000"/>
                </a:solidFill>
              </a:rPr>
              <a:t> files generated is same as number of programmer defined classes</a:t>
            </a:r>
            <a:r>
              <a:rPr lang="en-US" sz="2400" dirty="0" smtClean="0">
                <a:solidFill>
                  <a:schemeClr val="tx1"/>
                </a:solidFill>
              </a:rPr>
              <a:t>. So if our program contains three class called “</a:t>
            </a:r>
            <a:r>
              <a:rPr lang="en-US" sz="2400" dirty="0" smtClean="0">
                <a:solidFill>
                  <a:srgbClr val="FF0000"/>
                </a:solidFill>
              </a:rPr>
              <a:t>College</a:t>
            </a:r>
            <a:r>
              <a:rPr lang="en-US" sz="2400" dirty="0" smtClean="0">
                <a:solidFill>
                  <a:schemeClr val="tx1"/>
                </a:solidFill>
              </a:rPr>
              <a:t>” , “</a:t>
            </a:r>
            <a:r>
              <a:rPr lang="en-US" sz="2400" dirty="0" smtClean="0">
                <a:solidFill>
                  <a:srgbClr val="FF0000"/>
                </a:solidFill>
              </a:rPr>
              <a:t>Faculty</a:t>
            </a:r>
            <a:r>
              <a:rPr lang="en-US" sz="2400" dirty="0" smtClean="0">
                <a:solidFill>
                  <a:schemeClr val="tx1"/>
                </a:solidFill>
              </a:rPr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Student</a:t>
            </a:r>
            <a:r>
              <a:rPr lang="en-US" sz="2400" dirty="0" smtClean="0">
                <a:solidFill>
                  <a:schemeClr val="tx1"/>
                </a:solidFill>
              </a:rPr>
              <a:t>” , then three </a:t>
            </a:r>
            <a:r>
              <a:rPr lang="en-US" sz="2400" dirty="0" err="1" smtClean="0">
                <a:solidFill>
                  <a:schemeClr val="tx1"/>
                </a:solidFill>
              </a:rPr>
              <a:t>bytecode</a:t>
            </a:r>
            <a:r>
              <a:rPr lang="en-US" sz="2400" dirty="0" smtClean="0">
                <a:solidFill>
                  <a:schemeClr val="tx1"/>
                </a:solidFill>
              </a:rPr>
              <a:t> files would be generated called: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College.class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Faculty.class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2060"/>
                </a:solidFill>
              </a:rPr>
              <a:t>Student.class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Executing The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general syntax to run our code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703070" lvl="3" indent="-514350">
              <a:buClr>
                <a:schemeClr val="accent1"/>
              </a:buClr>
              <a:buSzPct val="120000"/>
            </a:pPr>
            <a:r>
              <a:rPr lang="en-US" sz="2000" b="1" i="1" dirty="0" smtClean="0"/>
              <a:t>	java &lt;Name of the class containing main method&gt;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dirty="0" smtClean="0"/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b="1" i="1" dirty="0" smtClean="0">
                <a:solidFill>
                  <a:srgbClr val="FF0000"/>
                </a:solidFill>
              </a:rPr>
              <a:t>java</a:t>
            </a:r>
            <a:r>
              <a:rPr lang="en-IN" sz="2400" i="1" dirty="0" smtClean="0"/>
              <a:t> is the Java interpreter which takes </a:t>
            </a:r>
            <a:r>
              <a:rPr lang="en-IN" sz="2400" i="1" dirty="0" smtClean="0">
                <a:solidFill>
                  <a:srgbClr val="FF0000"/>
                </a:solidFill>
              </a:rPr>
              <a:t>.class</a:t>
            </a:r>
            <a:r>
              <a:rPr lang="en-IN" sz="2400" i="1" dirty="0" smtClean="0"/>
              <a:t> file as </a:t>
            </a: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argument </a:t>
            </a:r>
            <a:r>
              <a:rPr lang="en-IN" sz="2400" i="1" dirty="0" smtClean="0"/>
              <a:t>(</a:t>
            </a:r>
            <a:r>
              <a:rPr lang="en-IN" sz="2400" i="1" u="sng" dirty="0" smtClean="0">
                <a:solidFill>
                  <a:srgbClr val="FF0000"/>
                </a:solidFill>
              </a:rPr>
              <a:t>note: do not write the extension .class</a:t>
            </a:r>
            <a:r>
              <a:rPr lang="en-IN" sz="2400" i="1" dirty="0" smtClean="0"/>
              <a:t>). </a:t>
            </a: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This </a:t>
            </a:r>
            <a:r>
              <a:rPr lang="en-IN" sz="2400" i="1" dirty="0" smtClean="0"/>
              <a:t>class </a:t>
            </a:r>
            <a:r>
              <a:rPr lang="en-IN" sz="2400" i="1" dirty="0" smtClean="0"/>
              <a:t>file should contain </a:t>
            </a:r>
            <a:r>
              <a:rPr lang="en-IN" sz="2400" i="1" dirty="0" smtClean="0">
                <a:solidFill>
                  <a:srgbClr val="FF0000"/>
                </a:solidFill>
              </a:rPr>
              <a:t>main() method </a:t>
            </a:r>
            <a:r>
              <a:rPr lang="en-IN" sz="2400" i="1" dirty="0" smtClean="0"/>
              <a:t>that </a:t>
            </a:r>
            <a:r>
              <a:rPr lang="en-IN" sz="2400" i="1" dirty="0" smtClean="0"/>
              <a:t>is executed </a:t>
            </a:r>
            <a:endParaRPr lang="en-IN" sz="2400" i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 smtClean="0"/>
              <a:t>by the Java</a:t>
            </a:r>
            <a:r>
              <a:rPr lang="en-IN" sz="2400" i="1" dirty="0" smtClean="0"/>
              <a:t> interpreter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Executing The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For example, if  class “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” has the </a:t>
            </a:r>
            <a:r>
              <a:rPr lang="en-US" sz="2400" dirty="0" smtClean="0">
                <a:solidFill>
                  <a:srgbClr val="FF0000"/>
                </a:solidFill>
              </a:rPr>
              <a:t>main()</a:t>
            </a:r>
            <a:r>
              <a:rPr lang="en-US" sz="2400" dirty="0" smtClean="0"/>
              <a:t> method then our command would be: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 descr="Run-T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3214686"/>
            <a:ext cx="8858312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.class files would be generated fo</a:t>
            </a:r>
            <a:r>
              <a:rPr lang="en-US" sz="2400" b="1" dirty="0" smtClean="0">
                <a:solidFill>
                  <a:schemeClr val="tx1"/>
                </a:solidFill>
              </a:rPr>
              <a:t>r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should be the name of the program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…………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b="1" dirty="0" smtClean="0">
                <a:solidFill>
                  <a:srgbClr val="FF0000"/>
                </a:solidFill>
              </a:rPr>
              <a:t>Although we can give any name but it is preferred to give the same name as th</a:t>
            </a:r>
            <a:r>
              <a:rPr lang="en-US" sz="2300" b="1" dirty="0" smtClean="0">
                <a:solidFill>
                  <a:srgbClr val="FF0000"/>
                </a:solidFill>
              </a:rPr>
              <a:t>e </a:t>
            </a:r>
            <a:r>
              <a:rPr lang="en-US" sz="2300" b="1" dirty="0" smtClean="0">
                <a:solidFill>
                  <a:srgbClr val="FF0000"/>
                </a:solidFill>
              </a:rPr>
              <a:t>class which contains main( 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should be the name of the program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</a:rPr>
              <a:t>ublic static void main(String [ ] </a:t>
            </a:r>
            <a:r>
              <a:rPr lang="en-US" sz="2400" b="1" dirty="0" err="1" smtClean="0">
                <a:solidFill>
                  <a:schemeClr val="tx1"/>
                </a:solidFill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b="1" dirty="0" smtClean="0">
                <a:solidFill>
                  <a:schemeClr val="tx1"/>
                </a:solidFill>
              </a:rPr>
              <a:t>(“In Indore”);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}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class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public static void main(String [ ] </a:t>
            </a:r>
            <a:r>
              <a:rPr lang="en-US" sz="2000" b="1" dirty="0" err="1" smtClean="0">
                <a:solidFill>
                  <a:schemeClr val="tx1"/>
                </a:solidFill>
              </a:rPr>
              <a:t>args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</a:rPr>
              <a:t>(“In </a:t>
            </a:r>
            <a:r>
              <a:rPr lang="en-US" sz="2000" b="1" dirty="0" smtClean="0">
                <a:solidFill>
                  <a:schemeClr val="tx1"/>
                </a:solidFill>
              </a:rPr>
              <a:t>Bhopal”);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}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dirty="0" smtClean="0">
                <a:solidFill>
                  <a:srgbClr val="FF0000"/>
                </a:solidFill>
              </a:rPr>
              <a:t>Can be either “</a:t>
            </a:r>
            <a:r>
              <a:rPr lang="en-US" sz="2300" dirty="0" smtClean="0">
                <a:solidFill>
                  <a:srgbClr val="002060"/>
                </a:solidFill>
              </a:rPr>
              <a:t>Bhopal.java</a:t>
            </a:r>
            <a:r>
              <a:rPr lang="en-US" sz="2300" dirty="0" smtClean="0">
                <a:solidFill>
                  <a:srgbClr val="FF0000"/>
                </a:solidFill>
              </a:rPr>
              <a:t>” or “</a:t>
            </a:r>
            <a:r>
              <a:rPr lang="en-US" sz="2300" dirty="0" smtClean="0">
                <a:solidFill>
                  <a:srgbClr val="002060"/>
                </a:solidFill>
              </a:rPr>
              <a:t>Indore.java</a:t>
            </a:r>
            <a:r>
              <a:rPr lang="en-US" sz="2300" dirty="0" smtClean="0">
                <a:solidFill>
                  <a:srgbClr val="FF0000"/>
                </a:solidFill>
              </a:rPr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 th</a:t>
            </a:r>
            <a:r>
              <a:rPr lang="en-US" sz="2400" b="1" dirty="0" smtClean="0">
                <a:solidFill>
                  <a:schemeClr val="tx1"/>
                </a:solidFill>
              </a:rPr>
              <a:t>e previous code which main( ) method will be called by JVM if we run our code?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Answer: </a:t>
            </a:r>
            <a:r>
              <a:rPr lang="en-US" sz="2300" dirty="0" smtClean="0">
                <a:solidFill>
                  <a:srgbClr val="FF0000"/>
                </a:solidFill>
              </a:rPr>
              <a:t>It depends on how we run the code!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java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In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And , 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java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FF0000"/>
                </a:solidFill>
              </a:rPr>
              <a:t>	</a:t>
            </a:r>
            <a:r>
              <a:rPr lang="en-US" sz="2300" b="1" dirty="0" smtClean="0">
                <a:solidFill>
                  <a:srgbClr val="002060"/>
                </a:solidFill>
              </a:rPr>
              <a:t>In Indore</a:t>
            </a:r>
            <a:endParaRPr lang="en-US" sz="23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Suppose we write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       class Test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		public static void main(String [ ]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args</a:t>
            </a:r>
            <a:r>
              <a:rPr lang="en-US" sz="2400" b="1" i="1" dirty="0" smtClean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	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		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i="1" dirty="0" smtClean="0">
                <a:solidFill>
                  <a:srgbClr val="0070C0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		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2400" b="1" i="1" dirty="0" smtClean="0">
                <a:solidFill>
                  <a:srgbClr val="0070C0"/>
                </a:solidFill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</a:rPr>
              <a:t>	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}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Now when we will run it :</a:t>
            </a: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FF0000"/>
                </a:solidFill>
              </a:rPr>
              <a:t>	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The output will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Hello User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	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Did you notice something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line “</a:t>
            </a:r>
            <a:r>
              <a:rPr lang="en-US" sz="2400" b="1" dirty="0" smtClean="0">
                <a:solidFill>
                  <a:srgbClr val="0070C0"/>
                </a:solidFill>
              </a:rPr>
              <a:t>Welcome To Java</a:t>
            </a:r>
            <a:r>
              <a:rPr lang="en-US" sz="2400" dirty="0" smtClean="0"/>
              <a:t>” automatically got displayed on second line . Why?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</a:rPr>
              <a:t>Because the method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println</a:t>
            </a:r>
            <a:r>
              <a:rPr lang="en-US" sz="2400" b="1" i="1" dirty="0" smtClean="0">
                <a:solidFill>
                  <a:srgbClr val="0070C0"/>
                </a:solidFill>
              </a:rPr>
              <a:t>( ) implicitly adds a new line at the end after displaying the message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Another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In case we do not want the newline effect then we can use another method called </a:t>
            </a:r>
            <a:r>
              <a:rPr lang="en-US" sz="2400" b="1" dirty="0" smtClean="0">
                <a:solidFill>
                  <a:srgbClr val="FF0000"/>
                </a:solidFill>
              </a:rPr>
              <a:t>print( 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So if we write: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		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</a:t>
            </a:r>
            <a:r>
              <a:rPr lang="en-US" sz="2400" b="1" i="1" dirty="0" smtClean="0">
                <a:solidFill>
                  <a:srgbClr val="0070C0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		</a:t>
            </a:r>
            <a:r>
              <a:rPr lang="en-US" sz="2400" b="1" i="1" dirty="0" err="1" smtClean="0">
                <a:solidFill>
                  <a:srgbClr val="0070C0"/>
                </a:solidFill>
              </a:rPr>
              <a:t>System.out.print</a:t>
            </a:r>
            <a:r>
              <a:rPr lang="en-US" sz="2400" b="1" i="1" dirty="0" smtClean="0">
                <a:solidFill>
                  <a:srgbClr val="0070C0"/>
                </a:solidFill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Then the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 smtClean="0">
                <a:solidFill>
                  <a:srgbClr val="0070C0"/>
                </a:solidFill>
              </a:rPr>
              <a:t>	     Hello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UserWelcome</a:t>
            </a:r>
            <a:r>
              <a:rPr lang="en-US" sz="2400" b="1" i="1" dirty="0" smtClean="0">
                <a:solidFill>
                  <a:srgbClr val="0070C0"/>
                </a:solidFill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Compiling And Executing The Code</a:t>
            </a:r>
            <a:endParaRPr lang="en-US" sz="2800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Saving the source code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Compilation Process And It’s Explanation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xecuting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Discussion </a:t>
            </a:r>
            <a:r>
              <a:rPr lang="en-US" dirty="0" smtClean="0">
                <a:solidFill>
                  <a:schemeClr val="tx1"/>
                </a:solidFill>
              </a:rPr>
              <a:t>About Some Important </a:t>
            </a:r>
            <a:r>
              <a:rPr lang="en-US" dirty="0" smtClean="0">
                <a:solidFill>
                  <a:schemeClr val="tx1"/>
                </a:solidFill>
              </a:rPr>
              <a:t>Errors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More Concepts</a:t>
            </a:r>
            <a:endParaRPr lang="en-IN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(“Welcome To Java”);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</a:t>
            </a:r>
            <a:r>
              <a:rPr lang="en-US" sz="2400" dirty="0" err="1" smtClean="0">
                <a:solidFill>
                  <a:srgbClr val="002060"/>
                </a:solidFill>
              </a:rPr>
              <a:t>UserWelcome</a:t>
            </a:r>
            <a:r>
              <a:rPr lang="en-US" sz="2400" dirty="0" smtClean="0">
                <a:solidFill>
                  <a:srgbClr val="002060"/>
                </a:solidFill>
              </a:rPr>
              <a:t> To Java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This is because the method </a:t>
            </a:r>
            <a:r>
              <a:rPr lang="en-US" sz="2300" b="1" dirty="0" err="1" smtClean="0">
                <a:solidFill>
                  <a:srgbClr val="FF0000"/>
                </a:solidFill>
              </a:rPr>
              <a:t>println</a:t>
            </a:r>
            <a:r>
              <a:rPr lang="en-US" sz="2300" b="1" dirty="0" smtClean="0">
                <a:solidFill>
                  <a:srgbClr val="FF0000"/>
                </a:solidFill>
              </a:rPr>
              <a:t>( ) </a:t>
            </a:r>
            <a:r>
              <a:rPr lang="en-US" sz="2300" dirty="0" smtClean="0">
                <a:solidFill>
                  <a:schemeClr val="tx1"/>
                </a:solidFill>
              </a:rPr>
              <a:t>method puts a newline after the message not before it.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(“Welcome To Java”);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Welcome To Java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</a:rPr>
              <a:t>( 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(“Welcome To Java”);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is because if we call the method </a:t>
            </a:r>
            <a:r>
              <a:rPr lang="en-US" sz="2400" b="1" dirty="0" err="1" smtClean="0">
                <a:solidFill>
                  <a:srgbClr val="FF0000"/>
                </a:solidFill>
              </a:rPr>
              <a:t>println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>
                <a:solidFill>
                  <a:schemeClr val="tx1"/>
                </a:solidFill>
              </a:rPr>
              <a:t>without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arguments it just generates a newline on console.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( 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System.out.print</a:t>
            </a:r>
            <a:r>
              <a:rPr lang="en-US" sz="2400" dirty="0" smtClean="0">
                <a:solidFill>
                  <a:schemeClr val="tx1"/>
                </a:solidFill>
              </a:rPr>
              <a:t> (“Welcome To Java”);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dirty="0" smtClean="0">
                <a:solidFill>
                  <a:srgbClr val="002060"/>
                </a:solidFill>
              </a:rPr>
              <a:t>Syntax Error!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This is because the method </a:t>
            </a:r>
            <a:r>
              <a:rPr lang="en-US" sz="2400" b="1" dirty="0" smtClean="0">
                <a:solidFill>
                  <a:srgbClr val="FF0000"/>
                </a:solidFill>
              </a:rPr>
              <a:t>print( ) always requires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arguments , </a:t>
            </a:r>
            <a:r>
              <a:rPr lang="en-US" sz="2400" dirty="0" smtClean="0">
                <a:solidFill>
                  <a:schemeClr val="tx1"/>
                </a:solidFill>
              </a:rPr>
              <a:t>so we cannot call it without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rguments.</a:t>
            </a: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Common Errors!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There are some very common mistakes which a programmer might make in his code due to which errors arise. These are: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Forgetting to match number of opening and closing braces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 very common doubt which might arise in your mind while learning java is that from where we are getting access of “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”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We know that they are </a:t>
            </a:r>
            <a:r>
              <a:rPr lang="en-US" sz="2400" i="1" u="sng" dirty="0" smtClean="0">
                <a:solidFill>
                  <a:srgbClr val="FF0000"/>
                </a:solidFill>
              </a:rPr>
              <a:t>predefined classes </a:t>
            </a:r>
            <a:r>
              <a:rPr lang="en-US" sz="2400" dirty="0" smtClean="0"/>
              <a:t>but we haven’t included any </a:t>
            </a:r>
            <a:r>
              <a:rPr lang="en-US" sz="2400" i="1" u="sng" dirty="0" smtClean="0">
                <a:solidFill>
                  <a:srgbClr val="FF0000"/>
                </a:solidFill>
              </a:rPr>
              <a:t>predefined file </a:t>
            </a:r>
            <a:r>
              <a:rPr lang="en-US" sz="2400" dirty="0" smtClean="0"/>
              <a:t>in our code(like header files) but still we are able to use “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” and “</a:t>
            </a:r>
            <a:r>
              <a:rPr lang="en-US" sz="2400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” class.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How is it possible?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In java we don’t have header files, rather we have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FF0000"/>
                </a:solidFill>
              </a:rPr>
              <a:t>A package is just a folder which contains java classes and as of  Java 8 there are 217 packages containing 4240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Java-classes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Amongst these packages there is a package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which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provides </a:t>
            </a:r>
            <a:r>
              <a:rPr lang="en-IN" sz="2400" dirty="0" smtClean="0"/>
              <a:t>classes that are fundamental to the design of the Java programming language</a:t>
            </a:r>
            <a:r>
              <a:rPr lang="en-IN" sz="2400" dirty="0" smtClean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Since these classes are so essential , the package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b="1" dirty="0" smtClean="0">
                <a:solidFill>
                  <a:srgbClr val="FF0000"/>
                </a:solidFill>
              </a:rPr>
              <a:t> is implicitly added to our program by the java compiler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The classes 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System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Math</a:t>
            </a:r>
            <a:r>
              <a:rPr lang="en-US" sz="2400" dirty="0" smtClean="0"/>
              <a:t>  and many more come from this package 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Some More Concepts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But if we want to add this package </a:t>
            </a:r>
            <a:r>
              <a:rPr lang="en-US" sz="2000" dirty="0" err="1" smtClean="0"/>
              <a:t>ourself</a:t>
            </a:r>
            <a:r>
              <a:rPr lang="en-US" sz="2000" dirty="0" smtClean="0"/>
              <a:t> then we can do so by writing “</a:t>
            </a:r>
            <a:r>
              <a:rPr lang="en-US" sz="2000" b="1" dirty="0" smtClean="0">
                <a:solidFill>
                  <a:srgbClr val="FF0000"/>
                </a:solidFill>
              </a:rPr>
              <a:t>import</a:t>
            </a:r>
            <a:r>
              <a:rPr lang="en-US" sz="2000" dirty="0" smtClean="0"/>
              <a:t>” keyword.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/>
              <a:t>In java to add the support of a package/class in our code we use the keyword </a:t>
            </a:r>
            <a:r>
              <a:rPr lang="en-US" sz="2000" b="1" dirty="0" smtClean="0">
                <a:solidFill>
                  <a:srgbClr val="FF0000"/>
                </a:solidFill>
              </a:rPr>
              <a:t>import</a:t>
            </a:r>
            <a:r>
              <a:rPr lang="en-US" sz="2000" dirty="0" smtClean="0"/>
              <a:t> whose general syntax is: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import &lt;</a:t>
            </a:r>
            <a:r>
              <a:rPr lang="en-US" sz="2000" b="1" dirty="0" err="1" smtClean="0"/>
              <a:t>package_name</a:t>
            </a:r>
            <a:r>
              <a:rPr lang="en-US" sz="2000" b="1" dirty="0" smtClean="0"/>
              <a:t>&gt;.&lt;</a:t>
            </a:r>
            <a:r>
              <a:rPr lang="en-US" sz="2000" b="1" dirty="0" err="1" smtClean="0"/>
              <a:t>class_name</a:t>
            </a:r>
            <a:r>
              <a:rPr lang="en-US" sz="2000" b="1" dirty="0" smtClean="0"/>
              <a:t>&gt;;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dirty="0" smtClean="0"/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import &lt;</a:t>
            </a:r>
            <a:r>
              <a:rPr lang="en-US" sz="2000" b="1" dirty="0" err="1" smtClean="0"/>
              <a:t>package_name</a:t>
            </a:r>
            <a:r>
              <a:rPr lang="en-US" sz="2000" b="1" dirty="0" smtClean="0"/>
              <a:t>&gt;.*;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000" b="1" dirty="0" smtClean="0"/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java.lang.String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java.lang.System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import </a:t>
            </a:r>
            <a:r>
              <a:rPr lang="en-US" sz="2000" b="1" dirty="0" err="1" smtClean="0">
                <a:solidFill>
                  <a:srgbClr val="002060"/>
                </a:solidFill>
              </a:rPr>
              <a:t>java.lang</a:t>
            </a:r>
            <a:r>
              <a:rPr lang="en-US" sz="2000" b="1" dirty="0" smtClean="0">
                <a:solidFill>
                  <a:srgbClr val="002060"/>
                </a:solidFill>
              </a:rPr>
              <a:t>.*;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 smtClean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Saving The Source Code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Onc</a:t>
            </a:r>
            <a:r>
              <a:rPr lang="en-US" sz="2400" dirty="0" smtClean="0">
                <a:solidFill>
                  <a:schemeClr val="tx1"/>
                </a:solidFill>
              </a:rPr>
              <a:t>e we have written the code, the next step is to </a:t>
            </a:r>
            <a:r>
              <a:rPr lang="en-US" sz="2400" b="1" dirty="0" smtClean="0">
                <a:solidFill>
                  <a:srgbClr val="FF0000"/>
                </a:solidFill>
              </a:rPr>
              <a:t>save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compile</a:t>
            </a:r>
            <a:r>
              <a:rPr lang="en-US" sz="2400" dirty="0" smtClean="0">
                <a:solidFill>
                  <a:schemeClr val="tx1"/>
                </a:solidFill>
              </a:rPr>
              <a:t>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save our code in </a:t>
            </a:r>
            <a:r>
              <a:rPr lang="en-US" sz="2400" b="1" dirty="0" smtClean="0">
                <a:solidFill>
                  <a:schemeClr val="tx1"/>
                </a:solidFill>
              </a:rPr>
              <a:t>two</a:t>
            </a:r>
            <a:r>
              <a:rPr lang="en-US" sz="2400" dirty="0" smtClean="0">
                <a:solidFill>
                  <a:schemeClr val="tx1"/>
                </a:solidFill>
              </a:rPr>
              <a:t> locations: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Within “bin” subdirectory of </a:t>
            </a:r>
            <a:r>
              <a:rPr lang="en-US" dirty="0" err="1" smtClean="0">
                <a:solidFill>
                  <a:srgbClr val="FF0000"/>
                </a:solidFill>
              </a:rPr>
              <a:t>jdk</a:t>
            </a:r>
            <a:endParaRPr lang="en-US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  OR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At any location in our machine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rgbClr val="002060"/>
                </a:solidFill>
              </a:rPr>
              <a:t>       (This requires setting “PATH” variable also)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will start with first approach and then migrate to second approach while </a:t>
            </a:r>
            <a:r>
              <a:rPr lang="en-US" sz="2400" u="sng" dirty="0" smtClean="0">
                <a:solidFill>
                  <a:srgbClr val="FF0000"/>
                </a:solidFill>
              </a:rPr>
              <a:t>learning about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r>
              <a:rPr lang="en-US" b="1" dirty="0" smtClean="0"/>
              <a:t>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</a:t>
            </a:r>
            <a:r>
              <a:rPr lang="en-US" sz="2800" b="1" u="sng" dirty="0" smtClean="0">
                <a:solidFill>
                  <a:srgbClr val="0070C0"/>
                </a:solidFill>
              </a:rPr>
              <a:t>Fourth </a:t>
            </a:r>
            <a:r>
              <a:rPr lang="en-US" sz="2800" b="1" u="sng" dirty="0" smtClean="0">
                <a:solidFill>
                  <a:srgbClr val="0070C0"/>
                </a:solidFill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Data Types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Implicit Type Conversion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Explicit Type Conversion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Type Conversion In Expressions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Saving The Source Code In “bin”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save the code in </a:t>
            </a:r>
            <a:r>
              <a:rPr lang="en-US" sz="2400" dirty="0" smtClean="0">
                <a:solidFill>
                  <a:srgbClr val="FF0000"/>
                </a:solidFill>
              </a:rPr>
              <a:t>“bin” </a:t>
            </a:r>
            <a:r>
              <a:rPr lang="en-US" sz="2400" dirty="0" smtClean="0">
                <a:solidFill>
                  <a:schemeClr val="tx1"/>
                </a:solidFill>
              </a:rPr>
              <a:t>, just choose </a:t>
            </a:r>
            <a:r>
              <a:rPr lang="en-US" sz="2400" dirty="0" err="1" smtClean="0">
                <a:solidFill>
                  <a:srgbClr val="FF0000"/>
                </a:solidFill>
              </a:rPr>
              <a:t>jdk’s</a:t>
            </a:r>
            <a:r>
              <a:rPr lang="en-US" sz="2400" dirty="0" smtClean="0">
                <a:solidFill>
                  <a:srgbClr val="FF0000"/>
                </a:solidFill>
              </a:rPr>
              <a:t> bin </a:t>
            </a:r>
            <a:r>
              <a:rPr lang="en-US" sz="2400" dirty="0" smtClean="0">
                <a:solidFill>
                  <a:schemeClr val="tx1"/>
                </a:solidFill>
              </a:rPr>
              <a:t>as the “</a:t>
            </a:r>
            <a:r>
              <a:rPr lang="en-US" sz="2400" u="sng" dirty="0" smtClean="0">
                <a:solidFill>
                  <a:srgbClr val="FF0000"/>
                </a:solidFill>
              </a:rPr>
              <a:t>location to save</a:t>
            </a:r>
            <a:r>
              <a:rPr lang="en-US" sz="2400" dirty="0" smtClean="0">
                <a:solidFill>
                  <a:schemeClr val="tx1"/>
                </a:solidFill>
              </a:rPr>
              <a:t>” in notepad.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file name</a:t>
            </a:r>
            <a:r>
              <a:rPr lang="en-US" sz="2400" dirty="0" smtClean="0">
                <a:solidFill>
                  <a:schemeClr val="tx1"/>
                </a:solidFill>
              </a:rPr>
              <a:t>” option provide any name you like but with </a:t>
            </a:r>
            <a:r>
              <a:rPr lang="en-US" sz="2400" dirty="0" smtClean="0">
                <a:solidFill>
                  <a:srgbClr val="FF0000"/>
                </a:solidFill>
              </a:rPr>
              <a:t>.java </a:t>
            </a:r>
            <a:r>
              <a:rPr lang="en-US" sz="2400" dirty="0" smtClean="0">
                <a:solidFill>
                  <a:schemeClr val="tx1"/>
                </a:solidFill>
              </a:rPr>
              <a:t>extension.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Generally we prefer giving the same name to our source code as the name of our class</a:t>
            </a:r>
            <a:r>
              <a:rPr lang="en-US" sz="2400" dirty="0" smtClean="0">
                <a:solidFill>
                  <a:srgbClr val="FF0000"/>
                </a:solidFill>
              </a:rPr>
              <a:t>.(Remember it is a general choice not a rule!)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Saving The Source Code In “bin”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Also remember to give the filename in “</a:t>
            </a:r>
            <a:r>
              <a:rPr lang="en-US" sz="2400" u="sng" dirty="0" smtClean="0">
                <a:solidFill>
                  <a:schemeClr val="tx1"/>
                </a:solidFill>
              </a:rPr>
              <a:t>double quotes</a:t>
            </a:r>
            <a:r>
              <a:rPr lang="en-US" sz="2400" dirty="0" smtClean="0">
                <a:solidFill>
                  <a:schemeClr val="tx1"/>
                </a:solidFill>
              </a:rPr>
              <a:t>” as otherwise notepad might add the extension</a:t>
            </a:r>
            <a:r>
              <a:rPr lang="en-US" sz="2400" dirty="0" smtClean="0">
                <a:solidFill>
                  <a:srgbClr val="FF0000"/>
                </a:solidFill>
              </a:rPr>
              <a:t> .txt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since our class name is 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>
                <a:solidFill>
                  <a:schemeClr val="tx1"/>
                </a:solidFill>
              </a:rPr>
              <a:t> , so we would save our file by the name “</a:t>
            </a:r>
            <a:r>
              <a:rPr lang="en-US" sz="2400" u="sng" dirty="0" smtClean="0">
                <a:solidFill>
                  <a:srgbClr val="FF0000"/>
                </a:solidFill>
              </a:rPr>
              <a:t>Test.java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compile our code we have to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Open the command prompt by right clicking and selecting “run as administrator” option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Migrate to the </a:t>
            </a:r>
            <a:r>
              <a:rPr lang="en-US" b="1" dirty="0" err="1" smtClean="0">
                <a:solidFill>
                  <a:srgbClr val="002060"/>
                </a:solidFill>
              </a:rPr>
              <a:t>jdk’s</a:t>
            </a:r>
            <a:r>
              <a:rPr lang="en-US" b="1" dirty="0" smtClean="0">
                <a:solidFill>
                  <a:srgbClr val="002060"/>
                </a:solidFill>
              </a:rPr>
              <a:t> bin </a:t>
            </a:r>
            <a:r>
              <a:rPr lang="en-US" dirty="0" smtClean="0">
                <a:solidFill>
                  <a:srgbClr val="FF0000"/>
                </a:solidFill>
              </a:rPr>
              <a:t>folder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Type the command to compile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general syntax of compilation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	&lt;</a:t>
            </a:r>
            <a:r>
              <a:rPr lang="en-US" b="1" i="1" dirty="0" err="1" smtClean="0">
                <a:solidFill>
                  <a:schemeClr val="tx1"/>
                </a:solidFill>
              </a:rPr>
              <a:t>javac</a:t>
            </a:r>
            <a:r>
              <a:rPr lang="en-US" b="1" i="1" dirty="0" smtClean="0">
                <a:solidFill>
                  <a:schemeClr val="tx1"/>
                </a:solidFill>
              </a:rPr>
              <a:t> &gt; &lt;full name of .java file&gt;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i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javac</a:t>
            </a:r>
            <a:r>
              <a:rPr lang="en-US" b="1" i="1" dirty="0" smtClean="0"/>
              <a:t> is the name of java’s compiler which takes the name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 smtClean="0"/>
              <a:t>of our source code as argument and generates the </a:t>
            </a:r>
            <a:r>
              <a:rPr lang="en-US" b="1" i="1" dirty="0" err="1" smtClean="0"/>
              <a:t>bytecode</a:t>
            </a:r>
            <a:endParaRPr lang="en-US" b="1" i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javac</a:t>
            </a:r>
            <a:r>
              <a:rPr lang="en-US" b="1" dirty="0" smtClean="0">
                <a:solidFill>
                  <a:srgbClr val="FF0000"/>
                </a:solidFill>
              </a:rPr>
              <a:t> Test.java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2060"/>
                </a:solidFill>
              </a:rPr>
              <a:t>Remember this command has to be given from </a:t>
            </a:r>
            <a:r>
              <a:rPr lang="en-US" sz="2300" b="1" dirty="0" err="1" smtClean="0">
                <a:solidFill>
                  <a:srgbClr val="FF0000"/>
                </a:solidFill>
              </a:rPr>
              <a:t>jdk’s</a:t>
            </a:r>
            <a:r>
              <a:rPr lang="en-US" sz="2300" b="1" dirty="0" smtClean="0">
                <a:solidFill>
                  <a:srgbClr val="FF0000"/>
                </a:solidFill>
              </a:rPr>
              <a:t> “bin” </a:t>
            </a:r>
            <a:r>
              <a:rPr lang="en-US" sz="2300" dirty="0" smtClean="0">
                <a:solidFill>
                  <a:srgbClr val="002060"/>
                </a:solidFill>
              </a:rPr>
              <a:t>folder as we have saved the file there only!</a:t>
            </a: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Compiling The Source Code</a:t>
            </a:r>
            <a:endParaRPr lang="en-IN" sz="2800" b="1" dirty="0"/>
          </a:p>
        </p:txBody>
      </p:sp>
      <p:pic>
        <p:nvPicPr>
          <p:cNvPr id="6" name="Content Placeholder 5" descr="Compile-Tes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1" y="1357298"/>
            <a:ext cx="889621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happens when we </a:t>
            </a:r>
            <a:br>
              <a:rPr lang="en-US" sz="2800" b="1" dirty="0" smtClean="0"/>
            </a:br>
            <a:r>
              <a:rPr lang="en-US" sz="2800" b="1" dirty="0" smtClean="0"/>
              <a:t>compile our code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Whenever we compile our java code , the compiler does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checks for </a:t>
            </a:r>
            <a:r>
              <a:rPr lang="en-US" b="1" dirty="0" smtClean="0">
                <a:solidFill>
                  <a:schemeClr val="tx1"/>
                </a:solidFill>
              </a:rPr>
              <a:t>syntax errors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like missing </a:t>
            </a:r>
            <a:r>
              <a:rPr lang="en-US" dirty="0" err="1" smtClean="0">
                <a:solidFill>
                  <a:srgbClr val="FF0000"/>
                </a:solidFill>
              </a:rPr>
              <a:t>semicolons,wrong</a:t>
            </a:r>
            <a:r>
              <a:rPr lang="en-US" dirty="0" smtClean="0">
                <a:solidFill>
                  <a:srgbClr val="FF0000"/>
                </a:solidFill>
              </a:rPr>
              <a:t> class or method names 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any syntax error is found the compilation stops.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Otherwise if no syntax errors are there the compiler generates the “</a:t>
            </a:r>
            <a:r>
              <a:rPr lang="en-US" dirty="0" err="1" smtClean="0">
                <a:solidFill>
                  <a:srgbClr val="FF0000"/>
                </a:solidFill>
              </a:rPr>
              <a:t>bytecode</a:t>
            </a:r>
            <a:r>
              <a:rPr lang="en-US" dirty="0" smtClean="0">
                <a:solidFill>
                  <a:schemeClr val="tx1"/>
                </a:solidFill>
              </a:rPr>
              <a:t>” of our “</a:t>
            </a:r>
            <a:r>
              <a:rPr lang="en-US" dirty="0" smtClean="0">
                <a:solidFill>
                  <a:srgbClr val="FF0000"/>
                </a:solidFill>
              </a:rPr>
              <a:t>source code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1834</TotalTime>
  <Words>1174</Words>
  <Application>Microsoft Office PowerPoint</Application>
  <PresentationFormat>On-screen Show (4:3)</PresentationFormat>
  <Paragraphs>435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Saving The Source Code</vt:lpstr>
      <vt:lpstr>Saving The Source Code In “bin”</vt:lpstr>
      <vt:lpstr>Saving The Source Code In “bin”</vt:lpstr>
      <vt:lpstr>Compiling The Source Code</vt:lpstr>
      <vt:lpstr>Compiling The Source Code</vt:lpstr>
      <vt:lpstr>Compiling The Source Code</vt:lpstr>
      <vt:lpstr>What happens when we  compile our code ?</vt:lpstr>
      <vt:lpstr>Points To Remember  About “bytecodes”</vt:lpstr>
      <vt:lpstr>Executing The Code</vt:lpstr>
      <vt:lpstr>Executing The Code</vt:lpstr>
      <vt:lpstr>QUIZ</vt:lpstr>
      <vt:lpstr>QUIZ</vt:lpstr>
      <vt:lpstr>QUIZ</vt:lpstr>
      <vt:lpstr>QUIZ</vt:lpstr>
      <vt:lpstr>Another Program</vt:lpstr>
      <vt:lpstr>Another Program</vt:lpstr>
      <vt:lpstr>Another Program</vt:lpstr>
      <vt:lpstr>QUIZ</vt:lpstr>
      <vt:lpstr>QUIZ</vt:lpstr>
      <vt:lpstr>QUIZ</vt:lpstr>
      <vt:lpstr>QUIZ</vt:lpstr>
      <vt:lpstr>Some Common Errors!</vt:lpstr>
      <vt:lpstr>Some More Concepts</vt:lpstr>
      <vt:lpstr>Some More Concepts</vt:lpstr>
      <vt:lpstr>Some Important Packages</vt:lpstr>
      <vt:lpstr>Some More Concepts</vt:lpstr>
      <vt:lpstr>Some More Concepts</vt:lpstr>
      <vt:lpstr>End Of Lecture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232</cp:revision>
  <dcterms:created xsi:type="dcterms:W3CDTF">2015-12-21T13:46:48Z</dcterms:created>
  <dcterms:modified xsi:type="dcterms:W3CDTF">2016-01-19T06:44:51Z</dcterms:modified>
</cp:coreProperties>
</file>