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8" r:id="rId6"/>
    <p:sldId id="273" r:id="rId7"/>
    <p:sldId id="259" r:id="rId8"/>
    <p:sldId id="262" r:id="rId9"/>
    <p:sldId id="260" r:id="rId10"/>
    <p:sldId id="270" r:id="rId11"/>
    <p:sldId id="263" r:id="rId12"/>
    <p:sldId id="271" r:id="rId13"/>
    <p:sldId id="266" r:id="rId14"/>
    <p:sldId id="272" r:id="rId15"/>
    <p:sldId id="265" r:id="rId16"/>
    <p:sldId id="275" r:id="rId17"/>
    <p:sldId id="276" r:id="rId18"/>
    <p:sldId id="277" r:id="rId19"/>
    <p:sldId id="278" r:id="rId20"/>
    <p:sldId id="274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3" autoAdjust="0"/>
    <p:restoredTop sz="94660"/>
  </p:normalViewPr>
  <p:slideViewPr>
    <p:cSldViewPr>
      <p:cViewPr varScale="1">
        <p:scale>
          <a:sx n="86" d="100"/>
          <a:sy n="86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3/25/2017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" y="293784"/>
            <a:ext cx="8534400" cy="758952"/>
          </a:xfrm>
        </p:spPr>
        <p:txBody>
          <a:bodyPr/>
          <a:lstStyle/>
          <a:p>
            <a:r>
              <a:rPr lang="en-US" b="1" dirty="0" smtClean="0"/>
              <a:t>Concept of default values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964488" cy="514231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Local variables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Variables declared in a method are called local variables.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These variables cannot be left unassigned else compiler generates error.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class Test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a;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(“Value of a is”+a);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508518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9575" y="5517233"/>
            <a:ext cx="4924425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3309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Class level Variables </a:t>
            </a:r>
            <a:r>
              <a:rPr lang="en-US" dirty="0" smtClean="0"/>
              <a:t>:-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Variables which are declared in a class but not inside a particular method.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If these variables are left unassigned then they are assigned with default value </a:t>
            </a:r>
            <a:r>
              <a:rPr lang="en-US" sz="2400" b="1" i="1" dirty="0" smtClean="0"/>
              <a:t>0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false</a:t>
            </a:r>
            <a:r>
              <a:rPr lang="en-US" sz="2400" i="1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depending on their data type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IN" sz="2400" b="1" dirty="0" smtClean="0"/>
              <a:t>class Student</a:t>
            </a:r>
          </a:p>
          <a:p>
            <a:pPr>
              <a:buNone/>
            </a:pPr>
            <a:r>
              <a:rPr lang="en-IN" sz="2400" b="1" dirty="0" smtClean="0"/>
              <a:t>{</a:t>
            </a:r>
          </a:p>
          <a:p>
            <a:pPr>
              <a:buNone/>
            </a:pPr>
            <a:r>
              <a:rPr lang="en-IN" sz="2400" b="1" dirty="0" smtClean="0"/>
              <a:t> </a:t>
            </a:r>
            <a:r>
              <a:rPr lang="en-IN" sz="2400" b="1" dirty="0" err="1" smtClean="0"/>
              <a:t>int</a:t>
            </a:r>
            <a:r>
              <a:rPr lang="en-IN" sz="2400" b="1" dirty="0" smtClean="0"/>
              <a:t> roll;</a:t>
            </a:r>
          </a:p>
          <a:p>
            <a:pPr>
              <a:buNone/>
            </a:pP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.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 public  void show( )</a:t>
            </a:r>
          </a:p>
          <a:p>
            <a:pPr>
              <a:buNone/>
            </a:pPr>
            <a:r>
              <a:rPr lang="en-IN" sz="2400" b="1" dirty="0" smtClean="0"/>
              <a:t> {</a:t>
            </a:r>
          </a:p>
          <a:p>
            <a:pPr>
              <a:buNone/>
            </a:pPr>
            <a:r>
              <a:rPr lang="en-IN" sz="2400" b="1" dirty="0" smtClean="0"/>
              <a:t> </a:t>
            </a:r>
            <a:r>
              <a:rPr lang="en-IN" sz="2400" b="1" dirty="0" err="1" smtClean="0"/>
              <a:t>System.out.println</a:t>
            </a:r>
            <a:r>
              <a:rPr lang="en-IN" sz="2400" b="1" dirty="0" smtClean="0"/>
              <a:t>(“Roll is"+roll);</a:t>
            </a:r>
          </a:p>
          <a:p>
            <a:pPr>
              <a:buNone/>
            </a:pPr>
            <a:r>
              <a:rPr lang="en-IN" sz="2400" b="1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}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 of default values</a:t>
            </a:r>
            <a:endParaRPr lang="en-IN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1871" y="2786058"/>
            <a:ext cx="6462129" cy="1285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" y="293784"/>
            <a:ext cx="8534400" cy="758952"/>
          </a:xfrm>
        </p:spPr>
        <p:txBody>
          <a:bodyPr/>
          <a:lstStyle/>
          <a:p>
            <a:r>
              <a:rPr lang="en-US" b="1" dirty="0" smtClean="0"/>
              <a:t>Default Values Chart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57158" y="2143116"/>
          <a:ext cx="8429684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>
                          <a:latin typeface="inherit"/>
                        </a:rPr>
                        <a:t>boolean</a:t>
                      </a:r>
                      <a:endParaRPr lang="en-IN" b="1" dirty="0"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latin typeface="inherit"/>
                        </a:rPr>
                        <a:t>false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char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\</a:t>
                      </a:r>
                      <a:r>
                        <a:rPr lang="en-IN" b="1" dirty="0" smtClean="0">
                          <a:latin typeface="inherit"/>
                        </a:rPr>
                        <a:t>u0000 or simply</a:t>
                      </a:r>
                      <a:r>
                        <a:rPr lang="en-IN" b="1" baseline="0" dirty="0" smtClean="0">
                          <a:latin typeface="inherit"/>
                        </a:rPr>
                        <a:t> ‘\0’ </a:t>
                      </a:r>
                      <a:endParaRPr lang="en-IN" b="1" dirty="0"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>
                          <a:latin typeface="inherit"/>
                        </a:rPr>
                        <a:t>int,short,byte</a:t>
                      </a:r>
                      <a:r>
                        <a:rPr lang="en-IN" b="1" dirty="0">
                          <a:latin typeface="inherit"/>
                        </a:rPr>
                        <a:t> / long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latin typeface="inherit"/>
                        </a:rPr>
                        <a:t>0 / 0L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float /double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latin typeface="inherit"/>
                        </a:rPr>
                        <a:t>0.0f / 0.0d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any reference 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null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0800000" flipV="1">
            <a:off x="285719" y="5067697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</a:t>
            </a:r>
            <a:r>
              <a:rPr lang="en-US" dirty="0" smtClean="0"/>
              <a:t> </a:t>
            </a:r>
            <a:r>
              <a:rPr lang="en-US" b="1" dirty="0" smtClean="0"/>
              <a:t>that these values are for </a:t>
            </a:r>
            <a:r>
              <a:rPr lang="en-US" b="1" dirty="0" smtClean="0">
                <a:solidFill>
                  <a:srgbClr val="FF0000"/>
                </a:solidFill>
              </a:rPr>
              <a:t>class level variables </a:t>
            </a:r>
            <a:r>
              <a:rPr lang="en-US" b="1" dirty="0" smtClean="0"/>
              <a:t>i.e. instance members </a:t>
            </a:r>
            <a:r>
              <a:rPr lang="en-US" b="1" dirty="0" smtClean="0">
                <a:solidFill>
                  <a:srgbClr val="FF0000"/>
                </a:solidFill>
              </a:rPr>
              <a:t>not for local variables</a:t>
            </a:r>
            <a:r>
              <a:rPr lang="en-US" b="1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Local variables in java do not have any value not even “garbage value”!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this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5445224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Write a program to calculate area and circumference of a circle. Assume radius to be an integer and assign it any value of your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54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class Circle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 public static void main(String [ 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b="1" dirty="0" smtClean="0"/>
              <a:t>	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r=10;</a:t>
            </a:r>
          </a:p>
          <a:p>
            <a:pPr>
              <a:buNone/>
            </a:pPr>
            <a:r>
              <a:rPr lang="en-US" sz="2400" b="1" dirty="0" smtClean="0"/>
              <a:t>	 double </a:t>
            </a:r>
            <a:r>
              <a:rPr lang="en-US" sz="2400" b="1" dirty="0" err="1" smtClean="0"/>
              <a:t>area,circ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	 area=3.14*r*r;</a:t>
            </a:r>
          </a:p>
          <a:p>
            <a:pPr>
              <a:buNone/>
            </a:pPr>
            <a:r>
              <a:rPr lang="en-US" sz="2400" b="1" dirty="0" smtClean="0"/>
              <a:t>	 circ=2*3.14*r;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("Area is "+area);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("Circumference is "+circ);</a:t>
            </a:r>
          </a:p>
          <a:p>
            <a:pPr>
              <a:buNone/>
            </a:pPr>
            <a:r>
              <a:rPr lang="en-US" sz="2400" b="1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}  </a:t>
            </a:r>
            <a:endParaRPr lang="en-IN" sz="2400" b="1" dirty="0"/>
          </a:p>
        </p:txBody>
      </p:sp>
      <p:pic>
        <p:nvPicPr>
          <p:cNvPr id="6" name="Picture 5" descr="Circ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6" y="3000372"/>
            <a:ext cx="5286412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“Math”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Java has a predefined class called “</a:t>
            </a:r>
            <a:r>
              <a:rPr lang="en-US" sz="2400" b="1" dirty="0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”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 class is available in the package </a:t>
            </a:r>
            <a:r>
              <a:rPr lang="en-US" sz="2400" b="1" dirty="0" err="1" smtClean="0">
                <a:solidFill>
                  <a:srgbClr val="0070C0"/>
                </a:solidFill>
              </a:rPr>
              <a:t>java.lang</a:t>
            </a:r>
            <a:r>
              <a:rPr lang="en-US" sz="2400" dirty="0" smtClean="0"/>
              <a:t> and </a:t>
            </a:r>
            <a:r>
              <a:rPr lang="en-IN" sz="2400" dirty="0" smtClean="0"/>
              <a:t> contains </a:t>
            </a:r>
          </a:p>
          <a:p>
            <a:pPr>
              <a:buNone/>
            </a:pPr>
            <a:r>
              <a:rPr lang="en-IN" sz="2400" dirty="0" smtClean="0"/>
              <a:t>methods for performing basic numeric operations like </a:t>
            </a:r>
          </a:p>
          <a:p>
            <a:pPr>
              <a:buNone/>
            </a:pPr>
            <a:r>
              <a:rPr lang="en-IN" sz="2400" i="1" dirty="0" smtClean="0">
                <a:solidFill>
                  <a:srgbClr val="FF0000"/>
                </a:solidFill>
              </a:rPr>
              <a:t>exponential</a:t>
            </a:r>
            <a:r>
              <a:rPr lang="en-IN" sz="2400" dirty="0" smtClean="0"/>
              <a:t>, </a:t>
            </a:r>
            <a:r>
              <a:rPr lang="en-IN" sz="2400" i="1" dirty="0" smtClean="0">
                <a:solidFill>
                  <a:srgbClr val="FF0000"/>
                </a:solidFill>
              </a:rPr>
              <a:t>square root </a:t>
            </a:r>
            <a:r>
              <a:rPr lang="en-IN" sz="2400" dirty="0" smtClean="0"/>
              <a:t>, </a:t>
            </a:r>
            <a:r>
              <a:rPr lang="en-IN" sz="2400" i="1" dirty="0" smtClean="0">
                <a:solidFill>
                  <a:srgbClr val="FF0000"/>
                </a:solidFill>
              </a:rPr>
              <a:t>trigonometric functions </a:t>
            </a:r>
            <a:r>
              <a:rPr lang="en-IN" sz="2400" dirty="0" smtClean="0"/>
              <a:t>etc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Within the </a:t>
            </a:r>
            <a:r>
              <a:rPr lang="en-US" sz="2400" b="1" dirty="0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 class there is a static data member called 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PI </a:t>
            </a:r>
            <a:r>
              <a:rPr lang="en-US" sz="2400" dirty="0" smtClean="0"/>
              <a:t>which </a:t>
            </a:r>
            <a:r>
              <a:rPr lang="en-IN" sz="2400" dirty="0" smtClean="0"/>
              <a:t>returns the pi value of </a:t>
            </a:r>
            <a:r>
              <a:rPr lang="en-IN" sz="2400" dirty="0" smtClean="0">
                <a:solidFill>
                  <a:srgbClr val="FF0000"/>
                </a:solidFill>
              </a:rPr>
              <a:t>3.141592653589793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“Math”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Since </a:t>
            </a:r>
            <a:r>
              <a:rPr lang="en-US" sz="2400" b="1" dirty="0" smtClean="0">
                <a:solidFill>
                  <a:srgbClr val="FF0000"/>
                </a:solidFill>
              </a:rPr>
              <a:t>PI</a:t>
            </a:r>
            <a:r>
              <a:rPr lang="en-US" sz="2400" dirty="0" smtClean="0"/>
              <a:t> is static , we can access it without creating any object </a:t>
            </a:r>
          </a:p>
          <a:p>
            <a:pPr>
              <a:buNone/>
            </a:pPr>
            <a:r>
              <a:rPr lang="en-US" sz="2400" dirty="0" smtClean="0"/>
              <a:t>of  </a:t>
            </a:r>
            <a:r>
              <a:rPr lang="en-US" sz="2400" b="1" dirty="0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  class.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 syntax  for  accessing PI is 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Math.PI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“Math”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class</a:t>
            </a:r>
            <a:r>
              <a:rPr lang="en-IN" sz="2400" dirty="0" smtClean="0"/>
              <a:t> Example </a:t>
            </a:r>
          </a:p>
          <a:p>
            <a:pPr>
              <a:buNone/>
            </a:pPr>
            <a:r>
              <a:rPr lang="en-IN" sz="2400" dirty="0" smtClean="0"/>
              <a:t>{ </a:t>
            </a:r>
          </a:p>
          <a:p>
            <a:pPr>
              <a:buNone/>
            </a:pPr>
            <a:r>
              <a:rPr lang="en-IN" sz="2400" b="1" dirty="0" smtClean="0"/>
              <a:t>public</a:t>
            </a:r>
            <a:r>
              <a:rPr lang="en-IN" sz="2400" dirty="0" smtClean="0"/>
              <a:t> </a:t>
            </a:r>
            <a:r>
              <a:rPr lang="en-IN" sz="2400" b="1" dirty="0" smtClean="0"/>
              <a:t>static</a:t>
            </a:r>
            <a:r>
              <a:rPr lang="en-IN" sz="2400" dirty="0" smtClean="0"/>
              <a:t> void main(</a:t>
            </a:r>
            <a:r>
              <a:rPr lang="en-IN" sz="2400" b="1" dirty="0" smtClean="0"/>
              <a:t>String</a:t>
            </a:r>
            <a:r>
              <a:rPr lang="en-IN" sz="2400" dirty="0" smtClean="0"/>
              <a:t>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 </a:t>
            </a:r>
          </a:p>
          <a:p>
            <a:pPr>
              <a:buNone/>
            </a:pPr>
            <a:r>
              <a:rPr lang="en-IN" sz="2400" dirty="0" smtClean="0"/>
              <a:t>{ </a:t>
            </a:r>
          </a:p>
          <a:p>
            <a:pPr>
              <a:buNone/>
            </a:pPr>
            <a:r>
              <a:rPr lang="en-IN" sz="2400" b="1" dirty="0" err="1" smtClean="0"/>
              <a:t>System</a:t>
            </a:r>
            <a:r>
              <a:rPr lang="en-IN" sz="2400" dirty="0" err="1" smtClean="0"/>
              <a:t>.out.println</a:t>
            </a:r>
            <a:r>
              <a:rPr lang="en-IN" sz="2400" dirty="0" smtClean="0"/>
              <a:t>(“Value of  PI is "+</a:t>
            </a:r>
            <a:r>
              <a:rPr lang="en-IN" sz="2400" dirty="0" err="1" smtClean="0"/>
              <a:t>Math.PI</a:t>
            </a:r>
            <a:r>
              <a:rPr lang="en-IN" sz="2400" dirty="0" smtClean="0"/>
              <a:t>); </a:t>
            </a:r>
          </a:p>
          <a:p>
            <a:pPr>
              <a:buNone/>
            </a:pPr>
            <a:r>
              <a:rPr lang="en-IN" sz="2400" dirty="0" smtClean="0"/>
              <a:t>} </a:t>
            </a:r>
          </a:p>
          <a:p>
            <a:pPr>
              <a:buNone/>
            </a:pPr>
            <a:r>
              <a:rPr lang="en-IN" sz="2400" dirty="0" smtClean="0"/>
              <a:t>}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P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00636"/>
            <a:ext cx="7572428" cy="1228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“Math.pow( )”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 class also contains a static method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pow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</a:p>
          <a:p>
            <a:pPr>
              <a:buNone/>
            </a:pPr>
            <a:r>
              <a:rPr lang="en-US" sz="2400" dirty="0" smtClean="0"/>
              <a:t>which </a:t>
            </a:r>
            <a:r>
              <a:rPr lang="en-IN" sz="2400" dirty="0" smtClean="0"/>
              <a:t>returns the value of the first argument raised to the </a:t>
            </a:r>
          </a:p>
          <a:p>
            <a:pPr>
              <a:buNone/>
            </a:pPr>
            <a:r>
              <a:rPr lang="en-IN" sz="2400" dirty="0" smtClean="0"/>
              <a:t>power of the second argument.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Syntax of calling the method </a:t>
            </a:r>
            <a:r>
              <a:rPr lang="en-US" sz="2400" b="1" dirty="0" err="1" smtClean="0"/>
              <a:t>pow</a:t>
            </a:r>
            <a:r>
              <a:rPr lang="en-US" sz="2400" b="1" dirty="0" smtClean="0"/>
              <a:t>( ) is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rgbClr val="FF0000"/>
                </a:solidFill>
              </a:rPr>
              <a:t>Math.pow(</a:t>
            </a:r>
            <a:r>
              <a:rPr lang="en-US" sz="2400" dirty="0" err="1" smtClean="0">
                <a:solidFill>
                  <a:srgbClr val="FF0000"/>
                </a:solidFill>
              </a:rPr>
              <a:t>a,b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For example: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(“Result is:”+Math.pow(2,3));</a:t>
            </a:r>
          </a:p>
          <a:p>
            <a:pPr>
              <a:buNone/>
            </a:pPr>
            <a:r>
              <a:rPr lang="en-US" sz="2400" b="1" dirty="0" smtClean="0"/>
              <a:t>Output: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Result is 8.0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this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5445224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Can you improve the Circle program using the </a:t>
            </a:r>
            <a:r>
              <a:rPr lang="en-US" sz="3000" b="1" dirty="0" smtClean="0">
                <a:solidFill>
                  <a:srgbClr val="FF0000"/>
                </a:solidFill>
              </a:rPr>
              <a:t>Math</a:t>
            </a:r>
            <a:r>
              <a:rPr lang="en-US" sz="3000" b="1" dirty="0" smtClean="0"/>
              <a:t> class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endParaRPr lang="en-US" dirty="0" smtClean="0"/>
          </a:p>
          <a:p>
            <a:r>
              <a:rPr lang="en-US" dirty="0" smtClean="0"/>
              <a:t>Displaying values of variables</a:t>
            </a:r>
          </a:p>
          <a:p>
            <a:endParaRPr lang="en-US" dirty="0" smtClean="0"/>
          </a:p>
          <a:p>
            <a:r>
              <a:rPr lang="en-US" dirty="0" smtClean="0"/>
              <a:t>Concatenating using operator “+”</a:t>
            </a:r>
          </a:p>
          <a:p>
            <a:endParaRPr lang="en-US" dirty="0" smtClean="0"/>
          </a:p>
          <a:p>
            <a:r>
              <a:rPr lang="en-US" dirty="0" smtClean="0"/>
              <a:t>Concept of Default values</a:t>
            </a:r>
          </a:p>
          <a:p>
            <a:endParaRPr lang="en-US" dirty="0" smtClean="0"/>
          </a:p>
          <a:p>
            <a:r>
              <a:rPr lang="en-US" dirty="0" smtClean="0"/>
              <a:t>Program to calculate Circumference and Area of circle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681" y="3410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101" y="3991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Improvised version</a:t>
            </a:r>
            <a:br>
              <a:rPr lang="en-US" b="1" dirty="0" smtClean="0"/>
            </a:br>
            <a:r>
              <a:rPr lang="en-US" b="1" dirty="0" smtClean="0"/>
              <a:t>Using Math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400" b="1" dirty="0" smtClean="0"/>
              <a:t>class Circle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public static void main(String [ 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r=10;</a:t>
            </a:r>
          </a:p>
          <a:p>
            <a:pPr>
              <a:buNone/>
            </a:pPr>
            <a:r>
              <a:rPr lang="en-US" sz="2400" b="1" dirty="0" smtClean="0"/>
              <a:t> double </a:t>
            </a:r>
            <a:r>
              <a:rPr lang="en-US" sz="2400" b="1" dirty="0" err="1" smtClean="0"/>
              <a:t>area,circ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area=</a:t>
            </a:r>
            <a:r>
              <a:rPr lang="en-US" sz="2400" b="1" dirty="0" err="1" smtClean="0">
                <a:solidFill>
                  <a:srgbClr val="FF0000"/>
                </a:solidFill>
              </a:rPr>
              <a:t>Math.PI</a:t>
            </a:r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b="1" dirty="0" err="1" smtClean="0">
                <a:solidFill>
                  <a:srgbClr val="FF0000"/>
                </a:solidFill>
              </a:rPr>
              <a:t>Math.pow</a:t>
            </a:r>
            <a:r>
              <a:rPr lang="en-US" sz="2400" b="1" dirty="0" smtClean="0">
                <a:solidFill>
                  <a:srgbClr val="FF0000"/>
                </a:solidFill>
              </a:rPr>
              <a:t>(r,2);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circ=2*</a:t>
            </a:r>
            <a:r>
              <a:rPr lang="en-US" sz="2400" b="1" dirty="0" err="1" smtClean="0">
                <a:solidFill>
                  <a:srgbClr val="FF0000"/>
                </a:solidFill>
              </a:rPr>
              <a:t>Math.PI</a:t>
            </a:r>
            <a:r>
              <a:rPr lang="en-US" sz="2400" b="1" dirty="0" smtClean="0">
                <a:solidFill>
                  <a:srgbClr val="FF0000"/>
                </a:solidFill>
              </a:rPr>
              <a:t>*r;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("Area is "+area);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("Circumference is "+circ);</a:t>
            </a:r>
          </a:p>
          <a:p>
            <a:pPr>
              <a:buNone/>
            </a:pPr>
            <a:r>
              <a:rPr lang="en-US" sz="2400" b="1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}  </a:t>
            </a:r>
            <a:endParaRPr lang="en-IN" sz="2400" b="1" dirty="0" smtClean="0"/>
          </a:p>
          <a:p>
            <a:pPr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ircl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2714620"/>
            <a:ext cx="5734870" cy="1343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5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Accepting Input – Its Types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 Accepting Input through Command Line Arguments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Wrapper Classes</a:t>
            </a:r>
            <a:endParaRPr lang="en-IN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3" y="188640"/>
            <a:ext cx="165618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6733"/>
            <a:ext cx="1368152" cy="10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-36512" y="1916832"/>
            <a:ext cx="18356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Arithmetic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508104" y="1916832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763688" y="1916832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Relational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3491880" y="1916832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ShortHand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6804248" y="1916832"/>
            <a:ext cx="11437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Pre/</a:t>
            </a:r>
          </a:p>
          <a:p>
            <a:pPr algn="ctr"/>
            <a:r>
              <a:rPr lang="en-US" dirty="0" smtClean="0"/>
              <a:t>Post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7956376" y="1916832"/>
            <a:ext cx="11437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2852936"/>
            <a:ext cx="576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+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-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*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/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%</a:t>
            </a:r>
            <a:endParaRPr lang="en-IN" sz="2400" b="1" dirty="0"/>
          </a:p>
        </p:txBody>
      </p:sp>
      <p:cxnSp>
        <p:nvCxnSpPr>
          <p:cNvPr id="19" name="Straight Connector 18"/>
          <p:cNvCxnSpPr>
            <a:stCxn id="11" idx="3"/>
          </p:cNvCxnSpPr>
          <p:nvPr/>
        </p:nvCxnSpPr>
        <p:spPr>
          <a:xfrm>
            <a:off x="232320" y="2592921"/>
            <a:ext cx="19200" cy="342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520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1520" y="38610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1520" y="60212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520" y="52292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1520" y="45091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220676" y="4201848"/>
            <a:ext cx="3292988" cy="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32520" y="2520913"/>
            <a:ext cx="19200" cy="357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51720" y="30689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51720" y="37170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1720" y="60932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1720" y="49411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51720" y="42930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7620" y="350043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57620" y="52149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57620" y="464344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7620" y="407194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11760" y="2881967"/>
            <a:ext cx="64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&gt;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&lt;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&gt;=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&lt;=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==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!=</a:t>
            </a:r>
            <a:endParaRPr lang="en-IN" sz="20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51720" y="55172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36760" y="2953975"/>
            <a:ext cx="864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+=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-=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*=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/=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%=</a:t>
            </a:r>
            <a:endParaRPr lang="en-IN" sz="20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857620" y="58578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52120" y="2564904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652120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2160" y="2959784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&amp;&amp;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||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!</a:t>
            </a:r>
            <a:endParaRPr lang="en-IN" sz="20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652120" y="378904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52120" y="43651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948264" y="249289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948264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948264" y="378904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08304" y="2924944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++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- -</a:t>
            </a:r>
            <a:endParaRPr lang="en-IN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798657" y="29156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instanceof</a:t>
            </a:r>
            <a:endParaRPr lang="en-IN" b="1" dirty="0"/>
          </a:p>
        </p:txBody>
      </p:sp>
      <p:sp>
        <p:nvSpPr>
          <p:cNvPr id="48" name="Oval 47"/>
          <p:cNvSpPr/>
          <p:nvPr/>
        </p:nvSpPr>
        <p:spPr>
          <a:xfrm>
            <a:off x="5357818" y="4643446"/>
            <a:ext cx="207170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6144033" y="5714619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429388" y="60007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929454" y="571501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=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44" grpId="0"/>
      <p:bldP spid="46" grpId="0"/>
      <p:bldP spid="55" grpId="0"/>
      <p:bldP spid="63" grpId="0"/>
      <p:bldP spid="69" grpId="0"/>
      <p:bldP spid="48" grpId="0" animBg="1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Few Important Points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division operator in Java , just like C language uses </a:t>
            </a:r>
            <a:r>
              <a:rPr lang="en-US" b="1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kinds of division :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Integer Division : </a:t>
            </a:r>
            <a:r>
              <a:rPr lang="en-US" dirty="0" smtClean="0"/>
              <a:t>if both operands</a:t>
            </a:r>
            <a:r>
              <a:rPr lang="en-US" dirty="0" smtClean="0">
                <a:solidFill>
                  <a:srgbClr val="FF0000"/>
                </a:solidFill>
              </a:rPr>
              <a:t>(Numerator and Denominator)</a:t>
            </a:r>
            <a:r>
              <a:rPr lang="en-US" dirty="0" smtClean="0"/>
              <a:t> are integers then result will also be an integer.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b="1" dirty="0" smtClean="0">
                <a:solidFill>
                  <a:srgbClr val="0070C0"/>
                </a:solidFill>
              </a:rPr>
              <a:t>10/4</a:t>
            </a:r>
            <a:r>
              <a:rPr lang="en-US" dirty="0" smtClean="0">
                <a:solidFill>
                  <a:srgbClr val="FF0000"/>
                </a:solidFill>
              </a:rPr>
              <a:t> is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not </a:t>
            </a:r>
            <a:r>
              <a:rPr lang="en-US" b="1" dirty="0" smtClean="0">
                <a:solidFill>
                  <a:srgbClr val="0070C0"/>
                </a:solidFill>
              </a:rPr>
              <a:t>2.5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Floating Division: </a:t>
            </a:r>
            <a:r>
              <a:rPr lang="en-US" dirty="0" smtClean="0"/>
              <a:t>if either operands (</a:t>
            </a:r>
            <a:r>
              <a:rPr lang="en-US" dirty="0" smtClean="0">
                <a:solidFill>
                  <a:srgbClr val="FF0000"/>
                </a:solidFill>
              </a:rPr>
              <a:t>Numerator or Denominator or both</a:t>
            </a:r>
            <a:r>
              <a:rPr lang="en-US" dirty="0" smtClean="0"/>
              <a:t>) are float or double then result will also be float or double.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b="1" dirty="0" smtClean="0">
                <a:solidFill>
                  <a:srgbClr val="0070C0"/>
                </a:solidFill>
              </a:rPr>
              <a:t>10/4.0</a:t>
            </a:r>
            <a:r>
              <a:rPr lang="en-US" dirty="0" smtClean="0">
                <a:solidFill>
                  <a:srgbClr val="FF0000"/>
                </a:solidFill>
              </a:rPr>
              <a:t> is </a:t>
            </a:r>
            <a:r>
              <a:rPr lang="en-US" b="1" dirty="0" smtClean="0">
                <a:solidFill>
                  <a:srgbClr val="0070C0"/>
                </a:solidFill>
              </a:rPr>
              <a:t>2.5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681" y="3410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101" y="3991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Few Important Points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modulo division operator( % ) </a:t>
            </a:r>
            <a:r>
              <a:rPr lang="en-US" dirty="0" smtClean="0"/>
              <a:t>in Java , </a:t>
            </a:r>
            <a:r>
              <a:rPr lang="en-US" u="sng" dirty="0" smtClean="0">
                <a:solidFill>
                  <a:srgbClr val="FF0000"/>
                </a:solidFill>
              </a:rPr>
              <a:t>unlike C </a:t>
            </a:r>
            <a:r>
              <a:rPr lang="en-US" dirty="0" smtClean="0"/>
              <a:t>, works with float and double data type also.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10%5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will produce 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as the remainder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b="1" dirty="0" smtClean="0">
                <a:solidFill>
                  <a:srgbClr val="0070C0"/>
                </a:solidFill>
              </a:rPr>
              <a:t>10.5 %5.0 </a:t>
            </a:r>
            <a:r>
              <a:rPr lang="en-US" dirty="0" smtClean="0">
                <a:solidFill>
                  <a:srgbClr val="FF0000"/>
                </a:solidFill>
              </a:rPr>
              <a:t>will produce </a:t>
            </a:r>
            <a:r>
              <a:rPr lang="en-US" b="1" dirty="0" smtClean="0">
                <a:solidFill>
                  <a:srgbClr val="0070C0"/>
                </a:solidFill>
              </a:rPr>
              <a:t>0.5 </a:t>
            </a:r>
            <a:r>
              <a:rPr lang="en-US" dirty="0" smtClean="0">
                <a:solidFill>
                  <a:srgbClr val="FF0000"/>
                </a:solidFill>
              </a:rPr>
              <a:t>as the remainder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681" y="3410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101" y="3991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Displaying Values of</a:t>
            </a:r>
            <a:br>
              <a:rPr lang="en-US" b="1" dirty="0" smtClean="0"/>
            </a:br>
            <a:r>
              <a:rPr lang="en-US" b="1" dirty="0" smtClean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330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class Test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a=10;</a:t>
            </a:r>
          </a:p>
          <a:p>
            <a:pPr marL="0" indent="0">
              <a:buNone/>
            </a:pPr>
            <a:r>
              <a:rPr lang="en-US" sz="2400" dirty="0" smtClean="0"/>
              <a:t>double b=10.5;</a:t>
            </a:r>
          </a:p>
          <a:p>
            <a:pPr marL="0" indent="0">
              <a:buNone/>
            </a:pPr>
            <a:r>
              <a:rPr lang="en-US" sz="2400" dirty="0" err="1" smtClean="0"/>
              <a:t>boolean</a:t>
            </a:r>
            <a:r>
              <a:rPr lang="en-US" sz="2400" dirty="0" smtClean="0"/>
              <a:t> c=true;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(c);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i="1" dirty="0" smtClean="0"/>
              <a:t> Hence, the same </a:t>
            </a:r>
            <a:r>
              <a:rPr lang="en-US" i="1" dirty="0" err="1" smtClean="0">
                <a:solidFill>
                  <a:srgbClr val="FF0000"/>
                </a:solidFill>
              </a:rPr>
              <a:t>println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smtClean="0"/>
              <a:t>used for all data types i.e. </a:t>
            </a:r>
            <a:r>
              <a:rPr lang="en-US" i="1" dirty="0" err="1" smtClean="0">
                <a:solidFill>
                  <a:srgbClr val="FF0000"/>
                </a:solidFill>
              </a:rPr>
              <a:t>println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smtClean="0"/>
              <a:t>is an overloaded function.</a:t>
            </a:r>
            <a:endParaRPr lang="en-IN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708920"/>
            <a:ext cx="5868144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3946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Displaying value with message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class Test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 ])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a=10; </a:t>
            </a:r>
          </a:p>
          <a:p>
            <a:pPr marL="0" indent="0">
              <a:buNone/>
            </a:pP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(“Value of a is”</a:t>
            </a:r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/>
              <a:t>a);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	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188640"/>
            <a:ext cx="15121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340767"/>
            <a:ext cx="2339752" cy="229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5786446" y="41433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1960" y="45811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Concatenates string and variables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6000760" y="3571876"/>
            <a:ext cx="360040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0694" y="3143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variable</a:t>
            </a:r>
            <a:endParaRPr lang="en-IN" b="1" dirty="0">
              <a:solidFill>
                <a:srgbClr val="00B05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4143372" y="3429000"/>
            <a:ext cx="360040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496" y="307181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String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Polymorphic </a:t>
            </a:r>
            <a:r>
              <a:rPr lang="en-US" sz="2600" b="1" dirty="0" err="1" smtClean="0"/>
              <a:t>Behaviour</a:t>
            </a:r>
            <a:r>
              <a:rPr lang="en-US" sz="2600" b="1" dirty="0" smtClean="0"/>
              <a:t> of “+”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07030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Rule :</a:t>
            </a:r>
            <a:r>
              <a:rPr lang="en-US" sz="2400" b="1" dirty="0" smtClean="0"/>
              <a:t> anything concatenated with a  String becomes String otherwise normal addition will be done</a:t>
            </a:r>
          </a:p>
          <a:p>
            <a:r>
              <a:rPr lang="en-US" sz="2400" b="1" u="sng" dirty="0" smtClean="0"/>
              <a:t>Some more examples :-</a:t>
            </a:r>
          </a:p>
          <a:p>
            <a:pPr marL="0" indent="0">
              <a:buNone/>
            </a:pPr>
            <a:r>
              <a:rPr lang="en-US" sz="2400" dirty="0" smtClean="0"/>
              <a:t>“10” + “5”       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“10” + 5   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10 + “5”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.5 + .1+“10”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“10” + .5+.1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43108" y="285749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105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364331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105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44291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105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521495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.610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4546" y="600076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10.5.1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" y="293784"/>
            <a:ext cx="8534400" cy="758952"/>
          </a:xfrm>
        </p:spPr>
        <p:txBody>
          <a:bodyPr/>
          <a:lstStyle/>
          <a:p>
            <a:r>
              <a:rPr lang="en-US" b="1" dirty="0" smtClean="0"/>
              <a:t>Concept of default values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964488" cy="5142312"/>
          </a:xfrm>
        </p:spPr>
        <p:txBody>
          <a:bodyPr>
            <a:normAutofit/>
          </a:bodyPr>
          <a:lstStyle/>
          <a:p>
            <a:r>
              <a:rPr lang="en-US" dirty="0" smtClean="0"/>
              <a:t>Before we can understand what is the default value of a variable, we must first understand how many types of variables java supports.</a:t>
            </a:r>
          </a:p>
          <a:p>
            <a:endParaRPr lang="en-US" sz="2400" dirty="0" smtClean="0"/>
          </a:p>
          <a:p>
            <a:r>
              <a:rPr lang="en-US" sz="2400" dirty="0" smtClean="0"/>
              <a:t>In  Java , we have </a:t>
            </a:r>
            <a:r>
              <a:rPr lang="en-US" sz="2400" b="1" dirty="0" smtClean="0">
                <a:solidFill>
                  <a:srgbClr val="0070C0"/>
                </a:solidFill>
              </a:rPr>
              <a:t>3 kinds </a:t>
            </a:r>
            <a:r>
              <a:rPr lang="en-US" sz="2400" dirty="0" smtClean="0"/>
              <a:t>of variables: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</a:rPr>
              <a:t>Local variables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</a:rPr>
              <a:t>Class Level variables</a:t>
            </a:r>
            <a:r>
              <a:rPr lang="en-US" sz="1900" b="1" dirty="0" smtClean="0">
                <a:solidFill>
                  <a:srgbClr val="0070C0"/>
                </a:solidFill>
              </a:rPr>
              <a:t>(also called as Instance members)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</a:rPr>
              <a:t>Static variables</a:t>
            </a:r>
            <a:r>
              <a:rPr lang="en-US" sz="1900" b="1" dirty="0" smtClean="0">
                <a:solidFill>
                  <a:srgbClr val="0070C0"/>
                </a:solidFill>
              </a:rPr>
              <a:t>( we will discuss them with the chapter “Static”)</a:t>
            </a:r>
            <a:endParaRPr lang="en-US" sz="19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704</TotalTime>
  <Words>874</Words>
  <Application>Microsoft Office PowerPoint</Application>
  <PresentationFormat>On-screen Show (4:3)</PresentationFormat>
  <Paragraphs>244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Operators</vt:lpstr>
      <vt:lpstr>Few Important Points</vt:lpstr>
      <vt:lpstr>Few Important Points</vt:lpstr>
      <vt:lpstr>Displaying Values of Variables</vt:lpstr>
      <vt:lpstr>Displaying value with message </vt:lpstr>
      <vt:lpstr>Polymorphic Behaviour of “+”</vt:lpstr>
      <vt:lpstr>Concept of default values</vt:lpstr>
      <vt:lpstr>Concept of default values</vt:lpstr>
      <vt:lpstr>Concept of default values</vt:lpstr>
      <vt:lpstr>Default Values Chart</vt:lpstr>
      <vt:lpstr>Try this</vt:lpstr>
      <vt:lpstr>Solution</vt:lpstr>
      <vt:lpstr>Using “Math” class</vt:lpstr>
      <vt:lpstr>Using “Math” class</vt:lpstr>
      <vt:lpstr>Using “Math” class</vt:lpstr>
      <vt:lpstr>Using “Math.pow( )” </vt:lpstr>
      <vt:lpstr>Try this</vt:lpstr>
      <vt:lpstr>Improvised version Using Math class</vt:lpstr>
      <vt:lpstr>End Of Lecture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41</cp:revision>
  <dcterms:created xsi:type="dcterms:W3CDTF">2016-01-20T07:02:50Z</dcterms:created>
  <dcterms:modified xsi:type="dcterms:W3CDTF">2017-03-25T14:00:27Z</dcterms:modified>
</cp:coreProperties>
</file>