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63" r:id="rId7"/>
    <p:sldId id="268" r:id="rId8"/>
    <p:sldId id="267" r:id="rId9"/>
    <p:sldId id="269" r:id="rId10"/>
    <p:sldId id="273" r:id="rId11"/>
    <p:sldId id="264" r:id="rId12"/>
    <p:sldId id="274" r:id="rId13"/>
    <p:sldId id="275" r:id="rId14"/>
    <p:sldId id="277" r:id="rId15"/>
    <p:sldId id="276" r:id="rId16"/>
    <p:sldId id="270" r:id="rId17"/>
    <p:sldId id="271" r:id="rId18"/>
    <p:sldId id="278" r:id="rId19"/>
    <p:sldId id="265" r:id="rId20"/>
    <p:sldId id="266" r:id="rId21"/>
    <p:sldId id="280" r:id="rId22"/>
    <p:sldId id="279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2/28/2017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4000" dirty="0" smtClean="0"/>
              <a:t>(Core java)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Lecture-6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3042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4725"/>
            <a:ext cx="1728192" cy="22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Case VI</a:t>
            </a:r>
            <a:br>
              <a:rPr lang="en-US" b="1" dirty="0" smtClean="0"/>
            </a:br>
            <a:r>
              <a:rPr lang="en-US" b="1" dirty="0" smtClean="0"/>
              <a:t>(Passing Integers)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</a:t>
            </a:r>
            <a:r>
              <a:rPr lang="en-US" sz="2000" dirty="0" err="1" smtClean="0"/>
              <a:t>AddNos</a:t>
            </a:r>
            <a:endParaRPr lang="en-US" sz="2000" dirty="0" smtClean="0"/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("First number is "+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("Second number is "+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[1]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("Their sum is "+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[0]+</a:t>
            </a:r>
            <a:r>
              <a:rPr lang="en-US" sz="2000" b="1" dirty="0" err="1" smtClean="0">
                <a:solidFill>
                  <a:srgbClr val="0070C0"/>
                </a:solidFill>
              </a:rPr>
              <a:t>args</a:t>
            </a:r>
            <a:r>
              <a:rPr lang="en-US" sz="2000" b="1" dirty="0" smtClean="0">
                <a:solidFill>
                  <a:srgbClr val="0070C0"/>
                </a:solidFill>
              </a:rPr>
              <a:t>[1]</a:t>
            </a:r>
            <a:r>
              <a:rPr lang="en-US" sz="2000" dirty="0" smtClean="0"/>
              <a:t>); 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</a:t>
            </a:r>
            <a:r>
              <a:rPr lang="en-US" sz="2400" b="1" dirty="0" smtClean="0"/>
              <a:t>java </a:t>
            </a:r>
            <a:r>
              <a:rPr lang="en-US" sz="2400" b="1" dirty="0" err="1" smtClean="0"/>
              <a:t>AddNos</a:t>
            </a:r>
            <a:r>
              <a:rPr lang="en-US" sz="2400" b="1" dirty="0" smtClean="0"/>
              <a:t> 10 20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14282" y="5312799"/>
            <a:ext cx="8720115" cy="1604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Why was the output 1020 ?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/>
              <a:t>Because anything which we pass from “</a:t>
            </a:r>
            <a:r>
              <a:rPr lang="en-US" sz="2400" b="1" dirty="0" smtClean="0">
                <a:solidFill>
                  <a:srgbClr val="FF0000"/>
                </a:solidFill>
              </a:rPr>
              <a:t>Command prompt</a:t>
            </a:r>
            <a:r>
              <a:rPr lang="en-US" sz="2400" dirty="0" smtClean="0"/>
              <a:t>” is </a:t>
            </a:r>
            <a:r>
              <a:rPr lang="en-US" sz="2400" dirty="0" smtClean="0">
                <a:solidFill>
                  <a:srgbClr val="FF0000"/>
                </a:solidFill>
              </a:rPr>
              <a:t>by default treated as a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</a:rPr>
              <a:t> by java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since java is considering the values </a:t>
            </a:r>
            <a:r>
              <a:rPr lang="en-US" sz="2400" b="1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r>
              <a:rPr lang="en-US" sz="2400" dirty="0" smtClean="0"/>
              <a:t> as “</a:t>
            </a: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  <a:r>
              <a:rPr lang="en-US" sz="2400" dirty="0" smtClean="0"/>
              <a:t>” and “</a:t>
            </a:r>
            <a:r>
              <a:rPr lang="en-US" sz="2400" b="1" dirty="0" smtClean="0">
                <a:solidFill>
                  <a:srgbClr val="0070C0"/>
                </a:solidFill>
              </a:rPr>
              <a:t>20</a:t>
            </a:r>
            <a:r>
              <a:rPr lang="en-US" sz="2400" dirty="0" smtClean="0"/>
              <a:t>” , so the operator </a:t>
            </a:r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 concatenated them instead of adding them mathematically.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solve this problem we have to convert the values “</a:t>
            </a: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  <a:r>
              <a:rPr lang="en-US" sz="2400" dirty="0" smtClean="0"/>
              <a:t>” and “</a:t>
            </a:r>
            <a:r>
              <a:rPr lang="en-US" sz="2400" b="1" dirty="0" smtClean="0">
                <a:solidFill>
                  <a:srgbClr val="0070C0"/>
                </a:solidFill>
              </a:rPr>
              <a:t>20</a:t>
            </a:r>
            <a:r>
              <a:rPr lang="en-US" sz="2400" dirty="0" smtClean="0"/>
              <a:t>” from </a:t>
            </a:r>
            <a:r>
              <a:rPr lang="en-US" sz="2400" b="1" dirty="0" smtClean="0">
                <a:solidFill>
                  <a:srgbClr val="0070C0"/>
                </a:solidFill>
              </a:rPr>
              <a:t>String</a:t>
            </a:r>
            <a:r>
              <a:rPr lang="en-US" sz="2400" dirty="0" smtClean="0"/>
              <a:t> to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/>
              <a:t> and this is done using special classes in java called “</a:t>
            </a:r>
            <a:r>
              <a:rPr lang="en-US" sz="2400" b="1" u="sng" dirty="0" smtClean="0">
                <a:solidFill>
                  <a:srgbClr val="FF0000"/>
                </a:solidFill>
              </a:rPr>
              <a:t>Wrapper Classes</a:t>
            </a:r>
            <a:r>
              <a:rPr lang="en-US" sz="2400" dirty="0" smtClean="0"/>
              <a:t>”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Wrapper Classes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java , corresponding to 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primitive data types </a:t>
            </a:r>
            <a:r>
              <a:rPr lang="en-US" sz="2400" dirty="0" smtClean="0"/>
              <a:t>we have</a:t>
            </a:r>
            <a:r>
              <a:rPr lang="en-US" sz="2400" b="1" dirty="0" smtClean="0">
                <a:solidFill>
                  <a:srgbClr val="FF0000"/>
                </a:solidFill>
              </a:rPr>
              <a:t> 8 </a:t>
            </a:r>
            <a:r>
              <a:rPr lang="en-US" sz="2400" dirty="0" smtClean="0">
                <a:solidFill>
                  <a:srgbClr val="FF0000"/>
                </a:solidFill>
              </a:rPr>
              <a:t>predefined classes </a:t>
            </a:r>
            <a:r>
              <a:rPr lang="en-US" sz="2400" dirty="0" smtClean="0"/>
              <a:t>also , called “</a:t>
            </a:r>
            <a:r>
              <a:rPr lang="en-US" sz="2400" b="1" dirty="0" smtClean="0">
                <a:solidFill>
                  <a:srgbClr val="FF0000"/>
                </a:solidFill>
              </a:rPr>
              <a:t>Wrapper Classes</a:t>
            </a:r>
            <a:r>
              <a:rPr lang="en-US" sz="2400" dirty="0" smtClean="0"/>
              <a:t>”.</a:t>
            </a:r>
          </a:p>
          <a:p>
            <a:endParaRPr lang="en-US" sz="2400" dirty="0" smtClean="0"/>
          </a:p>
          <a:p>
            <a:r>
              <a:rPr lang="en-US" sz="2400" dirty="0" smtClean="0"/>
              <a:t>These classes are available in the package </a:t>
            </a:r>
            <a:r>
              <a:rPr lang="en-US" sz="2400" b="1" dirty="0" err="1" smtClean="0">
                <a:solidFill>
                  <a:srgbClr val="FF0000"/>
                </a:solidFill>
              </a:rPr>
              <a:t>java.lang</a:t>
            </a:r>
            <a:r>
              <a:rPr lang="en-US" sz="2400" dirty="0" smtClean="0"/>
              <a:t> and have their names similar to the name of data type.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For ex: </a:t>
            </a:r>
            <a:r>
              <a:rPr lang="en-US" sz="2400" dirty="0" err="1" smtClean="0">
                <a:solidFill>
                  <a:srgbClr val="FF0000"/>
                </a:solidFill>
              </a:rPr>
              <a:t>Integer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Character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Float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0000"/>
                </a:solidFill>
              </a:rPr>
              <a:t>Boolean</a:t>
            </a:r>
            <a:r>
              <a:rPr lang="en-US" sz="2400" dirty="0" smtClean="0"/>
              <a:t> etc</a:t>
            </a:r>
          </a:p>
          <a:p>
            <a:endParaRPr lang="en-US" sz="2400" dirty="0" smtClean="0"/>
          </a:p>
          <a:p>
            <a:r>
              <a:rPr lang="en-US" sz="2400" dirty="0" smtClean="0"/>
              <a:t>Notice that the first letter in wrapper class name is in uppercase  while in case of data type name it is in lowercase.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For ex: </a:t>
            </a:r>
            <a:r>
              <a:rPr lang="en-US" sz="2400" dirty="0" smtClean="0">
                <a:solidFill>
                  <a:srgbClr val="0070C0"/>
                </a:solidFill>
              </a:rPr>
              <a:t>byte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long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and so 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Uses Of Wrapper Classes</a:t>
            </a:r>
            <a:endParaRPr lang="en-IN" sz="31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Wrapper classes are mainly used for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purposes: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represent primitive data types as objects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To convert </a:t>
            </a:r>
            <a:r>
              <a:rPr lang="en-US" sz="2400" b="1" dirty="0" smtClean="0">
                <a:solidFill>
                  <a:srgbClr val="FF0000"/>
                </a:solidFill>
              </a:rPr>
              <a:t>String form of a primitive value to it’s original form, </a:t>
            </a:r>
            <a:r>
              <a:rPr lang="en-US" sz="2400" b="1" dirty="0" smtClean="0">
                <a:solidFill>
                  <a:schemeClr val="tx1"/>
                </a:solidFill>
              </a:rPr>
              <a:t>for ex: </a:t>
            </a:r>
            <a:r>
              <a:rPr lang="en-US" sz="2400" b="1" dirty="0" smtClean="0">
                <a:solidFill>
                  <a:srgbClr val="FF0000"/>
                </a:solidFill>
              </a:rPr>
              <a:t>“10” to </a:t>
            </a: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Representing primitives </a:t>
            </a:r>
            <a:br>
              <a:rPr lang="en-US" sz="3200" b="1" dirty="0" smtClean="0"/>
            </a:br>
            <a:r>
              <a:rPr lang="en-US" sz="3200" b="1" dirty="0" smtClean="0"/>
              <a:t>as objects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the following statement: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300" b="1" dirty="0" smtClean="0">
                <a:solidFill>
                  <a:srgbClr val="C00000"/>
                </a:solidFill>
              </a:rPr>
              <a:t>	</a:t>
            </a:r>
            <a:r>
              <a:rPr lang="en-US" sz="2300" b="1" dirty="0" err="1" smtClean="0">
                <a:solidFill>
                  <a:srgbClr val="C00000"/>
                </a:solidFill>
              </a:rPr>
              <a:t>int</a:t>
            </a:r>
            <a:r>
              <a:rPr lang="en-US" sz="2300" b="1" dirty="0" smtClean="0">
                <a:solidFill>
                  <a:srgbClr val="C00000"/>
                </a:solidFill>
              </a:rPr>
              <a:t> a=10; </a:t>
            </a:r>
            <a:r>
              <a:rPr lang="en-US" sz="2300" b="1" dirty="0" smtClean="0">
                <a:solidFill>
                  <a:srgbClr val="00B050"/>
                </a:solidFill>
              </a:rPr>
              <a:t>// variable a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Here </a:t>
            </a:r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r>
              <a:rPr lang="en-US" sz="2800" dirty="0" smtClean="0"/>
              <a:t> is a variable initialized to </a:t>
            </a:r>
            <a:r>
              <a:rPr lang="en-US" sz="2800" b="1" dirty="0" smtClean="0">
                <a:solidFill>
                  <a:srgbClr val="0070C0"/>
                </a:solidFill>
              </a:rPr>
              <a:t>10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But if we want we can convert it into an </a:t>
            </a:r>
            <a:r>
              <a:rPr lang="en-US" sz="2800" dirty="0" smtClean="0">
                <a:solidFill>
                  <a:srgbClr val="FF0000"/>
                </a:solidFill>
              </a:rPr>
              <a:t>object</a:t>
            </a:r>
            <a:r>
              <a:rPr lang="en-US" sz="2800" dirty="0" smtClean="0"/>
              <a:t> by using the </a:t>
            </a:r>
            <a:r>
              <a:rPr lang="en-US" sz="2800" dirty="0" smtClean="0">
                <a:solidFill>
                  <a:srgbClr val="0070C0"/>
                </a:solidFill>
              </a:rPr>
              <a:t>Wrapper Class </a:t>
            </a:r>
            <a:r>
              <a:rPr lang="en-US" sz="2800" b="1" dirty="0" smtClean="0">
                <a:solidFill>
                  <a:srgbClr val="FF0000"/>
                </a:solidFill>
              </a:rPr>
              <a:t>Integer</a:t>
            </a:r>
            <a:r>
              <a:rPr lang="en-US" sz="2800" dirty="0" smtClean="0"/>
              <a:t>, as shown below:</a:t>
            </a:r>
          </a:p>
          <a:p>
            <a:pPr lvl="2">
              <a:buNone/>
            </a:pPr>
            <a:endParaRPr lang="en-US" sz="2100" b="1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sz="2100" b="1" dirty="0" smtClean="0">
                <a:solidFill>
                  <a:srgbClr val="0070C0"/>
                </a:solidFill>
              </a:rPr>
              <a:t>Integer </a:t>
            </a:r>
            <a:r>
              <a:rPr lang="en-US" sz="2100" b="1" dirty="0" err="1" smtClean="0">
                <a:solidFill>
                  <a:srgbClr val="0070C0"/>
                </a:solidFill>
              </a:rPr>
              <a:t>obj</a:t>
            </a:r>
            <a:r>
              <a:rPr lang="en-US" sz="2100" b="1" dirty="0" smtClean="0">
                <a:solidFill>
                  <a:srgbClr val="0070C0"/>
                </a:solidFill>
              </a:rPr>
              <a:t>=a; </a:t>
            </a:r>
            <a:r>
              <a:rPr lang="en-US" sz="2100" b="1" dirty="0" smtClean="0">
                <a:solidFill>
                  <a:srgbClr val="00B050"/>
                </a:solidFill>
              </a:rPr>
              <a:t>// </a:t>
            </a:r>
            <a:r>
              <a:rPr lang="en-US" sz="2100" b="1" dirty="0" smtClean="0">
                <a:solidFill>
                  <a:srgbClr val="00B050"/>
                </a:solidFill>
              </a:rPr>
              <a:t>variable </a:t>
            </a:r>
            <a:r>
              <a:rPr lang="en-US" sz="2100" b="1" dirty="0" smtClean="0">
                <a:solidFill>
                  <a:srgbClr val="FF0000"/>
                </a:solidFill>
              </a:rPr>
              <a:t>a</a:t>
            </a:r>
            <a:r>
              <a:rPr lang="en-US" sz="2100" b="1" dirty="0" smtClean="0">
                <a:solidFill>
                  <a:srgbClr val="00B050"/>
                </a:solidFill>
              </a:rPr>
              <a:t> </a:t>
            </a:r>
            <a:r>
              <a:rPr lang="en-US" sz="2100" b="1" dirty="0" smtClean="0">
                <a:solidFill>
                  <a:srgbClr val="00B050"/>
                </a:solidFill>
              </a:rPr>
              <a:t>converted to </a:t>
            </a:r>
            <a:r>
              <a:rPr lang="en-US" sz="2100" b="1" dirty="0" smtClean="0">
                <a:solidFill>
                  <a:srgbClr val="FF0000"/>
                </a:solidFill>
              </a:rPr>
              <a:t>object</a:t>
            </a:r>
            <a:endParaRPr lang="en-US" sz="17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5184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Converting String </a:t>
            </a:r>
            <a:br>
              <a:rPr lang="en-US" b="1" dirty="0" smtClean="0"/>
            </a:br>
            <a:r>
              <a:rPr lang="en-US" b="1" dirty="0" smtClean="0"/>
              <a:t>To Primitive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44016" y="1412776"/>
            <a:ext cx="8820472" cy="496855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Another importance of wrapper classes is that they contain </a:t>
            </a:r>
            <a:r>
              <a:rPr lang="en-US" sz="2400" b="1" dirty="0" smtClean="0"/>
              <a:t>special methods </a:t>
            </a:r>
            <a:r>
              <a:rPr lang="en-US" sz="2400" dirty="0" smtClean="0"/>
              <a:t>which perform conversion from </a:t>
            </a:r>
            <a:r>
              <a:rPr lang="en-US" sz="2400" dirty="0" smtClean="0">
                <a:solidFill>
                  <a:srgbClr val="FF0000"/>
                </a:solidFill>
              </a:rPr>
              <a:t>String to primitive data type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These methods have their name as </a:t>
            </a:r>
            <a:r>
              <a:rPr lang="en-US" sz="2400" dirty="0" err="1" smtClean="0">
                <a:solidFill>
                  <a:srgbClr val="FF0000"/>
                </a:solidFill>
              </a:rPr>
              <a:t>parseXXX</a:t>
            </a:r>
            <a:r>
              <a:rPr lang="en-US" sz="2400" dirty="0" smtClean="0"/>
              <a:t> where </a:t>
            </a:r>
            <a:r>
              <a:rPr lang="en-US" sz="2400" dirty="0" smtClean="0">
                <a:solidFill>
                  <a:srgbClr val="FF0000"/>
                </a:solidFill>
              </a:rPr>
              <a:t>XXX</a:t>
            </a:r>
            <a:r>
              <a:rPr lang="en-US" sz="2400" dirty="0" smtClean="0"/>
              <a:t>  is the name of </a:t>
            </a:r>
            <a:r>
              <a:rPr lang="en-US" sz="2400" dirty="0" smtClean="0">
                <a:solidFill>
                  <a:srgbClr val="FF0000"/>
                </a:solidFill>
              </a:rPr>
              <a:t>primitive type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Also they are  </a:t>
            </a:r>
            <a:r>
              <a:rPr lang="en-US" sz="2400" b="1" dirty="0" smtClean="0">
                <a:solidFill>
                  <a:srgbClr val="0070C0"/>
                </a:solidFill>
              </a:rPr>
              <a:t>static</a:t>
            </a:r>
            <a:r>
              <a:rPr lang="en-US" sz="2400" dirty="0" smtClean="0"/>
              <a:t> in nature, so they can be directly called by their class name. 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:- </a:t>
            </a:r>
            <a:r>
              <a:rPr lang="en-US" sz="2400" b="1" dirty="0" err="1" smtClean="0"/>
              <a:t>Integer.parseInt</a:t>
            </a:r>
            <a:r>
              <a:rPr lang="en-US" sz="2400" b="1" dirty="0" smtClean="0"/>
              <a:t>(“……”);</a:t>
            </a:r>
          </a:p>
          <a:p>
            <a:endParaRPr lang="en-US" sz="2400" b="1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572529" y="6071809"/>
            <a:ext cx="28575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08" y="6215082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0826" y="6000768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String type value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8" y="116632"/>
            <a:ext cx="7467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List Of Wrapper Classes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173764928"/>
              </p:ext>
            </p:extLst>
          </p:nvPr>
        </p:nvGraphicFramePr>
        <p:xfrm>
          <a:off x="457199" y="1628800"/>
          <a:ext cx="8219256" cy="468136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39752"/>
                <a:gridCol w="2739752"/>
                <a:gridCol w="2739752"/>
              </a:tblGrid>
              <a:tr h="364913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Wrapper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Integer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parseInt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parseShort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parseByte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parseLong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parseFloat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Double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parseDouble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  <a:tr h="731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parse method available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202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boolean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Boolean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parseBoolean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1" y="188640"/>
            <a:ext cx="158417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10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55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34400" cy="9875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Addition Of Number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Using Wrapper Classes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16" y="1412776"/>
            <a:ext cx="8805672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AddNos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satic</a:t>
            </a:r>
            <a:r>
              <a:rPr lang="en-US" dirty="0" smtClean="0"/>
              <a:t> void main(String args[])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a=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[0]);</a:t>
            </a:r>
          </a:p>
          <a:p>
            <a:pPr marL="0" indent="0">
              <a:buNone/>
            </a:pPr>
            <a:r>
              <a:rPr lang="en-US" b="1" dirty="0" smtClean="0"/>
              <a:t>b=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[1]);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Syetem.out.println</a:t>
            </a:r>
            <a:r>
              <a:rPr lang="en-US" dirty="0" smtClean="0"/>
              <a:t>(“First number is ”+a);</a:t>
            </a:r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(“Second  number is ”+b);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(“Their sum is ”+c);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286388"/>
            <a:ext cx="7572428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34400" cy="9875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Guess the output ?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16" y="1412776"/>
            <a:ext cx="8805672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AddNos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satic</a:t>
            </a:r>
            <a:r>
              <a:rPr lang="en-US" dirty="0" smtClean="0"/>
              <a:t> void main(String args[])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b="1" dirty="0" smtClean="0"/>
              <a:t>a=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[0]);</a:t>
            </a:r>
          </a:p>
          <a:p>
            <a:pPr marL="0" indent="0">
              <a:buNone/>
            </a:pPr>
            <a:r>
              <a:rPr lang="en-US" b="1" dirty="0" smtClean="0"/>
              <a:t>b=</a:t>
            </a:r>
            <a:r>
              <a:rPr lang="en-US" b="1" dirty="0" err="1" smtClean="0"/>
              <a:t>Integer.parseInt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[1]);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Syetem.out.println</a:t>
            </a:r>
            <a:r>
              <a:rPr lang="en-US" dirty="0" smtClean="0"/>
              <a:t>(“First number is ”+a);</a:t>
            </a:r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(“Second  number is ”+b);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Syetem.out.println</a:t>
            </a:r>
            <a:r>
              <a:rPr lang="en-US" dirty="0" smtClean="0"/>
              <a:t>(“Their sum is ”+c);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u="sng" dirty="0" smtClean="0"/>
              <a:t>Running: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b="1" dirty="0" smtClean="0"/>
              <a:t>bin&gt; java </a:t>
            </a:r>
            <a:r>
              <a:rPr lang="en-US" b="1" dirty="0" err="1" smtClean="0"/>
              <a:t>AddNos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10 Bhopal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Output</a:t>
            </a:r>
            <a:endParaRPr lang="en-IN" sz="4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19" y="72007"/>
            <a:ext cx="1512169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14282" y="1500174"/>
            <a:ext cx="8715435" cy="471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Various Ways Of Accepting Input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Accepting Inputs through </a:t>
            </a:r>
            <a:r>
              <a:rPr lang="en-US" b="1" dirty="0" smtClean="0">
                <a:solidFill>
                  <a:srgbClr val="FF0000"/>
                </a:solidFill>
              </a:rPr>
              <a:t>Command Line Arguments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Wrapper Classes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0000"/>
                </a:solidFill>
              </a:rPr>
              <a:t>Exception</a:t>
            </a:r>
            <a:r>
              <a:rPr lang="en-US" b="1" dirty="0" smtClean="0"/>
              <a:t> occur 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Because the method </a:t>
            </a:r>
            <a:r>
              <a:rPr lang="en-US" b="1" dirty="0" err="1" smtClean="0">
                <a:solidFill>
                  <a:srgbClr val="FF0000"/>
                </a:solidFill>
              </a:rPr>
              <a:t>parseInt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can only work with </a:t>
            </a:r>
            <a:r>
              <a:rPr lang="en-US" b="1" dirty="0" smtClean="0">
                <a:solidFill>
                  <a:srgbClr val="FF0000"/>
                </a:solidFill>
              </a:rPr>
              <a:t>Strings</a:t>
            </a:r>
            <a:r>
              <a:rPr lang="en-US" dirty="0" smtClean="0"/>
              <a:t> containing </a:t>
            </a:r>
            <a:r>
              <a:rPr lang="en-US" b="1" dirty="0" smtClean="0">
                <a:solidFill>
                  <a:srgbClr val="FF0000"/>
                </a:solidFill>
              </a:rPr>
              <a:t>digits</a:t>
            </a:r>
            <a:r>
              <a:rPr lang="en-US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If any String contains non integer values then the method </a:t>
            </a:r>
            <a:r>
              <a:rPr lang="en-US" b="1" dirty="0" err="1" smtClean="0">
                <a:solidFill>
                  <a:srgbClr val="FF0000"/>
                </a:solidFill>
              </a:rPr>
              <a:t>parseInt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will throw </a:t>
            </a:r>
            <a:r>
              <a:rPr lang="en-US" b="1" dirty="0" smtClean="0">
                <a:solidFill>
                  <a:srgbClr val="FF0000"/>
                </a:solidFill>
              </a:rPr>
              <a:t>Exception.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Even if we pass </a:t>
            </a:r>
            <a:r>
              <a:rPr lang="en-US" b="1" dirty="0" smtClean="0">
                <a:solidFill>
                  <a:srgbClr val="FF0000"/>
                </a:solidFill>
              </a:rPr>
              <a:t>20.5</a:t>
            </a:r>
            <a:r>
              <a:rPr lang="en-US" dirty="0" smtClean="0"/>
              <a:t> , then also it will throw “</a:t>
            </a:r>
            <a:r>
              <a:rPr lang="en-US" b="1" dirty="0" err="1" smtClean="0">
                <a:solidFill>
                  <a:srgbClr val="FF0000"/>
                </a:solidFill>
              </a:rPr>
              <a:t>NumberFormatException</a:t>
            </a:r>
            <a:r>
              <a:rPr lang="en-US" dirty="0" smtClean="0"/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0000"/>
                </a:solidFill>
              </a:rPr>
              <a:t>Exception</a:t>
            </a:r>
            <a:r>
              <a:rPr lang="en-US" b="1" dirty="0" smtClean="0"/>
              <a:t> occur ?</a:t>
            </a:r>
            <a:endParaRPr lang="en-IN" b="1" dirty="0"/>
          </a:p>
        </p:txBody>
      </p:sp>
      <p:pic>
        <p:nvPicPr>
          <p:cNvPr id="6" name="Content Placeholder 5" descr="commandexcp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1643050"/>
            <a:ext cx="8358245" cy="442915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How to accept decimal values?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So if we want to accept </a:t>
            </a:r>
            <a:r>
              <a:rPr lang="en-US" b="1" dirty="0" smtClean="0">
                <a:solidFill>
                  <a:srgbClr val="FF0000"/>
                </a:solidFill>
              </a:rPr>
              <a:t>decimal values </a:t>
            </a:r>
            <a:r>
              <a:rPr lang="en-US" dirty="0" smtClean="0"/>
              <a:t>, then we must use the method </a:t>
            </a:r>
            <a:r>
              <a:rPr lang="en-US" b="1" dirty="0" err="1" smtClean="0">
                <a:solidFill>
                  <a:srgbClr val="FF0000"/>
                </a:solidFill>
              </a:rPr>
              <a:t>parseFloat</a:t>
            </a:r>
            <a:r>
              <a:rPr lang="en-US" b="1" dirty="0" smtClean="0">
                <a:solidFill>
                  <a:srgbClr val="FF0000"/>
                </a:solidFill>
              </a:rPr>
              <a:t>( )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FF0000"/>
                </a:solidFill>
              </a:rPr>
              <a:t>parseDouble</a:t>
            </a:r>
            <a:r>
              <a:rPr lang="en-US" b="1" dirty="0" smtClean="0">
                <a:solidFill>
                  <a:srgbClr val="FF0000"/>
                </a:solidFill>
              </a:rPr>
              <a:t>( ).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They accept </a:t>
            </a:r>
            <a:r>
              <a:rPr lang="en-US" i="1" dirty="0" smtClean="0">
                <a:solidFill>
                  <a:srgbClr val="FF0000"/>
                </a:solidFill>
              </a:rPr>
              <a:t>decimal/integer </a:t>
            </a:r>
            <a:r>
              <a:rPr lang="en-US" dirty="0" smtClean="0"/>
              <a:t>both kinds of values and throw Exception only if the given values is                 non-numeric like “</a:t>
            </a:r>
            <a:r>
              <a:rPr lang="en-US" b="1" dirty="0" err="1" smtClean="0">
                <a:solidFill>
                  <a:srgbClr val="FF0000"/>
                </a:solidFill>
              </a:rPr>
              <a:t>bhopal</a:t>
            </a:r>
            <a:r>
              <a:rPr lang="en-US" dirty="0" smtClean="0"/>
              <a:t>”, “</a:t>
            </a:r>
            <a:r>
              <a:rPr lang="en-US" b="1" dirty="0" smtClean="0">
                <a:solidFill>
                  <a:srgbClr val="FF0000"/>
                </a:solidFill>
              </a:rPr>
              <a:t>10a</a:t>
            </a:r>
            <a:r>
              <a:rPr lang="en-US" dirty="0" smtClean="0"/>
              <a:t>” etc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440160" cy="1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188640"/>
            <a:ext cx="1243955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6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 Concept of  object and object references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Introduction to String class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 Creating String objects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Important methods of String class</a:t>
            </a: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Input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Java there are </a:t>
            </a:r>
            <a:r>
              <a:rPr lang="en-US" b="1" dirty="0" smtClean="0">
                <a:solidFill>
                  <a:srgbClr val="FF0000"/>
                </a:solidFill>
              </a:rPr>
              <a:t>3 ways </a:t>
            </a:r>
            <a:r>
              <a:rPr lang="en-US" dirty="0" smtClean="0"/>
              <a:t>to accept input from user :-</a:t>
            </a:r>
          </a:p>
          <a:p>
            <a:pPr>
              <a:buNone/>
            </a:pPr>
            <a:endParaRPr lang="en-US" dirty="0" smtClean="0"/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Through Command Line Arguments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Using Scanner classes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Using GUI Components</a:t>
            </a:r>
          </a:p>
          <a:p>
            <a:pPr>
              <a:buSzPct val="100000"/>
              <a:buNone/>
            </a:pPr>
            <a:endParaRPr lang="en-US" dirty="0" smtClean="0"/>
          </a:p>
          <a:p>
            <a:pPr>
              <a:buSzPct val="100000"/>
              <a:buNone/>
            </a:pPr>
            <a:r>
              <a:rPr lang="en-US" dirty="0" smtClean="0"/>
              <a:t>*</a:t>
            </a:r>
            <a:r>
              <a:rPr lang="en-US" sz="2400" b="1" i="1" dirty="0" smtClean="0"/>
              <a:t> This lecture we will cover command line arguments and the other two methods will be covered in future lectures .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Command Line</a:t>
            </a:r>
            <a:br>
              <a:rPr lang="en-US" b="1" dirty="0" smtClean="0"/>
            </a:br>
            <a:r>
              <a:rPr lang="en-US" b="1" dirty="0" smtClean="0"/>
              <a:t>Arguments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572000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Using command line arguments we can accept input when we are about to execute the program 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This where the </a:t>
            </a:r>
            <a:r>
              <a:rPr lang="en-US" dirty="0" smtClean="0">
                <a:solidFill>
                  <a:srgbClr val="FF0000"/>
                </a:solidFill>
              </a:rPr>
              <a:t>arguments of method main() </a:t>
            </a:r>
            <a:r>
              <a:rPr lang="en-US" dirty="0" smtClean="0"/>
              <a:t>come in action.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 smtClean="0"/>
              <a:t>Let us take an example to understand this…</a:t>
            </a:r>
          </a:p>
          <a:p>
            <a:pPr>
              <a:buSzPct val="100000"/>
              <a:buNone/>
            </a:pPr>
            <a:r>
              <a:rPr lang="en-US" dirty="0" smtClean="0"/>
              <a:t>  </a:t>
            </a:r>
          </a:p>
          <a:p>
            <a:pPr>
              <a:buSzPct val="100000"/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4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</a:t>
            </a:r>
            <a:r>
              <a:rPr lang="en-US" sz="2400" b="1" dirty="0" smtClean="0"/>
              <a:t>[ ] </a:t>
            </a:r>
            <a:r>
              <a:rPr lang="en-US" sz="2400" b="1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”+</a:t>
            </a:r>
            <a:r>
              <a:rPr lang="en-US" sz="2400" b="1" dirty="0" err="1" smtClean="0">
                <a:solidFill>
                  <a:srgbClr val="7030A0"/>
                </a:solidFill>
              </a:rPr>
              <a:t>args</a:t>
            </a:r>
            <a:r>
              <a:rPr lang="en-US" sz="2400" b="1" dirty="0" smtClean="0">
                <a:solidFill>
                  <a:srgbClr val="7030A0"/>
                </a:solidFill>
              </a:rPr>
              <a:t>[0]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 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…bin&gt; java Test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3321835" y="3752181"/>
            <a:ext cx="1141298" cy="92698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000232" y="5214950"/>
            <a:ext cx="6929486" cy="139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4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</a:t>
            </a:r>
            <a:r>
              <a:rPr lang="en-US" sz="2400" b="1" dirty="0" smtClean="0"/>
              <a:t>[ ] </a:t>
            </a:r>
            <a:r>
              <a:rPr lang="en-US" sz="2400" b="1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”+</a:t>
            </a:r>
            <a:r>
              <a:rPr lang="en-US" sz="2400" b="1" dirty="0" err="1" smtClean="0">
                <a:solidFill>
                  <a:srgbClr val="7030A0"/>
                </a:solidFill>
              </a:rPr>
              <a:t>args</a:t>
            </a:r>
            <a:r>
              <a:rPr lang="en-US" sz="2400" b="1" dirty="0" smtClean="0">
                <a:solidFill>
                  <a:srgbClr val="7030A0"/>
                </a:solidFill>
              </a:rPr>
              <a:t>[0]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(“Hello ”+</a:t>
            </a:r>
            <a:r>
              <a:rPr lang="en-US" sz="2400" b="1" dirty="0" err="1" smtClean="0">
                <a:solidFill>
                  <a:srgbClr val="002060"/>
                </a:solidFill>
              </a:rPr>
              <a:t>args</a:t>
            </a:r>
            <a:r>
              <a:rPr lang="en-US" sz="2400" b="1" dirty="0" smtClean="0">
                <a:solidFill>
                  <a:srgbClr val="002060"/>
                </a:solidFill>
              </a:rPr>
              <a:t>[1]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…bin&gt; java Test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 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4000496" y="4357694"/>
            <a:ext cx="1000132" cy="57150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137255" y="4006489"/>
            <a:ext cx="1440730" cy="85725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472608"/>
            <a:ext cx="6666108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III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383032"/>
            <a:ext cx="8842248" cy="4854280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7030A0"/>
                </a:solidFill>
              </a:rPr>
              <a:t>args</a:t>
            </a:r>
            <a:r>
              <a:rPr lang="en-US" sz="2000" b="1" dirty="0" smtClean="0">
                <a:solidFill>
                  <a:srgbClr val="7030A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002060"/>
                </a:solidFill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</a:rPr>
              <a:t>[1]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java   Test 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2750331" y="3536157"/>
            <a:ext cx="1214446" cy="57150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69160"/>
            <a:ext cx="8784976" cy="1573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IV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7030A0"/>
                </a:solidFill>
              </a:rPr>
              <a:t>args</a:t>
            </a:r>
            <a:r>
              <a:rPr lang="en-US" sz="2000" b="1" dirty="0" smtClean="0">
                <a:solidFill>
                  <a:srgbClr val="7030A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002060"/>
                </a:solidFill>
              </a:rPr>
              <a:t>args</a:t>
            </a:r>
            <a:r>
              <a:rPr lang="en-US" sz="2000" b="1" dirty="0" smtClean="0">
                <a:solidFill>
                  <a:srgbClr val="002060"/>
                </a:solidFill>
              </a:rPr>
              <a:t>[1]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(“Bye!”);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java Test   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  </a:t>
            </a:r>
            <a:r>
              <a:rPr lang="en-US" sz="2400" b="1" dirty="0" err="1" smtClean="0">
                <a:solidFill>
                  <a:srgbClr val="002060"/>
                </a:solidFill>
              </a:rPr>
              <a:t>Amit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Sumit</a:t>
            </a:r>
            <a:r>
              <a:rPr lang="en-US" sz="2400" b="1" dirty="0" smtClean="0"/>
              <a:t>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157192"/>
            <a:ext cx="8873662" cy="1700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534400" cy="720080"/>
          </a:xfrm>
        </p:spPr>
        <p:txBody>
          <a:bodyPr>
            <a:normAutofit/>
          </a:bodyPr>
          <a:lstStyle/>
          <a:p>
            <a:r>
              <a:rPr lang="en-US" b="1" dirty="0" smtClean="0"/>
              <a:t>Case V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842248" cy="5445224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dirty="0" smtClean="0"/>
              <a:t> class Test</a:t>
            </a:r>
          </a:p>
          <a:p>
            <a:pPr>
              <a:buSzPct val="100000"/>
              <a:buNone/>
            </a:pPr>
            <a:r>
              <a:rPr lang="en-US" sz="2000" dirty="0" smtClean="0"/>
              <a:t>{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static void main(String </a:t>
            </a:r>
            <a:r>
              <a:rPr lang="en-US" sz="2000" b="1" dirty="0" smtClean="0"/>
              <a:t>[ ] </a:t>
            </a:r>
            <a:r>
              <a:rPr lang="en-US" sz="2000" b="1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(“Hello ”+</a:t>
            </a:r>
            <a:r>
              <a:rPr lang="en-US" sz="2000" b="1" dirty="0" err="1" smtClean="0">
                <a:solidFill>
                  <a:srgbClr val="7030A0"/>
                </a:solidFill>
              </a:rPr>
              <a:t>args</a:t>
            </a:r>
            <a:r>
              <a:rPr lang="en-US" sz="2000" b="1" dirty="0" smtClean="0">
                <a:solidFill>
                  <a:srgbClr val="7030A0"/>
                </a:solidFill>
              </a:rPr>
              <a:t>[0]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(“Bye!”);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….bin&gt; java Test   </a:t>
            </a:r>
            <a:r>
              <a:rPr lang="en-US" sz="2400" b="1" dirty="0" smtClean="0"/>
              <a:t>“</a:t>
            </a:r>
            <a:r>
              <a:rPr lang="en-US" sz="2400" b="1" dirty="0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/>
              <a:t>  </a:t>
            </a:r>
            <a:r>
              <a:rPr lang="en-US" sz="2400" b="1" dirty="0" err="1" smtClean="0">
                <a:solidFill>
                  <a:srgbClr val="7030A0"/>
                </a:solidFill>
              </a:rPr>
              <a:t>Amit</a:t>
            </a:r>
            <a:r>
              <a:rPr lang="en-US" sz="2400" b="1" dirty="0" smtClean="0"/>
              <a:t>”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373" y="4797152"/>
            <a:ext cx="8720115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211960" y="3284984"/>
            <a:ext cx="936104" cy="115212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589</TotalTime>
  <Words>957</Words>
  <Application>Microsoft Office PowerPoint</Application>
  <PresentationFormat>On-screen Show (4:3)</PresentationFormat>
  <Paragraphs>216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Accepting Input</vt:lpstr>
      <vt:lpstr>Using Command Line Arguments</vt:lpstr>
      <vt:lpstr>Case I</vt:lpstr>
      <vt:lpstr>Case II</vt:lpstr>
      <vt:lpstr>Case III</vt:lpstr>
      <vt:lpstr>Case IV</vt:lpstr>
      <vt:lpstr>Case V</vt:lpstr>
      <vt:lpstr>Case VI (Passing Integers)</vt:lpstr>
      <vt:lpstr>Why was the output 1020 ?</vt:lpstr>
      <vt:lpstr>Wrapper Classes</vt:lpstr>
      <vt:lpstr>Uses Of Wrapper Classes</vt:lpstr>
      <vt:lpstr>Representing primitives  as objects</vt:lpstr>
      <vt:lpstr>Converting String  To Primitive</vt:lpstr>
      <vt:lpstr>List Of Wrapper Classes</vt:lpstr>
      <vt:lpstr>Addition Of Number  Using Wrapper Classes</vt:lpstr>
      <vt:lpstr>Guess the output ?</vt:lpstr>
      <vt:lpstr>Output</vt:lpstr>
      <vt:lpstr>Why did Exception occur ?</vt:lpstr>
      <vt:lpstr>Why did Exception occur ?</vt:lpstr>
      <vt:lpstr>How to accept decimal values?</vt:lpstr>
      <vt:lpstr>End Of Lecture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SONY</cp:lastModifiedBy>
  <cp:revision>66</cp:revision>
  <dcterms:created xsi:type="dcterms:W3CDTF">2016-01-20T14:00:59Z</dcterms:created>
  <dcterms:modified xsi:type="dcterms:W3CDTF">2017-02-28T03:27:09Z</dcterms:modified>
</cp:coreProperties>
</file>