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73" r:id="rId2"/>
    <p:sldId id="272" r:id="rId3"/>
    <p:sldId id="278" r:id="rId4"/>
    <p:sldId id="281" r:id="rId5"/>
    <p:sldId id="282" r:id="rId6"/>
    <p:sldId id="271" r:id="rId7"/>
    <p:sldId id="268" r:id="rId8"/>
    <p:sldId id="257" r:id="rId9"/>
    <p:sldId id="275" r:id="rId10"/>
    <p:sldId id="309" r:id="rId11"/>
    <p:sldId id="285" r:id="rId12"/>
    <p:sldId id="259" r:id="rId13"/>
    <p:sldId id="283" r:id="rId14"/>
    <p:sldId id="261" r:id="rId15"/>
    <p:sldId id="260" r:id="rId16"/>
    <p:sldId id="286" r:id="rId17"/>
    <p:sldId id="298" r:id="rId18"/>
    <p:sldId id="304" r:id="rId19"/>
    <p:sldId id="299" r:id="rId20"/>
    <p:sldId id="300" r:id="rId21"/>
    <p:sldId id="310" r:id="rId22"/>
    <p:sldId id="311" r:id="rId23"/>
    <p:sldId id="305" r:id="rId24"/>
    <p:sldId id="306" r:id="rId25"/>
    <p:sldId id="301" r:id="rId26"/>
    <p:sldId id="288" r:id="rId27"/>
    <p:sldId id="287" r:id="rId28"/>
    <p:sldId id="289" r:id="rId29"/>
    <p:sldId id="274" r:id="rId30"/>
    <p:sldId id="290" r:id="rId31"/>
    <p:sldId id="291" r:id="rId32"/>
    <p:sldId id="294" r:id="rId33"/>
    <p:sldId id="293" r:id="rId34"/>
    <p:sldId id="297" r:id="rId35"/>
    <p:sldId id="30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E1B3F3-0334-B6DC-635B-9491CC2C2AA7}"/>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4C93862-E8B1-B8E6-7C4B-187D7173E13D}"/>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r>
              <a:rPr lang="en-IN"/>
              <a:t>27-02-2024</a:t>
            </a:r>
          </a:p>
        </p:txBody>
      </p:sp>
      <p:sp>
        <p:nvSpPr>
          <p:cNvPr id="4" name="Footer Placeholder 3">
            <a:extLst>
              <a:ext uri="{FF2B5EF4-FFF2-40B4-BE49-F238E27FC236}">
                <a16:creationId xmlns:a16="http://schemas.microsoft.com/office/drawing/2014/main" id="{D216BA4B-2CCB-3417-111E-6360DA21B7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0313A67-74DC-AC97-3276-1C25830BCC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C9851E-914F-4815-A7DA-AB5D43F8950B}" type="slidenum">
              <a:rPr lang="en-IN" smtClean="0"/>
              <a:t>‹#›</a:t>
            </a:fld>
            <a:endParaRPr lang="en-IN"/>
          </a:p>
        </p:txBody>
      </p:sp>
    </p:spTree>
    <p:extLst>
      <p:ext uri="{BB962C8B-B14F-4D97-AF65-F5344CB8AC3E}">
        <p14:creationId xmlns:p14="http://schemas.microsoft.com/office/powerpoint/2010/main" val="1533894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2"/>
            <a:ext cx="2971800" cy="458788"/>
          </a:xfrm>
          <a:prstGeom prst="rect">
            <a:avLst/>
          </a:prstGeom>
        </p:spPr>
        <p:txBody>
          <a:bodyPr vert="horz" lIns="91440" tIns="45720" rIns="91440" bIns="45720" rtlCol="0"/>
          <a:lstStyle>
            <a:lvl1pPr algn="r">
              <a:defRPr sz="1200"/>
            </a:lvl1pPr>
          </a:lstStyle>
          <a:p>
            <a:r>
              <a:rPr lang="en-IN"/>
              <a:t>27-02-2024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B236F-9CAC-45E6-BA14-CDEE79433B90}" type="slidenum">
              <a:rPr lang="en-IN" smtClean="0"/>
              <a:t>‹#›</a:t>
            </a:fld>
            <a:endParaRPr lang="en-IN"/>
          </a:p>
        </p:txBody>
      </p:sp>
    </p:spTree>
    <p:extLst>
      <p:ext uri="{BB962C8B-B14F-4D97-AF65-F5344CB8AC3E}">
        <p14:creationId xmlns:p14="http://schemas.microsoft.com/office/powerpoint/2010/main" val="420797608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32000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5AB1-4591-4987-D06C-44D65EFDE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E9FD25-1746-940A-E718-BB809CD7BC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B1371A-83A4-59B7-32CA-E2A02A4AA15E}"/>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D47BCF5C-8EE8-2DA3-DCCC-631EEFDAC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220A2-61FE-5175-EB2C-28DED3ED6524}"/>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89943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5DA80-E553-979A-8521-43BB55B005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8A5F1D-F6E3-B5E7-A55B-89E7194C5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1129C-F067-3E3F-B88D-8F50B808F2AB}"/>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F64AE055-ED12-039C-93B4-27333A4A56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58B7D-CA7B-F09D-7347-80CB4CAF0513}"/>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47897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0C1C7-494D-10EB-A4F0-083CEAA633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B1BB7-5ED1-506C-C362-96D89A6697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8406D-2271-6365-F0D4-E72E29D9ECAB}"/>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9DD93C2E-D9B3-101F-B4B1-70176137D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F497BD-2305-ABFD-8461-DD537CD9F564}"/>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47148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5DF3-415A-93D4-F818-282826C1F2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114088-97B5-0646-271C-F065CDFB60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42132-99BC-D4B7-80C0-54F199EDCFD5}"/>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F735FE39-967F-04ED-6779-733DC1DD7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78102-CAEA-AC15-92F1-769307B1BBAE}"/>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179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D5CE3-F840-DAE7-8214-C553B83C0C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4F3602-3E7A-4C7C-EA13-9617D13B9D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039B2-D14E-C994-35FC-918F86680F68}"/>
              </a:ext>
            </a:extLst>
          </p:cNvPr>
          <p:cNvSpPr>
            <a:spLocks noGrp="1"/>
          </p:cNvSpPr>
          <p:nvPr>
            <p:ph type="dt" sz="half" idx="10"/>
          </p:nvPr>
        </p:nvSpPr>
        <p:spPr/>
        <p:txBody>
          <a:bodyPr/>
          <a:lstStyle/>
          <a:p>
            <a:r>
              <a:rPr lang="en-IN"/>
              <a:t>27-02-2024</a:t>
            </a:r>
          </a:p>
        </p:txBody>
      </p:sp>
      <p:sp>
        <p:nvSpPr>
          <p:cNvPr id="5" name="Footer Placeholder 4">
            <a:extLst>
              <a:ext uri="{FF2B5EF4-FFF2-40B4-BE49-F238E27FC236}">
                <a16:creationId xmlns:a16="http://schemas.microsoft.com/office/drawing/2014/main" id="{FC7763C0-DEDB-6640-9C52-B3D84C2DA0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6AACF-99B1-F0CF-64DE-EF2C8C62F091}"/>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28041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18B0-2064-7FD2-49ED-0B2C9F1AB4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E21001-13D7-A7EF-98CA-DB77E968A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378877-A1ED-9708-F099-304AB9C57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25E65F-5F97-CC3B-1989-5714F03A3CF1}"/>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E079196A-3357-6F8F-9F69-7D496F2856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0B286-DA3C-4BCE-CECA-8EFED0F97BB0}"/>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345737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F6D9-8209-5180-7E9C-617D15E34E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58F022-29D8-A856-30B5-EADE1F9FC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F17637-15F9-DA35-FD37-CF963EF1B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3E2D7C-CF2A-1721-A8C8-05C89E2DE7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17F53D-8B7E-02FF-1CAE-CE936864E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C52966-FEE3-C090-AB66-7E381A7A5935}"/>
              </a:ext>
            </a:extLst>
          </p:cNvPr>
          <p:cNvSpPr>
            <a:spLocks noGrp="1"/>
          </p:cNvSpPr>
          <p:nvPr>
            <p:ph type="dt" sz="half" idx="10"/>
          </p:nvPr>
        </p:nvSpPr>
        <p:spPr/>
        <p:txBody>
          <a:bodyPr/>
          <a:lstStyle/>
          <a:p>
            <a:r>
              <a:rPr lang="en-IN"/>
              <a:t>27-02-2024</a:t>
            </a:r>
          </a:p>
        </p:txBody>
      </p:sp>
      <p:sp>
        <p:nvSpPr>
          <p:cNvPr id="8" name="Footer Placeholder 7">
            <a:extLst>
              <a:ext uri="{FF2B5EF4-FFF2-40B4-BE49-F238E27FC236}">
                <a16:creationId xmlns:a16="http://schemas.microsoft.com/office/drawing/2014/main" id="{C1D21202-B941-5E97-15AD-93517ED6BEB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6F73B1-16B1-2EFD-72B1-64B822684264}"/>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18898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BA9A-1B09-9AE6-360A-1B491A423D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BD7073-FE26-8BD1-8EFD-B998FED46F05}"/>
              </a:ext>
            </a:extLst>
          </p:cNvPr>
          <p:cNvSpPr>
            <a:spLocks noGrp="1"/>
          </p:cNvSpPr>
          <p:nvPr>
            <p:ph type="dt" sz="half" idx="10"/>
          </p:nvPr>
        </p:nvSpPr>
        <p:spPr/>
        <p:txBody>
          <a:bodyPr/>
          <a:lstStyle/>
          <a:p>
            <a:r>
              <a:rPr lang="en-IN"/>
              <a:t>27-02-2024</a:t>
            </a:r>
          </a:p>
        </p:txBody>
      </p:sp>
      <p:sp>
        <p:nvSpPr>
          <p:cNvPr id="4" name="Footer Placeholder 3">
            <a:extLst>
              <a:ext uri="{FF2B5EF4-FFF2-40B4-BE49-F238E27FC236}">
                <a16:creationId xmlns:a16="http://schemas.microsoft.com/office/drawing/2014/main" id="{CB423C14-5489-AEC6-0BE4-0B6B0A3236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997005-D7A2-E574-8344-456E24F61CE5}"/>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93681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581F1-9841-0D9B-1A5E-9AA11490CD1B}"/>
              </a:ext>
            </a:extLst>
          </p:cNvPr>
          <p:cNvSpPr>
            <a:spLocks noGrp="1"/>
          </p:cNvSpPr>
          <p:nvPr>
            <p:ph type="dt" sz="half" idx="10"/>
          </p:nvPr>
        </p:nvSpPr>
        <p:spPr/>
        <p:txBody>
          <a:bodyPr/>
          <a:lstStyle/>
          <a:p>
            <a:r>
              <a:rPr lang="en-IN"/>
              <a:t>27-02-2024</a:t>
            </a:r>
          </a:p>
        </p:txBody>
      </p:sp>
      <p:sp>
        <p:nvSpPr>
          <p:cNvPr id="3" name="Footer Placeholder 2">
            <a:extLst>
              <a:ext uri="{FF2B5EF4-FFF2-40B4-BE49-F238E27FC236}">
                <a16:creationId xmlns:a16="http://schemas.microsoft.com/office/drawing/2014/main" id="{05633511-0948-8367-EAB3-A83D048B3E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38524C-810A-B1C9-6749-F46FD98EEFB7}"/>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168244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E334-1182-0A36-983D-85AF1F53B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0EFB2E-90E4-9C73-3641-E50A170D8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263A8A-F869-2CEF-1E77-26CDA953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4C050-FF96-613F-2AF7-38879EBCA816}"/>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DF526A95-F1FF-BB17-E9EC-291A10C73C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3F6B4-0F89-F26C-77BD-9E416AA4156C}"/>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194590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E6A9-D57A-6B4D-DC47-DE72F0BD0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549EBF-27B2-CD9E-8DC3-6027BB6B6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DCF27A-8F77-D479-CC72-1F42A6743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AF71E0-6340-DF92-4369-1DC3CBEE702C}"/>
              </a:ext>
            </a:extLst>
          </p:cNvPr>
          <p:cNvSpPr>
            <a:spLocks noGrp="1"/>
          </p:cNvSpPr>
          <p:nvPr>
            <p:ph type="dt" sz="half" idx="10"/>
          </p:nvPr>
        </p:nvSpPr>
        <p:spPr/>
        <p:txBody>
          <a:bodyPr/>
          <a:lstStyle/>
          <a:p>
            <a:r>
              <a:rPr lang="en-IN"/>
              <a:t>27-02-2024</a:t>
            </a:r>
          </a:p>
        </p:txBody>
      </p:sp>
      <p:sp>
        <p:nvSpPr>
          <p:cNvPr id="6" name="Footer Placeholder 5">
            <a:extLst>
              <a:ext uri="{FF2B5EF4-FFF2-40B4-BE49-F238E27FC236}">
                <a16:creationId xmlns:a16="http://schemas.microsoft.com/office/drawing/2014/main" id="{A1A0FE3C-3AB7-3134-C269-04A4AFAD4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36382D-5AAF-D722-B742-C89920D959E4}"/>
              </a:ext>
            </a:extLst>
          </p:cNvPr>
          <p:cNvSpPr>
            <a:spLocks noGrp="1"/>
          </p:cNvSpPr>
          <p:nvPr>
            <p:ph type="sldNum" sz="quarter" idx="12"/>
          </p:nvPr>
        </p:nvSpPr>
        <p:spPr/>
        <p:txBody>
          <a:bodyPr/>
          <a:lstStyle/>
          <a:p>
            <a:fld id="{AC4487C7-DBA7-4D71-B92A-1622B9C54D76}" type="slidenum">
              <a:rPr lang="en-IN" smtClean="0"/>
              <a:t>‹#›</a:t>
            </a:fld>
            <a:endParaRPr lang="en-IN"/>
          </a:p>
        </p:txBody>
      </p:sp>
    </p:spTree>
    <p:extLst>
      <p:ext uri="{BB962C8B-B14F-4D97-AF65-F5344CB8AC3E}">
        <p14:creationId xmlns:p14="http://schemas.microsoft.com/office/powerpoint/2010/main" val="217282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F745A-40B7-71C8-2AE0-AD778A75D1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CFCCB2-3589-1FA8-0A35-C3DF35C55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B7666B-4EAE-9AC1-86E7-DF77C1C32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27-02-2024</a:t>
            </a:r>
          </a:p>
        </p:txBody>
      </p:sp>
      <p:sp>
        <p:nvSpPr>
          <p:cNvPr id="5" name="Footer Placeholder 4">
            <a:extLst>
              <a:ext uri="{FF2B5EF4-FFF2-40B4-BE49-F238E27FC236}">
                <a16:creationId xmlns:a16="http://schemas.microsoft.com/office/drawing/2014/main" id="{8BF0E5C4-B5E9-C8BC-1C16-3406F9B71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2ECB1F-A7DB-F114-1685-577EC722B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487C7-DBA7-4D71-B92A-1622B9C54D76}" type="slidenum">
              <a:rPr lang="en-IN" smtClean="0"/>
              <a:t>‹#›</a:t>
            </a:fld>
            <a:endParaRPr lang="en-IN"/>
          </a:p>
        </p:txBody>
      </p:sp>
    </p:spTree>
    <p:extLst>
      <p:ext uri="{BB962C8B-B14F-4D97-AF65-F5344CB8AC3E}">
        <p14:creationId xmlns:p14="http://schemas.microsoft.com/office/powerpoint/2010/main" val="2436661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293D27C-DC8B-360A-EB40-504E2F2F0DBD}"/>
              </a:ext>
            </a:extLst>
          </p:cNvPr>
          <p:cNvSpPr txBox="1"/>
          <p:nvPr/>
        </p:nvSpPr>
        <p:spPr>
          <a:xfrm>
            <a:off x="3048000" y="274760"/>
            <a:ext cx="6096000" cy="1861985"/>
          </a:xfrm>
          <a:prstGeom prst="rect">
            <a:avLst/>
          </a:prstGeom>
          <a:noFill/>
        </p:spPr>
        <p:txBody>
          <a:bodyPr wrap="square">
            <a:spAutoFit/>
          </a:bodyPr>
          <a:lstStyle/>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AND ENGINEERING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UNIVERSITY COLLEGE OF ENGINEERING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ADIKAVI NANNAYA UNIVERSITY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RAJAMAHENDRAVARAM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071A33A-FCF5-18C9-301E-32E1A65FF332}"/>
              </a:ext>
            </a:extLst>
          </p:cNvPr>
          <p:cNvPicPr>
            <a:picLocks noChangeAspect="1"/>
          </p:cNvPicPr>
          <p:nvPr/>
        </p:nvPicPr>
        <p:blipFill>
          <a:blip r:embed="rId2"/>
          <a:stretch>
            <a:fillRect/>
          </a:stretch>
        </p:blipFill>
        <p:spPr>
          <a:xfrm>
            <a:off x="5274666" y="2246938"/>
            <a:ext cx="1641980" cy="1693616"/>
          </a:xfrm>
          <a:prstGeom prst="rect">
            <a:avLst/>
          </a:prstGeom>
        </p:spPr>
      </p:pic>
      <p:sp>
        <p:nvSpPr>
          <p:cNvPr id="5" name="TextBox 4">
            <a:extLst>
              <a:ext uri="{FF2B5EF4-FFF2-40B4-BE49-F238E27FC236}">
                <a16:creationId xmlns:a16="http://schemas.microsoft.com/office/drawing/2014/main" id="{11E5CD66-8A71-0F2F-F73E-DFFBC2370F0F}"/>
              </a:ext>
            </a:extLst>
          </p:cNvPr>
          <p:cNvSpPr txBox="1"/>
          <p:nvPr/>
        </p:nvSpPr>
        <p:spPr>
          <a:xfrm>
            <a:off x="6916646" y="5222802"/>
            <a:ext cx="6096000" cy="1360437"/>
          </a:xfrm>
          <a:prstGeom prst="rect">
            <a:avLst/>
          </a:prstGeom>
          <a:noFill/>
        </p:spPr>
        <p:txBody>
          <a:bodyPr wrap="square">
            <a:spAutoFit/>
          </a:bodyPr>
          <a:lstStyle/>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Submitted by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b="1" dirty="0">
                <a:latin typeface="Times New Roman" panose="02020603050405020304" pitchFamily="18" charset="0"/>
                <a:ea typeface="Calibri" panose="020F0502020204030204" pitchFamily="34" charset="0"/>
                <a:cs typeface="Times New Roman" panose="02020603050405020304" pitchFamily="18" charset="0"/>
              </a:rPr>
              <a:t>J.DHEERAJ</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IV </a:t>
            </a:r>
            <a:r>
              <a:rPr lang="en-IN" sz="1800" dirty="0" err="1">
                <a:latin typeface="Times New Roman" panose="02020603050405020304" pitchFamily="18" charset="0"/>
                <a:ea typeface="Calibri" panose="020F0502020204030204" pitchFamily="34" charset="0"/>
                <a:cs typeface="Times New Roman" panose="02020603050405020304" pitchFamily="18" charset="0"/>
              </a:rPr>
              <a:t>B.Tech</a:t>
            </a:r>
            <a:r>
              <a:rPr lang="en-IN" sz="1800" dirty="0">
                <a:latin typeface="Times New Roman" panose="02020603050405020304" pitchFamily="18" charset="0"/>
                <a:ea typeface="Calibri" panose="020F0502020204030204" pitchFamily="34" charset="0"/>
                <a:cs typeface="Times New Roman" panose="02020603050405020304" pitchFamily="18" charset="0"/>
              </a:rPr>
              <a:t> CSE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Reg No: </a:t>
            </a:r>
            <a:r>
              <a:rPr lang="en-IN" dirty="0">
                <a:latin typeface="Times New Roman" panose="02020603050405020304" pitchFamily="18" charset="0"/>
                <a:ea typeface="Calibri" panose="020F0502020204030204" pitchFamily="34" charset="0"/>
                <a:cs typeface="Times New Roman" panose="02020603050405020304" pitchFamily="18" charset="0"/>
              </a:rPr>
              <a:t>20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8297601021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F64D7EB-9C37-FC0D-EEA2-95FDC2A01FF0}"/>
              </a:ext>
            </a:extLst>
          </p:cNvPr>
          <p:cNvSpPr txBox="1"/>
          <p:nvPr/>
        </p:nvSpPr>
        <p:spPr>
          <a:xfrm>
            <a:off x="-1233020" y="5222803"/>
            <a:ext cx="6508376" cy="1360437"/>
          </a:xfrm>
          <a:prstGeom prst="rect">
            <a:avLst/>
          </a:prstGeom>
          <a:noFill/>
        </p:spPr>
        <p:txBody>
          <a:bodyPr wrap="square">
            <a:spAutoFit/>
          </a:bodyPr>
          <a:lstStyle/>
          <a:p>
            <a:pPr marL="0" marR="0" algn="ctr">
              <a:lnSpc>
                <a:spcPct val="107000"/>
              </a:lnSpc>
              <a:spcBef>
                <a:spcPts val="0"/>
              </a:spcBef>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Under the esteemed guidance of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b="1" dirty="0" err="1">
                <a:latin typeface="Times New Roman" panose="02020603050405020304" pitchFamily="18" charset="0"/>
                <a:ea typeface="Calibri" panose="020F0502020204030204" pitchFamily="34" charset="0"/>
                <a:cs typeface="Times New Roman" panose="02020603050405020304" pitchFamily="18" charset="0"/>
              </a:rPr>
              <a:t>Dr</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 </a:t>
            </a:r>
            <a:r>
              <a:rPr lang="en-IN" b="1" dirty="0" err="1">
                <a:latin typeface="Times New Roman" panose="02020603050405020304" pitchFamily="18" charset="0"/>
                <a:ea typeface="Calibri" panose="020F0502020204030204" pitchFamily="34" charset="0"/>
                <a:cs typeface="Times New Roman" panose="02020603050405020304" pitchFamily="18" charset="0"/>
              </a:rPr>
              <a:t>Kezia</a:t>
            </a:r>
            <a:r>
              <a:rPr lang="en-IN" b="1" dirty="0">
                <a:latin typeface="Times New Roman" panose="02020603050405020304" pitchFamily="18" charset="0"/>
                <a:ea typeface="Calibri" panose="020F0502020204030204" pitchFamily="34" charset="0"/>
                <a:cs typeface="Times New Roman" panose="02020603050405020304" pitchFamily="18" charset="0"/>
              </a:rPr>
              <a:t> Rani</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dirty="0">
                <a:latin typeface="Times New Roman" panose="02020603050405020304" pitchFamily="18" charset="0"/>
                <a:ea typeface="Calibri" panose="020F0502020204030204" pitchFamily="34" charset="0"/>
                <a:cs typeface="Times New Roman" panose="02020603050405020304" pitchFamily="18" charset="0"/>
              </a:rPr>
              <a:t>Head of the Department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Department of CSE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96F9F29-277E-FF42-4FD9-DE6ACCB77743}"/>
              </a:ext>
            </a:extLst>
          </p:cNvPr>
          <p:cNvSpPr txBox="1"/>
          <p:nvPr/>
        </p:nvSpPr>
        <p:spPr>
          <a:xfrm>
            <a:off x="2532186" y="4104624"/>
            <a:ext cx="7126940" cy="954107"/>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Amazon Echo Reviews Sentiment Analysis Using NLP</a:t>
            </a:r>
          </a:p>
        </p:txBody>
      </p:sp>
    </p:spTree>
    <p:extLst>
      <p:ext uri="{BB962C8B-B14F-4D97-AF65-F5344CB8AC3E}">
        <p14:creationId xmlns:p14="http://schemas.microsoft.com/office/powerpoint/2010/main" val="289836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EF274-F73F-7E21-BEBA-0CB6E059ACF4}"/>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7568C3A-14B6-1B44-376F-EA787791D76B}"/>
              </a:ext>
            </a:extLst>
          </p:cNvPr>
          <p:cNvSpPr txBox="1">
            <a:spLocks/>
          </p:cNvSpPr>
          <p:nvPr/>
        </p:nvSpPr>
        <p:spPr>
          <a:xfrm>
            <a:off x="1010304" y="990498"/>
            <a:ext cx="10438015" cy="64574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US" sz="1200" b="0" i="0" u="none" strike="noStrike" kern="1200" cap="none" spc="0" normalizeH="0" baseline="0" noProof="0">
                <a:ln>
                  <a:noFill/>
                </a:ln>
                <a:solidFill>
                  <a:sysClr val="window" lastClr="FFFFFF"/>
                </a:solidFill>
                <a:effectLst/>
                <a:uLnTx/>
                <a:uFillTx/>
                <a:latin typeface="Times New Roman" panose="02020603050405020304" pitchFamily="18" charset="0"/>
                <a:cs typeface="Times New Roman" panose="02020603050405020304" pitchFamily="18" charset="0"/>
              </a:rPr>
              <a:t>             </a:t>
            </a:r>
            <a:endParaRPr kumimoji="0" lang="en-US" altLang="en-US" sz="1200" b="1" i="0" u="none" strike="noStrike" kern="1200" cap="none" spc="0" normalizeH="0" baseline="0" noProof="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endParaRPr kumimoji="0" lang="en-IN" altLang="en-US" sz="1200" b="0" i="0" u="none" strike="noStrike" kern="1200" cap="none" spc="0" normalizeH="0" baseline="0" noProof="0">
              <a:ln>
                <a:noFill/>
              </a:ln>
              <a:solidFill>
                <a:sysClr val="windowText" lastClr="000000">
                  <a:lumMod val="95000"/>
                  <a:lumOff val="5000"/>
                </a:sysClr>
              </a:solidFill>
              <a:effectLst/>
              <a:uLnTx/>
              <a:uFillTx/>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CD433"/>
              </a:buClr>
              <a:buSzPct val="80000"/>
              <a:buFont typeface="Wingdings" panose="05000000000000000000" charset="0"/>
              <a:buNone/>
              <a:tabLst/>
              <a:defRPr/>
            </a:pPr>
            <a:endParaRPr kumimoji="0" lang="en-IN" altLang="en-US" sz="1200" b="0" i="0" u="none" strike="noStrike" kern="1200" cap="none" spc="0" normalizeH="0" baseline="0" noProof="0" dirty="0">
              <a:ln>
                <a:noFill/>
              </a:ln>
              <a:solidFill>
                <a:sysClr val="window" lastClr="FFFFFF"/>
              </a:solidFill>
              <a:effectLst/>
              <a:uLnTx/>
              <a:uFillTx/>
              <a:latin typeface="Times New Roman" panose="02020603050405020304" pitchFamily="18" charset="0"/>
              <a:cs typeface="Times New Roman" panose="02020603050405020304" pitchFamily="18" charset="0"/>
            </a:endParaRPr>
          </a:p>
        </p:txBody>
      </p:sp>
      <p:sp>
        <p:nvSpPr>
          <p:cNvPr id="4" name="TextBox 4">
            <a:extLst>
              <a:ext uri="{FF2B5EF4-FFF2-40B4-BE49-F238E27FC236}">
                <a16:creationId xmlns:a16="http://schemas.microsoft.com/office/drawing/2014/main" id="{DEF88DA4-C050-3D62-BB4A-6B5B79D1A0A3}"/>
              </a:ext>
            </a:extLst>
          </p:cNvPr>
          <p:cNvSpPr txBox="1"/>
          <p:nvPr/>
        </p:nvSpPr>
        <p:spPr>
          <a:xfrm>
            <a:off x="1294318" y="889123"/>
            <a:ext cx="1176344" cy="555831"/>
          </a:xfrm>
          <a:prstGeom prst="rect">
            <a:avLst/>
          </a:prstGeom>
          <a:solidFill>
            <a:sysClr val="window" lastClr="FFFFFF"/>
          </a:solidFill>
          <a:ln>
            <a:solidFill>
              <a:sysClr val="windowText" lastClr="000000"/>
            </a:solidFill>
          </a:ln>
        </p:spPr>
        <p:txBody>
          <a:bodyPr wrap="square" rtlCol="0">
            <a:no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Amazon review dataset </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B0C95DEE-7775-08CE-BB72-F28B23629553}"/>
              </a:ext>
            </a:extLst>
          </p:cNvPr>
          <p:cNvCxnSpPr/>
          <p:nvPr/>
        </p:nvCxnSpPr>
        <p:spPr>
          <a:xfrm>
            <a:off x="2807044" y="1728496"/>
            <a:ext cx="450588" cy="0"/>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7" name="Rectangle 6">
            <a:extLst>
              <a:ext uri="{FF2B5EF4-FFF2-40B4-BE49-F238E27FC236}">
                <a16:creationId xmlns:a16="http://schemas.microsoft.com/office/drawing/2014/main" id="{36B3B279-8294-337C-74B9-714676C6ABB7}"/>
              </a:ext>
            </a:extLst>
          </p:cNvPr>
          <p:cNvSpPr/>
          <p:nvPr/>
        </p:nvSpPr>
        <p:spPr>
          <a:xfrm>
            <a:off x="6879532" y="1089133"/>
            <a:ext cx="1832119" cy="1223669"/>
          </a:xfrm>
          <a:prstGeom prst="rect">
            <a:avLst/>
          </a:prstGeom>
          <a:solidFill>
            <a:schemeClr val="bg1">
              <a:lumMod val="85000"/>
            </a:schemeClr>
          </a:solidFill>
          <a:ln w="19050" cap="rnd" cmpd="sng" algn="ctr">
            <a:solidFill>
              <a:sysClr val="windowText" lastClr="000000"/>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A6FF6B0-7424-55E0-6AA5-2401442F5E1E}"/>
              </a:ext>
            </a:extLst>
          </p:cNvPr>
          <p:cNvSpPr/>
          <p:nvPr/>
        </p:nvSpPr>
        <p:spPr>
          <a:xfrm>
            <a:off x="5169203" y="1469002"/>
            <a:ext cx="1275940" cy="555831"/>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Preprocessing </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0E0DBB2E-B5BB-C363-E70E-D96712A5996D}"/>
              </a:ext>
            </a:extLst>
          </p:cNvPr>
          <p:cNvCxnSpPr/>
          <p:nvPr/>
        </p:nvCxnSpPr>
        <p:spPr>
          <a:xfrm>
            <a:off x="4698807" y="1717306"/>
            <a:ext cx="450588" cy="0"/>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10" name="Rectangle 9">
            <a:extLst>
              <a:ext uri="{FF2B5EF4-FFF2-40B4-BE49-F238E27FC236}">
                <a16:creationId xmlns:a16="http://schemas.microsoft.com/office/drawing/2014/main" id="{405BA9A5-E944-3055-942B-7D0612362D14}"/>
              </a:ext>
            </a:extLst>
          </p:cNvPr>
          <p:cNvSpPr/>
          <p:nvPr/>
        </p:nvSpPr>
        <p:spPr>
          <a:xfrm>
            <a:off x="6948258" y="1203559"/>
            <a:ext cx="1699079" cy="449162"/>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Handling missing values</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7DC2AB7-7AE1-D799-2C91-D9FC35A565B8}"/>
              </a:ext>
            </a:extLst>
          </p:cNvPr>
          <p:cNvSpPr/>
          <p:nvPr/>
        </p:nvSpPr>
        <p:spPr>
          <a:xfrm>
            <a:off x="6948258" y="1728496"/>
            <a:ext cx="1699079" cy="449162"/>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Drop unwanted columns</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F2F5C4B4-A4A2-F947-A977-E286D40FAB91}"/>
              </a:ext>
            </a:extLst>
          </p:cNvPr>
          <p:cNvCxnSpPr/>
          <p:nvPr/>
        </p:nvCxnSpPr>
        <p:spPr>
          <a:xfrm>
            <a:off x="5807174" y="2024832"/>
            <a:ext cx="0" cy="419126"/>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13" name="Rectangle 12">
            <a:extLst>
              <a:ext uri="{FF2B5EF4-FFF2-40B4-BE49-F238E27FC236}">
                <a16:creationId xmlns:a16="http://schemas.microsoft.com/office/drawing/2014/main" id="{E49588AD-6EE5-8067-CDD1-EDF330F0E800}"/>
              </a:ext>
            </a:extLst>
          </p:cNvPr>
          <p:cNvSpPr/>
          <p:nvPr/>
        </p:nvSpPr>
        <p:spPr>
          <a:xfrm>
            <a:off x="5149395" y="2443960"/>
            <a:ext cx="1275940" cy="555831"/>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NLP techniques</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76821691-DD25-8863-B9AF-9EB8A4989710}"/>
              </a:ext>
            </a:extLst>
          </p:cNvPr>
          <p:cNvCxnSpPr/>
          <p:nvPr/>
        </p:nvCxnSpPr>
        <p:spPr>
          <a:xfrm>
            <a:off x="5778092" y="2999790"/>
            <a:ext cx="0" cy="419126"/>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15" name="Rectangle 14">
            <a:extLst>
              <a:ext uri="{FF2B5EF4-FFF2-40B4-BE49-F238E27FC236}">
                <a16:creationId xmlns:a16="http://schemas.microsoft.com/office/drawing/2014/main" id="{46665800-1CD2-A9BE-FC6A-6BBDF270F737}"/>
              </a:ext>
            </a:extLst>
          </p:cNvPr>
          <p:cNvSpPr/>
          <p:nvPr/>
        </p:nvSpPr>
        <p:spPr>
          <a:xfrm>
            <a:off x="5169203" y="3448525"/>
            <a:ext cx="1275940" cy="555831"/>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D82E7770-80F0-2B5E-AC64-B9354174031F}"/>
              </a:ext>
            </a:extLst>
          </p:cNvPr>
          <p:cNvGrpSpPr/>
          <p:nvPr/>
        </p:nvGrpSpPr>
        <p:grpSpPr>
          <a:xfrm>
            <a:off x="5169203" y="5424983"/>
            <a:ext cx="1370284" cy="1145669"/>
            <a:chOff x="1537126" y="3321238"/>
            <a:chExt cx="1714855" cy="1269242"/>
          </a:xfrm>
          <a:solidFill>
            <a:sysClr val="window" lastClr="FFFFFF"/>
          </a:solidFill>
        </p:grpSpPr>
        <p:sp>
          <p:nvSpPr>
            <p:cNvPr id="17" name="Rectangle 16">
              <a:extLst>
                <a:ext uri="{FF2B5EF4-FFF2-40B4-BE49-F238E27FC236}">
                  <a16:creationId xmlns:a16="http://schemas.microsoft.com/office/drawing/2014/main" id="{F9081903-8966-8578-1A71-DE149EF47F57}"/>
                </a:ext>
              </a:extLst>
            </p:cNvPr>
            <p:cNvSpPr/>
            <p:nvPr/>
          </p:nvSpPr>
          <p:spPr>
            <a:xfrm>
              <a:off x="1537126" y="3321238"/>
              <a:ext cx="1714855" cy="1269242"/>
            </a:xfrm>
            <a:prstGeom prst="rect">
              <a:avLst/>
            </a:prstGeom>
            <a:grpFill/>
            <a:ln w="19050" cap="rnd" cmpd="sng" algn="ctr">
              <a:solidFill>
                <a:sysClr val="windowText" lastClr="000000"/>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7C3E851-02ED-8EA1-5CB3-FB2CF502D091}"/>
                </a:ext>
              </a:extLst>
            </p:cNvPr>
            <p:cNvSpPr/>
            <p:nvPr/>
          </p:nvSpPr>
          <p:spPr>
            <a:xfrm>
              <a:off x="1689526" y="3446654"/>
              <a:ext cx="1364776" cy="409419"/>
            </a:xfrm>
            <a:prstGeom prst="rect">
              <a:avLst/>
            </a:prstGeom>
            <a:grp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Test</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836A8F42-F739-06FE-3043-8B18E6DFFE5E}"/>
                </a:ext>
              </a:extLst>
            </p:cNvPr>
            <p:cNvSpPr/>
            <p:nvPr/>
          </p:nvSpPr>
          <p:spPr>
            <a:xfrm>
              <a:off x="1689526" y="4018567"/>
              <a:ext cx="1364776" cy="409419"/>
            </a:xfrm>
            <a:prstGeom prst="rect">
              <a:avLst/>
            </a:prstGeom>
            <a:grp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Train</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20" name="Straight Arrow Connector 19">
            <a:extLst>
              <a:ext uri="{FF2B5EF4-FFF2-40B4-BE49-F238E27FC236}">
                <a16:creationId xmlns:a16="http://schemas.microsoft.com/office/drawing/2014/main" id="{6C63CDA4-9B6A-F8C8-E1A3-F83D800375FE}"/>
              </a:ext>
            </a:extLst>
          </p:cNvPr>
          <p:cNvCxnSpPr/>
          <p:nvPr/>
        </p:nvCxnSpPr>
        <p:spPr>
          <a:xfrm>
            <a:off x="5778092" y="4004358"/>
            <a:ext cx="0" cy="419126"/>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21" name="Rectangle 20">
            <a:extLst>
              <a:ext uri="{FF2B5EF4-FFF2-40B4-BE49-F238E27FC236}">
                <a16:creationId xmlns:a16="http://schemas.microsoft.com/office/drawing/2014/main" id="{6D50589E-E7A0-9C09-F03B-E0CED7856362}"/>
              </a:ext>
            </a:extLst>
          </p:cNvPr>
          <p:cNvSpPr/>
          <p:nvPr/>
        </p:nvSpPr>
        <p:spPr>
          <a:xfrm>
            <a:off x="5169203" y="4449025"/>
            <a:ext cx="1275940" cy="555831"/>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Data Splitting</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2" name="Straight Arrow Connector 21">
            <a:extLst>
              <a:ext uri="{FF2B5EF4-FFF2-40B4-BE49-F238E27FC236}">
                <a16:creationId xmlns:a16="http://schemas.microsoft.com/office/drawing/2014/main" id="{72E91D9B-2BFB-4F18-AD6D-A7F42F47423F}"/>
              </a:ext>
            </a:extLst>
          </p:cNvPr>
          <p:cNvCxnSpPr/>
          <p:nvPr/>
        </p:nvCxnSpPr>
        <p:spPr>
          <a:xfrm>
            <a:off x="5787365" y="5018742"/>
            <a:ext cx="0" cy="419126"/>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23" name="Rectangle 22">
            <a:extLst>
              <a:ext uri="{FF2B5EF4-FFF2-40B4-BE49-F238E27FC236}">
                <a16:creationId xmlns:a16="http://schemas.microsoft.com/office/drawing/2014/main" id="{E9AA4F80-AB7C-069A-D95B-B5AB91E1C032}"/>
              </a:ext>
            </a:extLst>
          </p:cNvPr>
          <p:cNvSpPr/>
          <p:nvPr/>
        </p:nvSpPr>
        <p:spPr>
          <a:xfrm>
            <a:off x="6924257" y="4449024"/>
            <a:ext cx="1370284" cy="1991043"/>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FA4D967-C229-10DF-B417-BD1B4913BC2A}"/>
              </a:ext>
            </a:extLst>
          </p:cNvPr>
          <p:cNvCxnSpPr>
            <a:cxnSpLocks/>
          </p:cNvCxnSpPr>
          <p:nvPr/>
        </p:nvCxnSpPr>
        <p:spPr>
          <a:xfrm>
            <a:off x="6539487" y="5934051"/>
            <a:ext cx="314072" cy="0"/>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25" name="Rectangle 24">
            <a:extLst>
              <a:ext uri="{FF2B5EF4-FFF2-40B4-BE49-F238E27FC236}">
                <a16:creationId xmlns:a16="http://schemas.microsoft.com/office/drawing/2014/main" id="{65B13EB4-E1DD-0112-6831-C43B0B9109C8}"/>
              </a:ext>
            </a:extLst>
          </p:cNvPr>
          <p:cNvSpPr/>
          <p:nvPr/>
        </p:nvSpPr>
        <p:spPr>
          <a:xfrm>
            <a:off x="7064125" y="5074988"/>
            <a:ext cx="1090548" cy="369557"/>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Accuracy</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4B57630A-9B87-D3DE-935B-D42AD90CD4F3}"/>
              </a:ext>
            </a:extLst>
          </p:cNvPr>
          <p:cNvSpPr/>
          <p:nvPr/>
        </p:nvSpPr>
        <p:spPr>
          <a:xfrm>
            <a:off x="7073841" y="5564494"/>
            <a:ext cx="1090548" cy="369557"/>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Predictions</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B5DA1E5F-3D69-8F9A-3C95-AD5C007A510B}"/>
              </a:ext>
            </a:extLst>
          </p:cNvPr>
          <p:cNvCxnSpPr/>
          <p:nvPr/>
        </p:nvCxnSpPr>
        <p:spPr>
          <a:xfrm flipV="1">
            <a:off x="8365239" y="5282771"/>
            <a:ext cx="479113" cy="16240"/>
          </a:xfrm>
          <a:prstGeom prst="straightConnector1">
            <a:avLst/>
          </a:prstGeom>
          <a:solidFill>
            <a:sysClr val="window" lastClr="FFFFFF"/>
          </a:solidFill>
          <a:ln w="9525" cap="rnd" cmpd="sng" algn="ctr">
            <a:solidFill>
              <a:sysClr val="windowText" lastClr="000000"/>
            </a:solidFill>
            <a:prstDash val="solid"/>
            <a:tailEnd type="triangle"/>
          </a:ln>
          <a:effectLst/>
        </p:spPr>
      </p:cxnSp>
      <p:sp>
        <p:nvSpPr>
          <p:cNvPr id="28" name="Rectangle 27">
            <a:extLst>
              <a:ext uri="{FF2B5EF4-FFF2-40B4-BE49-F238E27FC236}">
                <a16:creationId xmlns:a16="http://schemas.microsoft.com/office/drawing/2014/main" id="{08F5C6AA-FBF4-DF70-8AFB-7C482B4ADBEF}"/>
              </a:ext>
            </a:extLst>
          </p:cNvPr>
          <p:cNvSpPr/>
          <p:nvPr/>
        </p:nvSpPr>
        <p:spPr>
          <a:xfrm>
            <a:off x="3364533" y="2273248"/>
            <a:ext cx="1370284" cy="1145669"/>
          </a:xfrm>
          <a:prstGeom prst="rect">
            <a:avLst/>
          </a:prstGeom>
          <a:solidFill>
            <a:schemeClr val="bg1">
              <a:lumMod val="85000"/>
            </a:schemeClr>
          </a:solidFill>
          <a:ln w="19050" cap="rnd" cmpd="sng" algn="ctr">
            <a:solidFill>
              <a:sysClr val="windowText" lastClr="000000"/>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011752E9-B5EC-E4EF-1E2F-DA014EF00FE6}"/>
              </a:ext>
            </a:extLst>
          </p:cNvPr>
          <p:cNvSpPr/>
          <p:nvPr/>
        </p:nvSpPr>
        <p:spPr>
          <a:xfrm>
            <a:off x="3486311" y="2386453"/>
            <a:ext cx="1090548" cy="441938"/>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Stop words, stem words</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BFA6FA8-16E4-B942-97CD-5891E8EE856B}"/>
              </a:ext>
            </a:extLst>
          </p:cNvPr>
          <p:cNvSpPr/>
          <p:nvPr/>
        </p:nvSpPr>
        <p:spPr>
          <a:xfrm>
            <a:off x="3494398" y="2938529"/>
            <a:ext cx="1090548" cy="369557"/>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Remove punctuations</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224814ED-92BC-AB8C-EF8A-699328B2BD72}"/>
              </a:ext>
            </a:extLst>
          </p:cNvPr>
          <p:cNvSpPr/>
          <p:nvPr/>
        </p:nvSpPr>
        <p:spPr>
          <a:xfrm>
            <a:off x="7064125" y="3356571"/>
            <a:ext cx="1699813" cy="689516"/>
          </a:xfrm>
          <a:prstGeom prst="rect">
            <a:avLst/>
          </a:prstGeom>
          <a:solidFill>
            <a:schemeClr val="bg1">
              <a:lumMod val="85000"/>
            </a:schemeClr>
          </a:solidFill>
          <a:ln w="19050" cap="rnd" cmpd="sng" algn="ctr">
            <a:solidFill>
              <a:sysClr val="windowText" lastClr="000000"/>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32" name="TextBox 14">
            <a:extLst>
              <a:ext uri="{FF2B5EF4-FFF2-40B4-BE49-F238E27FC236}">
                <a16:creationId xmlns:a16="http://schemas.microsoft.com/office/drawing/2014/main" id="{BED28988-495E-42CD-C184-4DE4F817DD7E}"/>
              </a:ext>
            </a:extLst>
          </p:cNvPr>
          <p:cNvSpPr txBox="1"/>
          <p:nvPr/>
        </p:nvSpPr>
        <p:spPr>
          <a:xfrm>
            <a:off x="7053893" y="4527171"/>
            <a:ext cx="1070479" cy="403688"/>
          </a:xfrm>
          <a:prstGeom prst="rect">
            <a:avLst/>
          </a:prstGeom>
          <a:solidFill>
            <a:sysClr val="window" lastClr="FFFFFF"/>
          </a:solidFill>
          <a:ln>
            <a:solidFill>
              <a:sysClr val="windowText" lastClr="000000"/>
            </a:solidFill>
          </a:ln>
        </p:spPr>
        <p:txBody>
          <a:bodyPr wrap="square"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XG Boost and Random Forest</a:t>
            </a:r>
            <a:endParaRPr kumimoji="0" lang="en-US" sz="11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9445A0EB-D549-AD94-1292-173A3CC093A1}"/>
              </a:ext>
            </a:extLst>
          </p:cNvPr>
          <p:cNvSpPr/>
          <p:nvPr/>
        </p:nvSpPr>
        <p:spPr>
          <a:xfrm>
            <a:off x="7204173" y="3535164"/>
            <a:ext cx="1419716" cy="361764"/>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Count vectorization</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22B6EAF-9939-DDBF-59F8-3F8DC710699B}"/>
              </a:ext>
            </a:extLst>
          </p:cNvPr>
          <p:cNvSpPr/>
          <p:nvPr/>
        </p:nvSpPr>
        <p:spPr>
          <a:xfrm>
            <a:off x="7073841" y="6002280"/>
            <a:ext cx="1090548" cy="369557"/>
          </a:xfrm>
          <a:prstGeom prst="rect">
            <a:avLst/>
          </a:prstGeom>
          <a:solidFill>
            <a:sysClr val="window" lastClr="FFFFFF"/>
          </a:solidFill>
          <a:ln w="19050" cap="rnd"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Visualizations</a:t>
            </a:r>
            <a:endParaRPr kumimoji="0" lang="en-US" sz="1200" b="0" i="0" u="none" strike="noStrike" kern="0" cap="none" spc="0" normalizeH="0" baseline="0" noProof="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2AF82B39-A959-1965-7CED-B218DC934D2C}"/>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E442DF6F-0E29-C932-2943-F43080369807}"/>
              </a:ext>
            </a:extLst>
          </p:cNvPr>
          <p:cNvSpPr txBox="1"/>
          <p:nvPr/>
        </p:nvSpPr>
        <p:spPr>
          <a:xfrm>
            <a:off x="4195159" y="344106"/>
            <a:ext cx="3801682"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FEEC8C16-9EB1-42BE-F410-E5D4F10272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8084" y="1259402"/>
            <a:ext cx="855782" cy="786638"/>
          </a:xfrm>
          <a:prstGeom prst="rect">
            <a:avLst/>
          </a:prstGeom>
        </p:spPr>
      </p:pic>
      <p:sp>
        <p:nvSpPr>
          <p:cNvPr id="38" name="Flowchart: Data 37">
            <a:extLst>
              <a:ext uri="{FF2B5EF4-FFF2-40B4-BE49-F238E27FC236}">
                <a16:creationId xmlns:a16="http://schemas.microsoft.com/office/drawing/2014/main" id="{0AC151F1-9F21-9A4C-EE96-4C13985527AC}"/>
              </a:ext>
            </a:extLst>
          </p:cNvPr>
          <p:cNvSpPr/>
          <p:nvPr/>
        </p:nvSpPr>
        <p:spPr>
          <a:xfrm>
            <a:off x="3257632" y="1434924"/>
            <a:ext cx="1582989" cy="555831"/>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Input data</a:t>
            </a:r>
            <a:endParaRPr kumimoji="0" lang="en-US" sz="1200" b="0" i="0" u="none" strike="noStrike" kern="0" cap="none" spc="0" normalizeH="0" baseline="0" noProof="0" dirty="0">
              <a:ln>
                <a:noFill/>
              </a:ln>
              <a:solidFill>
                <a:prstClr val="white"/>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9" name="Flowchart: Terminator 38">
            <a:extLst>
              <a:ext uri="{FF2B5EF4-FFF2-40B4-BE49-F238E27FC236}">
                <a16:creationId xmlns:a16="http://schemas.microsoft.com/office/drawing/2014/main" id="{27989821-7DF1-D99F-A695-961104938E5B}"/>
              </a:ext>
            </a:extLst>
          </p:cNvPr>
          <p:cNvSpPr/>
          <p:nvPr/>
        </p:nvSpPr>
        <p:spPr>
          <a:xfrm>
            <a:off x="8940619" y="5020143"/>
            <a:ext cx="1459898" cy="557735"/>
          </a:xfrm>
          <a:prstGeom prst="flowChartTerminator">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Output</a:t>
            </a:r>
            <a:endParaRPr lang="en-IN" dirty="0"/>
          </a:p>
        </p:txBody>
      </p:sp>
      <p:cxnSp>
        <p:nvCxnSpPr>
          <p:cNvPr id="40" name="Straight Connector 39">
            <a:extLst>
              <a:ext uri="{FF2B5EF4-FFF2-40B4-BE49-F238E27FC236}">
                <a16:creationId xmlns:a16="http://schemas.microsoft.com/office/drawing/2014/main" id="{DCEA5571-82FF-41FC-9F34-D6C7C50BD981}"/>
              </a:ext>
            </a:extLst>
          </p:cNvPr>
          <p:cNvCxnSpPr>
            <a:cxnSpLocks/>
            <a:stCxn id="8" idx="3"/>
          </p:cNvCxnSpPr>
          <p:nvPr/>
        </p:nvCxnSpPr>
        <p:spPr>
          <a:xfrm>
            <a:off x="6445142" y="1746918"/>
            <a:ext cx="432000" cy="0"/>
          </a:xfrm>
          <a:prstGeom prst="line">
            <a:avLst/>
          </a:prstGeom>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A03F8B6C-78BD-A7D0-B4E0-F1B0283EF89E}"/>
              </a:ext>
            </a:extLst>
          </p:cNvPr>
          <p:cNvCxnSpPr>
            <a:cxnSpLocks/>
            <a:endCxn id="13" idx="1"/>
          </p:cNvCxnSpPr>
          <p:nvPr/>
        </p:nvCxnSpPr>
        <p:spPr>
          <a:xfrm flipV="1">
            <a:off x="4737203" y="2721876"/>
            <a:ext cx="396000" cy="0"/>
          </a:xfrm>
          <a:prstGeom prst="line">
            <a:avLst/>
          </a:prstGeom>
          <a:ln/>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CAD08949-7382-629A-1BA5-BDDC8B09C760}"/>
              </a:ext>
            </a:extLst>
          </p:cNvPr>
          <p:cNvCxnSpPr>
            <a:cxnSpLocks/>
          </p:cNvCxnSpPr>
          <p:nvPr/>
        </p:nvCxnSpPr>
        <p:spPr>
          <a:xfrm>
            <a:off x="6445142" y="3716046"/>
            <a:ext cx="576000"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5014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F7EF6AA-5BC2-B732-7907-2D68B9066BAF}"/>
              </a:ext>
            </a:extLst>
          </p:cNvPr>
          <p:cNvSpPr txBox="1"/>
          <p:nvPr/>
        </p:nvSpPr>
        <p:spPr>
          <a:xfrm>
            <a:off x="4806320" y="3198166"/>
            <a:ext cx="257936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1531733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diagram of a diagram&#10;&#10;Description automatically generated">
            <a:extLst>
              <a:ext uri="{FF2B5EF4-FFF2-40B4-BE49-F238E27FC236}">
                <a16:creationId xmlns:a16="http://schemas.microsoft.com/office/drawing/2014/main" id="{1B4D45B3-3B15-9AC8-2A35-FC1F1D979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480" y="1788250"/>
            <a:ext cx="5915025" cy="3676650"/>
          </a:xfrm>
          <a:prstGeom prst="rect">
            <a:avLst/>
          </a:prstGeom>
        </p:spPr>
      </p:pic>
      <p:sp>
        <p:nvSpPr>
          <p:cNvPr id="2" name="TextBox 1">
            <a:extLst>
              <a:ext uri="{FF2B5EF4-FFF2-40B4-BE49-F238E27FC236}">
                <a16:creationId xmlns:a16="http://schemas.microsoft.com/office/drawing/2014/main" id="{E119A042-2E20-04C5-0527-1FD755144560}"/>
              </a:ext>
            </a:extLst>
          </p:cNvPr>
          <p:cNvSpPr txBox="1"/>
          <p:nvPr/>
        </p:nvSpPr>
        <p:spPr>
          <a:xfrm>
            <a:off x="4492836" y="435511"/>
            <a:ext cx="3206327"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USE-CASE DIAGRAM</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95F000F-1E7A-7EEC-AFDB-96B80968D134}"/>
              </a:ext>
            </a:extLst>
          </p:cNvPr>
          <p:cNvSpPr txBox="1"/>
          <p:nvPr/>
        </p:nvSpPr>
        <p:spPr>
          <a:xfrm>
            <a:off x="6657018" y="2056914"/>
            <a:ext cx="5406673" cy="3139321"/>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Enter </a:t>
            </a:r>
            <a:r>
              <a:rPr lang="en-US" b="1" dirty="0" err="1">
                <a:latin typeface="Times New Roman" panose="02020603050405020304" pitchFamily="18" charset="0"/>
                <a:cs typeface="Times New Roman" panose="02020603050405020304" pitchFamily="18" charset="0"/>
              </a:rPr>
              <a:t>Text:</a:t>
            </a:r>
            <a:r>
              <a:rPr lang="en-US"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user can input a piece of text directly into </a:t>
            </a:r>
          </a:p>
          <a:p>
            <a:r>
              <a:rPr lang="en-US" dirty="0">
                <a:latin typeface="Times New Roman" panose="02020603050405020304" pitchFamily="18" charset="0"/>
                <a:cs typeface="Times New Roman" panose="02020603050405020304" pitchFamily="18" charset="0"/>
              </a:rPr>
              <a:t>the provided interface.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Upload File</a:t>
            </a:r>
            <a:r>
              <a:rPr lang="en-US" dirty="0">
                <a:latin typeface="Times New Roman" panose="02020603050405020304" pitchFamily="18" charset="0"/>
                <a:cs typeface="Times New Roman" panose="02020603050405020304" pitchFamily="18" charset="0"/>
              </a:rPr>
              <a:t>: A user can upload a CSV file containing </a:t>
            </a:r>
          </a:p>
          <a:p>
            <a:r>
              <a:rPr lang="en-US" dirty="0">
                <a:latin typeface="Times New Roman" panose="02020603050405020304" pitchFamily="18" charset="0"/>
                <a:cs typeface="Times New Roman" panose="02020603050405020304" pitchFamily="18" charset="0"/>
              </a:rPr>
              <a:t>multiple reviews.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Display Results: </a:t>
            </a:r>
            <a:r>
              <a:rPr lang="en-US" dirty="0">
                <a:latin typeface="Times New Roman" panose="02020603050405020304" pitchFamily="18" charset="0"/>
                <a:cs typeface="Times New Roman" panose="02020603050405020304" pitchFamily="18" charset="0"/>
              </a:rPr>
              <a:t>After entering text or uploading a file, </a:t>
            </a:r>
          </a:p>
          <a:p>
            <a:r>
              <a:rPr lang="en-US" dirty="0">
                <a:latin typeface="Times New Roman" panose="02020603050405020304" pitchFamily="18" charset="0"/>
                <a:cs typeface="Times New Roman" panose="02020603050405020304" pitchFamily="18" charset="0"/>
              </a:rPr>
              <a:t>the user can view the sentiment analysis results.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Generate Graph: </a:t>
            </a:r>
            <a:r>
              <a:rPr lang="en-US" dirty="0">
                <a:latin typeface="Times New Roman" panose="02020603050405020304" pitchFamily="18" charset="0"/>
                <a:cs typeface="Times New Roman" panose="02020603050405020304" pitchFamily="18" charset="0"/>
              </a:rPr>
              <a:t>Users get a visual representation of </a:t>
            </a:r>
          </a:p>
          <a:p>
            <a:r>
              <a:rPr lang="en-US" dirty="0">
                <a:latin typeface="Times New Roman" panose="02020603050405020304" pitchFamily="18" charset="0"/>
                <a:cs typeface="Times New Roman" panose="02020603050405020304" pitchFamily="18" charset="0"/>
              </a:rPr>
              <a:t>sentiment distribution or trends. </a:t>
            </a: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3212CA5-45FE-31B3-58A7-A10C1D9DD994}"/>
              </a:ext>
            </a:extLst>
          </p:cNvPr>
          <p:cNvSpPr/>
          <p:nvPr/>
        </p:nvSpPr>
        <p:spPr>
          <a:xfrm>
            <a:off x="2487561" y="1920677"/>
            <a:ext cx="176981" cy="34117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8CE5CB7E-497A-CBB3-5168-A8EDD588ACE5}"/>
              </a:ext>
            </a:extLst>
          </p:cNvPr>
          <p:cNvCxnSpPr/>
          <p:nvPr/>
        </p:nvCxnSpPr>
        <p:spPr>
          <a:xfrm>
            <a:off x="2315496" y="2126109"/>
            <a:ext cx="344129"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87FAD1DD-9147-1202-C077-014F8684B6F5}"/>
              </a:ext>
            </a:extLst>
          </p:cNvPr>
          <p:cNvCxnSpPr/>
          <p:nvPr/>
        </p:nvCxnSpPr>
        <p:spPr>
          <a:xfrm>
            <a:off x="2330612" y="3077497"/>
            <a:ext cx="344129"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490D917-4A67-6D47-6B0C-AD92980AE238}"/>
              </a:ext>
            </a:extLst>
          </p:cNvPr>
          <p:cNvCxnSpPr/>
          <p:nvPr/>
        </p:nvCxnSpPr>
        <p:spPr>
          <a:xfrm>
            <a:off x="2315496" y="4125247"/>
            <a:ext cx="344129"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185B4AB-2673-EBC1-9D99-8A34554D120D}"/>
              </a:ext>
            </a:extLst>
          </p:cNvPr>
          <p:cNvCxnSpPr/>
          <p:nvPr/>
        </p:nvCxnSpPr>
        <p:spPr>
          <a:xfrm>
            <a:off x="2362569" y="5123467"/>
            <a:ext cx="34412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0225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diagram of a graph generator&#10;&#10;Description automatically generated">
            <a:extLst>
              <a:ext uri="{FF2B5EF4-FFF2-40B4-BE49-F238E27FC236}">
                <a16:creationId xmlns:a16="http://schemas.microsoft.com/office/drawing/2014/main" id="{A3E0B96F-7237-75A5-694D-11AF0F1E93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1013" y="418369"/>
            <a:ext cx="4443567" cy="5839555"/>
          </a:xfrm>
          <a:prstGeom prst="rect">
            <a:avLst/>
          </a:prstGeom>
        </p:spPr>
      </p:pic>
      <p:sp>
        <p:nvSpPr>
          <p:cNvPr id="2" name="TextBox 1">
            <a:extLst>
              <a:ext uri="{FF2B5EF4-FFF2-40B4-BE49-F238E27FC236}">
                <a16:creationId xmlns:a16="http://schemas.microsoft.com/office/drawing/2014/main" id="{98AD5667-667D-2B76-E3BF-21C8A387B7FB}"/>
              </a:ext>
            </a:extLst>
          </p:cNvPr>
          <p:cNvSpPr txBox="1"/>
          <p:nvPr/>
        </p:nvSpPr>
        <p:spPr>
          <a:xfrm>
            <a:off x="358618" y="369087"/>
            <a:ext cx="2693366" cy="461665"/>
          </a:xfrm>
          <a:prstGeom prst="rect">
            <a:avLst/>
          </a:prstGeom>
          <a:noFill/>
        </p:spPr>
        <p:txBody>
          <a:bodyPr wrap="none" rtlCol="0">
            <a:spAutoFit/>
          </a:bodyPr>
          <a:lstStyle/>
          <a:p>
            <a:r>
              <a:rPr lang="en-US" sz="2400" u="sng" dirty="0">
                <a:latin typeface="Times New Roman" panose="02020603050405020304" pitchFamily="18" charset="0"/>
                <a:cs typeface="Times New Roman" panose="02020603050405020304" pitchFamily="18" charset="0"/>
              </a:rPr>
              <a:t>CLASS DIAGRAM</a:t>
            </a:r>
            <a:endParaRPr lang="en-IN" sz="24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5E44253-23DA-0572-4045-022B6FAB1577}"/>
              </a:ext>
            </a:extLst>
          </p:cNvPr>
          <p:cNvSpPr txBox="1"/>
          <p:nvPr/>
        </p:nvSpPr>
        <p:spPr>
          <a:xfrm>
            <a:off x="358618" y="975778"/>
            <a:ext cx="6538970" cy="5078313"/>
          </a:xfrm>
          <a:prstGeom prst="rect">
            <a:avLst/>
          </a:prstGeom>
          <a:noFill/>
        </p:spPr>
        <p:txBody>
          <a:bodyPr wrap="none" rtlCol="0">
            <a:spAutoFit/>
          </a:bodyPr>
          <a:lstStyle/>
          <a:p>
            <a:pPr algn="l"/>
            <a:r>
              <a:rPr lang="en-US" b="1" i="0" dirty="0">
                <a:solidFill>
                  <a:srgbClr val="1F1F1F"/>
                </a:solidFill>
                <a:effectLst/>
                <a:latin typeface="Times New Roman" panose="02020603050405020304" pitchFamily="18" charset="0"/>
                <a:cs typeface="Times New Roman" panose="02020603050405020304" pitchFamily="18" charset="0"/>
              </a:rPr>
              <a:t>User Interface:</a:t>
            </a:r>
          </a:p>
          <a:p>
            <a:pPr algn="l"/>
            <a:r>
              <a:rPr lang="en-US" b="0" i="0" dirty="0">
                <a:solidFill>
                  <a:srgbClr val="1F1F1F"/>
                </a:solidFill>
                <a:effectLst/>
                <a:latin typeface="Times New Roman" panose="02020603050405020304" pitchFamily="18" charset="0"/>
                <a:cs typeface="Times New Roman" panose="02020603050405020304" pitchFamily="18" charset="0"/>
              </a:rPr>
              <a:t>Represents the visual elements that users interact with.</a:t>
            </a:r>
          </a:p>
          <a:p>
            <a:pPr algn="l"/>
            <a:r>
              <a:rPr lang="en-US" b="0" i="0" dirty="0">
                <a:solidFill>
                  <a:srgbClr val="1F1F1F"/>
                </a:solidFill>
                <a:effectLst/>
                <a:latin typeface="Times New Roman" panose="02020603050405020304" pitchFamily="18" charset="0"/>
                <a:cs typeface="Times New Roman" panose="02020603050405020304" pitchFamily="18" charset="0"/>
              </a:rPr>
              <a:t>Attributes: </a:t>
            </a:r>
            <a:r>
              <a:rPr lang="en-US" b="0" i="0" dirty="0" err="1">
                <a:solidFill>
                  <a:srgbClr val="1F1F1F"/>
                </a:solidFill>
                <a:effectLst/>
                <a:latin typeface="Times New Roman" panose="02020603050405020304" pitchFamily="18" charset="0"/>
                <a:cs typeface="Times New Roman" panose="02020603050405020304" pitchFamily="18" charset="0"/>
              </a:rPr>
              <a:t>user_input</a:t>
            </a:r>
            <a:r>
              <a:rPr lang="en-US" b="0" i="0" dirty="0">
                <a:solidFill>
                  <a:srgbClr val="1F1F1F"/>
                </a:solidFill>
                <a:effectLst/>
                <a:latin typeface="Times New Roman" panose="02020603050405020304" pitchFamily="18" charset="0"/>
                <a:cs typeface="Times New Roman" panose="02020603050405020304" pitchFamily="18" charset="0"/>
              </a:rPr>
              <a:t> , </a:t>
            </a:r>
            <a:r>
              <a:rPr lang="en-US" b="0" i="0" dirty="0" err="1">
                <a:solidFill>
                  <a:srgbClr val="1F1F1F"/>
                </a:solidFill>
                <a:effectLst/>
                <a:latin typeface="Times New Roman" panose="02020603050405020304" pitchFamily="18" charset="0"/>
                <a:cs typeface="Times New Roman" panose="02020603050405020304" pitchFamily="18" charset="0"/>
              </a:rPr>
              <a:t>file_upload</a:t>
            </a:r>
            <a:r>
              <a:rPr lang="en-US" b="0" i="0" dirty="0">
                <a:solidFill>
                  <a:srgbClr val="1F1F1F"/>
                </a:solidFill>
                <a:effectLst/>
                <a:latin typeface="Times New Roman" panose="02020603050405020304" pitchFamily="18" charset="0"/>
                <a:cs typeface="Times New Roman" panose="02020603050405020304" pitchFamily="18" charset="0"/>
              </a:rPr>
              <a:t> </a:t>
            </a:r>
          </a:p>
          <a:p>
            <a:pPr algn="l"/>
            <a:r>
              <a:rPr lang="en-US" b="0" i="0" dirty="0">
                <a:solidFill>
                  <a:srgbClr val="1F1F1F"/>
                </a:solidFill>
                <a:effectLst/>
                <a:latin typeface="Times New Roman" panose="02020603050405020304" pitchFamily="18" charset="0"/>
                <a:cs typeface="Times New Roman" panose="02020603050405020304" pitchFamily="18" charset="0"/>
              </a:rPr>
              <a:t>Methods: </a:t>
            </a:r>
            <a:r>
              <a:rPr lang="en-US" b="0" i="0" dirty="0" err="1">
                <a:solidFill>
                  <a:srgbClr val="1F1F1F"/>
                </a:solidFill>
                <a:effectLst/>
                <a:latin typeface="Times New Roman" panose="02020603050405020304" pitchFamily="18" charset="0"/>
                <a:cs typeface="Times New Roman" panose="02020603050405020304" pitchFamily="18" charset="0"/>
              </a:rPr>
              <a:t>display_results</a:t>
            </a:r>
            <a:r>
              <a:rPr lang="en-US" b="0" i="0" dirty="0">
                <a:solidFill>
                  <a:srgbClr val="1F1F1F"/>
                </a:solidFill>
                <a:effectLst/>
                <a:latin typeface="Times New Roman" panose="02020603050405020304" pitchFamily="18" charset="0"/>
                <a:cs typeface="Times New Roman" panose="02020603050405020304" pitchFamily="18" charset="0"/>
              </a:rPr>
              <a:t>(), </a:t>
            </a:r>
            <a:r>
              <a:rPr lang="en-US" b="0" i="0" dirty="0" err="1">
                <a:solidFill>
                  <a:srgbClr val="1F1F1F"/>
                </a:solidFill>
                <a:effectLst/>
                <a:latin typeface="Times New Roman" panose="02020603050405020304" pitchFamily="18" charset="0"/>
                <a:cs typeface="Times New Roman" panose="02020603050405020304" pitchFamily="18" charset="0"/>
              </a:rPr>
              <a:t>make_predictions</a:t>
            </a:r>
            <a:r>
              <a:rPr lang="en-US" b="0" i="0" dirty="0">
                <a:solidFill>
                  <a:srgbClr val="1F1F1F"/>
                </a:solidFill>
                <a:effectLst/>
                <a:latin typeface="Times New Roman" panose="02020603050405020304" pitchFamily="18" charset="0"/>
                <a:cs typeface="Times New Roman" panose="02020603050405020304" pitchFamily="18" charset="0"/>
              </a:rPr>
              <a:t>()</a:t>
            </a:r>
          </a:p>
          <a:p>
            <a:pPr algn="l"/>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Prediction App:</a:t>
            </a:r>
          </a:p>
          <a:p>
            <a:pPr algn="l"/>
            <a:r>
              <a:rPr lang="en-US" b="0" i="0" dirty="0">
                <a:solidFill>
                  <a:srgbClr val="1F1F1F"/>
                </a:solidFill>
                <a:effectLst/>
                <a:latin typeface="Times New Roman" panose="02020603050405020304" pitchFamily="18" charset="0"/>
                <a:cs typeface="Times New Roman" panose="02020603050405020304" pitchFamily="18" charset="0"/>
              </a:rPr>
              <a:t>Coordinates the overall prediction process.</a:t>
            </a:r>
          </a:p>
          <a:p>
            <a:r>
              <a:rPr lang="en-US" b="0" i="0" dirty="0">
                <a:solidFill>
                  <a:srgbClr val="1F1F1F"/>
                </a:solidFill>
                <a:effectLst/>
                <a:latin typeface="Times New Roman" panose="02020603050405020304" pitchFamily="18" charset="0"/>
                <a:cs typeface="Times New Roman" panose="02020603050405020304" pitchFamily="18" charset="0"/>
              </a:rPr>
              <a:t>Methods: </a:t>
            </a:r>
            <a:r>
              <a:rPr lang="en-US" b="0" i="0" dirty="0" err="1">
                <a:solidFill>
                  <a:srgbClr val="1F1F1F"/>
                </a:solidFill>
                <a:effectLst/>
                <a:latin typeface="Times New Roman" panose="02020603050405020304" pitchFamily="18" charset="0"/>
                <a:cs typeface="Times New Roman" panose="02020603050405020304" pitchFamily="18" charset="0"/>
              </a:rPr>
              <a:t>make_predictions</a:t>
            </a:r>
            <a:r>
              <a:rPr lang="en-US" b="0" i="0" dirty="0">
                <a:solidFill>
                  <a:srgbClr val="1F1F1F"/>
                </a:solidFill>
                <a:effectLst/>
                <a:latin typeface="Times New Roman" panose="02020603050405020304" pitchFamily="18" charset="0"/>
                <a:cs typeface="Times New Roman" panose="02020603050405020304" pitchFamily="18" charset="0"/>
              </a:rPr>
              <a:t>(), </a:t>
            </a:r>
            <a:r>
              <a:rPr lang="en-US" b="0" i="0" dirty="0" err="1">
                <a:solidFill>
                  <a:srgbClr val="1F1F1F"/>
                </a:solidFill>
                <a:effectLst/>
                <a:latin typeface="Times New Roman" panose="02020603050405020304" pitchFamily="18" charset="0"/>
                <a:cs typeface="Times New Roman" panose="02020603050405020304" pitchFamily="18" charset="0"/>
              </a:rPr>
              <a:t>display_graph</a:t>
            </a:r>
            <a:r>
              <a:rPr lang="en-US" b="0" i="0" dirty="0">
                <a:solidFill>
                  <a:srgbClr val="1F1F1F"/>
                </a:solidFill>
                <a:effectLst/>
                <a:latin typeface="Times New Roman" panose="02020603050405020304" pitchFamily="18" charset="0"/>
                <a:cs typeface="Times New Roman" panose="02020603050405020304" pitchFamily="18" charset="0"/>
              </a:rPr>
              <a:t>()</a:t>
            </a:r>
          </a:p>
          <a:p>
            <a:pPr algn="l"/>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Sentiment Model:</a:t>
            </a:r>
          </a:p>
          <a:p>
            <a:pPr algn="l"/>
            <a:r>
              <a:rPr lang="en-US" b="0" i="0" dirty="0">
                <a:solidFill>
                  <a:srgbClr val="1F1F1F"/>
                </a:solidFill>
                <a:effectLst/>
                <a:latin typeface="Times New Roman" panose="02020603050405020304" pitchFamily="18" charset="0"/>
                <a:cs typeface="Times New Roman" panose="02020603050405020304" pitchFamily="18" charset="0"/>
              </a:rPr>
              <a:t>Encapsulates the machine learning model for sentiment analysis.</a:t>
            </a:r>
          </a:p>
          <a:p>
            <a:pPr algn="l"/>
            <a:r>
              <a:rPr lang="en-US" b="0" i="0" dirty="0">
                <a:solidFill>
                  <a:srgbClr val="1F1F1F"/>
                </a:solidFill>
                <a:effectLst/>
                <a:latin typeface="Times New Roman" panose="02020603050405020304" pitchFamily="18" charset="0"/>
                <a:cs typeface="Times New Roman" panose="02020603050405020304" pitchFamily="18" charset="0"/>
              </a:rPr>
              <a:t>Attributes: </a:t>
            </a:r>
            <a:r>
              <a:rPr lang="en-US" b="0" i="0" dirty="0" err="1">
                <a:solidFill>
                  <a:srgbClr val="1F1F1F"/>
                </a:solidFill>
                <a:effectLst/>
                <a:latin typeface="Times New Roman" panose="02020603050405020304" pitchFamily="18" charset="0"/>
                <a:cs typeface="Times New Roman" panose="02020603050405020304" pitchFamily="18" charset="0"/>
              </a:rPr>
              <a:t>XGBClassifier</a:t>
            </a:r>
            <a:r>
              <a:rPr lang="en-US" b="0" i="0" dirty="0">
                <a:solidFill>
                  <a:srgbClr val="1F1F1F"/>
                </a:solidFill>
                <a:effectLst/>
                <a:latin typeface="Times New Roman" panose="02020603050405020304" pitchFamily="18" charset="0"/>
                <a:cs typeface="Times New Roman" panose="02020603050405020304" pitchFamily="18" charset="0"/>
              </a:rPr>
              <a:t> , </a:t>
            </a:r>
            <a:r>
              <a:rPr lang="en-US" b="0" i="0" dirty="0" err="1">
                <a:solidFill>
                  <a:srgbClr val="1F1F1F"/>
                </a:solidFill>
                <a:effectLst/>
                <a:latin typeface="Times New Roman" panose="02020603050405020304" pitchFamily="18" charset="0"/>
                <a:cs typeface="Times New Roman" panose="02020603050405020304" pitchFamily="18" charset="0"/>
              </a:rPr>
              <a:t>MinMaxScaler</a:t>
            </a:r>
            <a:r>
              <a:rPr lang="en-US" b="0" i="0" dirty="0">
                <a:solidFill>
                  <a:srgbClr val="1F1F1F"/>
                </a:solidFill>
                <a:effectLst/>
                <a:latin typeface="Times New Roman" panose="02020603050405020304" pitchFamily="18" charset="0"/>
                <a:cs typeface="Times New Roman" panose="02020603050405020304" pitchFamily="18" charset="0"/>
              </a:rPr>
              <a:t> (for data normalization), </a:t>
            </a:r>
          </a:p>
          <a:p>
            <a:pPr algn="l"/>
            <a:r>
              <a:rPr lang="en-US" b="0" i="0" dirty="0" err="1">
                <a:solidFill>
                  <a:srgbClr val="1F1F1F"/>
                </a:solidFill>
                <a:effectLst/>
                <a:latin typeface="Times New Roman" panose="02020603050405020304" pitchFamily="18" charset="0"/>
                <a:cs typeface="Times New Roman" panose="02020603050405020304" pitchFamily="18" charset="0"/>
              </a:rPr>
              <a:t>CountVectorizer</a:t>
            </a:r>
            <a:r>
              <a:rPr lang="en-US" b="0" i="0" dirty="0">
                <a:solidFill>
                  <a:srgbClr val="1F1F1F"/>
                </a:solidFill>
                <a:effectLst/>
                <a:latin typeface="Times New Roman" panose="02020603050405020304" pitchFamily="18" charset="0"/>
                <a:cs typeface="Times New Roman" panose="02020603050405020304" pitchFamily="18" charset="0"/>
              </a:rPr>
              <a:t> (for text feature extraction)</a:t>
            </a:r>
          </a:p>
          <a:p>
            <a:pPr algn="l"/>
            <a:r>
              <a:rPr lang="en-US" b="0" i="0" dirty="0">
                <a:solidFill>
                  <a:srgbClr val="1F1F1F"/>
                </a:solidFill>
                <a:effectLst/>
                <a:latin typeface="Times New Roman" panose="02020603050405020304" pitchFamily="18" charset="0"/>
                <a:cs typeface="Times New Roman" panose="02020603050405020304" pitchFamily="18" charset="0"/>
              </a:rPr>
              <a:t>Methods: </a:t>
            </a:r>
            <a:r>
              <a:rPr lang="en-US" b="0" i="0" dirty="0" err="1">
                <a:solidFill>
                  <a:srgbClr val="1F1F1F"/>
                </a:solidFill>
                <a:effectLst/>
                <a:latin typeface="Times New Roman" panose="02020603050405020304" pitchFamily="18" charset="0"/>
                <a:cs typeface="Times New Roman" panose="02020603050405020304" pitchFamily="18" charset="0"/>
              </a:rPr>
              <a:t>predict_sentiment</a:t>
            </a:r>
            <a:r>
              <a:rPr lang="en-US" b="0" i="0" dirty="0">
                <a:solidFill>
                  <a:srgbClr val="1F1F1F"/>
                </a:solidFill>
                <a:effectLst/>
                <a:latin typeface="Times New Roman" panose="02020603050405020304" pitchFamily="18" charset="0"/>
                <a:cs typeface="Times New Roman" panose="02020603050405020304" pitchFamily="18" charset="0"/>
              </a:rPr>
              <a:t>()</a:t>
            </a:r>
          </a:p>
          <a:p>
            <a:pPr algn="l"/>
            <a:endParaRPr lang="en-US" b="0" i="0" dirty="0">
              <a:solidFill>
                <a:srgbClr val="1F1F1F"/>
              </a:solidFill>
              <a:effectLst/>
              <a:latin typeface="Times New Roman" panose="02020603050405020304" pitchFamily="18" charset="0"/>
              <a:cs typeface="Times New Roman" panose="02020603050405020304" pitchFamily="18" charset="0"/>
            </a:endParaRPr>
          </a:p>
          <a:p>
            <a:pPr algn="l"/>
            <a:r>
              <a:rPr lang="en-US" b="1" i="0" dirty="0">
                <a:solidFill>
                  <a:srgbClr val="1F1F1F"/>
                </a:solidFill>
                <a:effectLst/>
                <a:latin typeface="Times New Roman" panose="02020603050405020304" pitchFamily="18" charset="0"/>
                <a:cs typeface="Times New Roman" panose="02020603050405020304" pitchFamily="18" charset="0"/>
              </a:rPr>
              <a:t>Graph Generator:</a:t>
            </a:r>
          </a:p>
          <a:p>
            <a:pPr algn="l"/>
            <a:r>
              <a:rPr lang="en-US" b="0" i="0" dirty="0">
                <a:solidFill>
                  <a:srgbClr val="1F1F1F"/>
                </a:solidFill>
                <a:effectLst/>
                <a:latin typeface="Times New Roman" panose="02020603050405020304" pitchFamily="18" charset="0"/>
                <a:cs typeface="Times New Roman" panose="02020603050405020304" pitchFamily="18" charset="0"/>
              </a:rPr>
              <a:t>Creates visual representations of the predictions.</a:t>
            </a:r>
          </a:p>
          <a:p>
            <a:pPr algn="l"/>
            <a:r>
              <a:rPr lang="en-US" b="0" i="0" dirty="0">
                <a:solidFill>
                  <a:srgbClr val="1F1F1F"/>
                </a:solidFill>
                <a:effectLst/>
                <a:latin typeface="Times New Roman" panose="02020603050405020304" pitchFamily="18" charset="0"/>
                <a:cs typeface="Times New Roman" panose="02020603050405020304" pitchFamily="18" charset="0"/>
              </a:rPr>
              <a:t>Methods: </a:t>
            </a:r>
            <a:r>
              <a:rPr lang="en-US" b="0" i="0" dirty="0" err="1">
                <a:solidFill>
                  <a:srgbClr val="1F1F1F"/>
                </a:solidFill>
                <a:effectLst/>
                <a:latin typeface="Times New Roman" panose="02020603050405020304" pitchFamily="18" charset="0"/>
                <a:cs typeface="Times New Roman" panose="02020603050405020304" pitchFamily="18" charset="0"/>
              </a:rPr>
              <a:t>generate_graph</a:t>
            </a:r>
            <a:r>
              <a:rPr lang="en-US" b="0" i="0" dirty="0">
                <a:solidFill>
                  <a:srgbClr val="1F1F1F"/>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74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diagram of a process&#10;&#10;Description automatically generated">
            <a:extLst>
              <a:ext uri="{FF2B5EF4-FFF2-40B4-BE49-F238E27FC236}">
                <a16:creationId xmlns:a16="http://schemas.microsoft.com/office/drawing/2014/main" id="{15B85513-937D-F319-5B42-20EFCFD53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548" y="1908533"/>
            <a:ext cx="10500395" cy="4128474"/>
          </a:xfrm>
          <a:prstGeom prst="rect">
            <a:avLst/>
          </a:prstGeom>
        </p:spPr>
      </p:pic>
      <p:sp>
        <p:nvSpPr>
          <p:cNvPr id="2" name="TextBox 1">
            <a:extLst>
              <a:ext uri="{FF2B5EF4-FFF2-40B4-BE49-F238E27FC236}">
                <a16:creationId xmlns:a16="http://schemas.microsoft.com/office/drawing/2014/main" id="{519B3AEC-8501-0846-1630-768B67DBBE43}"/>
              </a:ext>
            </a:extLst>
          </p:cNvPr>
          <p:cNvSpPr txBox="1"/>
          <p:nvPr/>
        </p:nvSpPr>
        <p:spPr>
          <a:xfrm>
            <a:off x="4161816" y="432620"/>
            <a:ext cx="386836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748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0CABEBEA-631F-3D98-B153-8A752B4BD2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8539" y="281921"/>
            <a:ext cx="3935977" cy="6239172"/>
          </a:xfrm>
          <a:prstGeom prst="rect">
            <a:avLst/>
          </a:prstGeom>
          <a:noFill/>
        </p:spPr>
      </p:pic>
      <p:sp>
        <p:nvSpPr>
          <p:cNvPr id="3" name="TextBox 2">
            <a:extLst>
              <a:ext uri="{FF2B5EF4-FFF2-40B4-BE49-F238E27FC236}">
                <a16:creationId xmlns:a16="http://schemas.microsoft.com/office/drawing/2014/main" id="{6FF27B5C-2EB9-4699-DD3A-17AD4ED1D150}"/>
              </a:ext>
            </a:extLst>
          </p:cNvPr>
          <p:cNvSpPr txBox="1"/>
          <p:nvPr/>
        </p:nvSpPr>
        <p:spPr>
          <a:xfrm>
            <a:off x="6528619" y="484496"/>
            <a:ext cx="3177280"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FA06C7-4C76-6473-DF9E-A287BA2948E3}"/>
              </a:ext>
            </a:extLst>
          </p:cNvPr>
          <p:cNvSpPr txBox="1"/>
          <p:nvPr/>
        </p:nvSpPr>
        <p:spPr>
          <a:xfrm>
            <a:off x="4640826" y="1408625"/>
            <a:ext cx="7062636" cy="4708981"/>
          </a:xfrm>
          <a:prstGeom prst="rect">
            <a:avLst/>
          </a:prstGeom>
          <a:noFill/>
        </p:spPr>
        <p:txBody>
          <a:bodyPr wrap="square" rtlCol="0">
            <a:spAutoFit/>
          </a:bodyPr>
          <a:lstStyle/>
          <a:p>
            <a:r>
              <a:rPr lang="en-US" sz="2000" b="0" i="0" dirty="0">
                <a:solidFill>
                  <a:srgbClr val="161719"/>
                </a:solidFill>
                <a:effectLst/>
                <a:latin typeface="Times New Roman" panose="02020603050405020304" pitchFamily="18" charset="0"/>
                <a:cs typeface="Times New Roman" panose="02020603050405020304" pitchFamily="18" charset="0"/>
              </a:rPr>
              <a:t>1. </a:t>
            </a:r>
            <a:r>
              <a:rPr lang="en-US" sz="2000" b="1" i="0" dirty="0">
                <a:solidFill>
                  <a:srgbClr val="161719"/>
                </a:solidFill>
                <a:effectLst/>
                <a:latin typeface="Times New Roman" panose="02020603050405020304" pitchFamily="18" charset="0"/>
                <a:cs typeface="Times New Roman" panose="02020603050405020304" pitchFamily="18" charset="0"/>
              </a:rPr>
              <a:t>User Input Processing: </a:t>
            </a:r>
            <a:r>
              <a:rPr lang="en-US" sz="2000" b="0" i="0" dirty="0">
                <a:solidFill>
                  <a:srgbClr val="161719"/>
                </a:solidFill>
                <a:effectLst/>
                <a:latin typeface="Times New Roman" panose="02020603050405020304" pitchFamily="18" charset="0"/>
                <a:cs typeface="Times New Roman" panose="02020603050405020304" pitchFamily="18" charset="0"/>
              </a:rPr>
              <a:t>The user provides text input or a CSV file with sentences for sentiment analysis. </a:t>
            </a:r>
          </a:p>
          <a:p>
            <a:endParaRPr lang="en-US" sz="2000" b="0" i="0" dirty="0">
              <a:solidFill>
                <a:srgbClr val="161719"/>
              </a:solidFill>
              <a:effectLst/>
              <a:latin typeface="Times New Roman" panose="02020603050405020304" pitchFamily="18" charset="0"/>
              <a:cs typeface="Times New Roman" panose="02020603050405020304" pitchFamily="18" charset="0"/>
            </a:endParaRPr>
          </a:p>
          <a:p>
            <a:r>
              <a:rPr lang="en-US" sz="2000" b="0" i="0" dirty="0">
                <a:solidFill>
                  <a:srgbClr val="161719"/>
                </a:solidFill>
                <a:effectLst/>
                <a:latin typeface="Times New Roman" panose="02020603050405020304" pitchFamily="18" charset="0"/>
                <a:cs typeface="Times New Roman" panose="02020603050405020304" pitchFamily="18" charset="0"/>
              </a:rPr>
              <a:t>2. </a:t>
            </a:r>
            <a:r>
              <a:rPr lang="en-US" sz="2000" b="1" i="0" dirty="0">
                <a:solidFill>
                  <a:srgbClr val="161719"/>
                </a:solidFill>
                <a:effectLst/>
                <a:latin typeface="Times New Roman" panose="02020603050405020304" pitchFamily="18" charset="0"/>
                <a:cs typeface="Times New Roman" panose="02020603050405020304" pitchFamily="18" charset="0"/>
              </a:rPr>
              <a:t>Input Validation and Pre-processing</a:t>
            </a:r>
            <a:r>
              <a:rPr lang="en-US" sz="2000" b="0" i="0" dirty="0">
                <a:solidFill>
                  <a:srgbClr val="161719"/>
                </a:solidFill>
                <a:effectLst/>
                <a:latin typeface="Times New Roman" panose="02020603050405020304" pitchFamily="18" charset="0"/>
                <a:cs typeface="Times New Roman" panose="02020603050405020304" pitchFamily="18" charset="0"/>
              </a:rPr>
              <a:t>: The system validates the input and performs pre-processing steps such as removing special characters and converting text to lowercase. </a:t>
            </a:r>
          </a:p>
          <a:p>
            <a:endParaRPr lang="en-US" sz="2000" b="0" i="0" dirty="0">
              <a:solidFill>
                <a:srgbClr val="161719"/>
              </a:solidFill>
              <a:effectLst/>
              <a:latin typeface="Times New Roman" panose="02020603050405020304" pitchFamily="18" charset="0"/>
              <a:cs typeface="Times New Roman" panose="02020603050405020304" pitchFamily="18" charset="0"/>
            </a:endParaRPr>
          </a:p>
          <a:p>
            <a:r>
              <a:rPr lang="en-US" sz="2000" b="0" i="0" dirty="0">
                <a:solidFill>
                  <a:srgbClr val="161719"/>
                </a:solidFill>
                <a:effectLst/>
                <a:latin typeface="Times New Roman" panose="02020603050405020304" pitchFamily="18" charset="0"/>
                <a:cs typeface="Times New Roman" panose="02020603050405020304" pitchFamily="18" charset="0"/>
              </a:rPr>
              <a:t>3. </a:t>
            </a:r>
            <a:r>
              <a:rPr lang="en-US" sz="2000" b="1" i="0" dirty="0">
                <a:solidFill>
                  <a:srgbClr val="161719"/>
                </a:solidFill>
                <a:effectLst/>
                <a:latin typeface="Times New Roman" panose="02020603050405020304" pitchFamily="18" charset="0"/>
                <a:cs typeface="Times New Roman" panose="02020603050405020304" pitchFamily="18" charset="0"/>
              </a:rPr>
              <a:t>Sentiment Analysis: </a:t>
            </a:r>
            <a:r>
              <a:rPr lang="en-US" sz="2000" b="0" i="0" dirty="0">
                <a:solidFill>
                  <a:srgbClr val="161719"/>
                </a:solidFill>
                <a:effectLst/>
                <a:latin typeface="Times New Roman" panose="02020603050405020304" pitchFamily="18" charset="0"/>
                <a:cs typeface="Times New Roman" panose="02020603050405020304" pitchFamily="18" charset="0"/>
              </a:rPr>
              <a:t>The pre-processed input is transformed into a machine-learning model-friendly format and fed to a trained machine-learning model to predict the sentiment of each sentence. </a:t>
            </a:r>
          </a:p>
          <a:p>
            <a:endParaRPr lang="en-US" sz="2000" b="0" i="0" dirty="0">
              <a:solidFill>
                <a:srgbClr val="161719"/>
              </a:solidFill>
              <a:effectLst/>
              <a:latin typeface="Times New Roman" panose="02020603050405020304" pitchFamily="18" charset="0"/>
              <a:cs typeface="Times New Roman" panose="02020603050405020304" pitchFamily="18" charset="0"/>
            </a:endParaRPr>
          </a:p>
          <a:p>
            <a:r>
              <a:rPr lang="en-US" sz="2000" b="0" i="0" dirty="0">
                <a:solidFill>
                  <a:srgbClr val="161719"/>
                </a:solidFill>
                <a:effectLst/>
                <a:latin typeface="Times New Roman" panose="02020603050405020304" pitchFamily="18" charset="0"/>
                <a:cs typeface="Times New Roman" panose="02020603050405020304" pitchFamily="18" charset="0"/>
              </a:rPr>
              <a:t>4. </a:t>
            </a:r>
            <a:r>
              <a:rPr lang="en-US" sz="2000" b="1" i="0" dirty="0">
                <a:solidFill>
                  <a:srgbClr val="161719"/>
                </a:solidFill>
                <a:effectLst/>
                <a:latin typeface="Times New Roman" panose="02020603050405020304" pitchFamily="18" charset="0"/>
                <a:cs typeface="Times New Roman" panose="02020603050405020304" pitchFamily="18" charset="0"/>
              </a:rPr>
              <a:t>Result Visualization and Output: </a:t>
            </a:r>
            <a:r>
              <a:rPr lang="en-US" sz="2000" b="0" i="0" dirty="0">
                <a:solidFill>
                  <a:srgbClr val="161719"/>
                </a:solidFill>
                <a:effectLst/>
                <a:latin typeface="Times New Roman" panose="02020603050405020304" pitchFamily="18" charset="0"/>
                <a:cs typeface="Times New Roman" panose="02020603050405020304" pitchFamily="18" charset="0"/>
              </a:rPr>
              <a:t>The system generates visualizations and displays the predicted sentiment for each input sentence or generates a  downloadable CSV file containing the predictions.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528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7A2120-0C80-BF95-4A5C-84650A40C1E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FF27B5C-2EB9-4699-DD3A-17AD4ED1D150}"/>
              </a:ext>
            </a:extLst>
          </p:cNvPr>
          <p:cNvSpPr txBox="1"/>
          <p:nvPr/>
        </p:nvSpPr>
        <p:spPr>
          <a:xfrm>
            <a:off x="4187849" y="390650"/>
            <a:ext cx="3816301"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DEPLOYMENT DIAGRAM</a:t>
            </a:r>
            <a:endParaRPr lang="en-IN" sz="2400" dirty="0">
              <a:latin typeface="Times New Roman" panose="02020603050405020304" pitchFamily="18" charset="0"/>
              <a:cs typeface="Times New Roman" panose="02020603050405020304" pitchFamily="18" charset="0"/>
            </a:endParaRPr>
          </a:p>
        </p:txBody>
      </p:sp>
      <p:pic>
        <p:nvPicPr>
          <p:cNvPr id="1026" name="Picture 2" descr="PlantUML Diagram">
            <a:extLst>
              <a:ext uri="{FF2B5EF4-FFF2-40B4-BE49-F238E27FC236}">
                <a16:creationId xmlns:a16="http://schemas.microsoft.com/office/drawing/2014/main" id="{1A940707-2F9F-5223-370C-1C547AD60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0210" y="1804986"/>
            <a:ext cx="6648450" cy="3248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785C9F-D562-9892-51DF-EA7CF6F1DB90}"/>
              </a:ext>
            </a:extLst>
          </p:cNvPr>
          <p:cNvSpPr txBox="1"/>
          <p:nvPr/>
        </p:nvSpPr>
        <p:spPr>
          <a:xfrm>
            <a:off x="294968" y="1166840"/>
            <a:ext cx="437789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NODES: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Browser: </a:t>
            </a:r>
            <a:r>
              <a:rPr lang="en-US" dirty="0">
                <a:latin typeface="Times New Roman" panose="02020603050405020304" pitchFamily="18" charset="0"/>
                <a:cs typeface="Times New Roman" panose="02020603050405020304" pitchFamily="18" charset="0"/>
              </a:rPr>
              <a:t>Represents the user's web browser.</a:t>
            </a:r>
          </a:p>
          <a:p>
            <a:r>
              <a:rPr lang="en-US" b="1" dirty="0">
                <a:latin typeface="Times New Roman" panose="02020603050405020304" pitchFamily="18" charset="0"/>
                <a:cs typeface="Times New Roman" panose="02020603050405020304" pitchFamily="18" charset="0"/>
              </a:rPr>
              <a:t>Server: </a:t>
            </a:r>
            <a:r>
              <a:rPr lang="en-US" dirty="0">
                <a:latin typeface="Times New Roman" panose="02020603050405020304" pitchFamily="18" charset="0"/>
                <a:cs typeface="Times New Roman" panose="02020603050405020304" pitchFamily="18" charset="0"/>
              </a:rPr>
              <a:t>Represents the local machine where the Flask app is deployed.</a:t>
            </a:r>
          </a:p>
          <a:p>
            <a:r>
              <a:rPr lang="en-US" b="1" dirty="0">
                <a:latin typeface="Times New Roman" panose="02020603050405020304" pitchFamily="18" charset="0"/>
                <a:cs typeface="Times New Roman" panose="02020603050405020304" pitchFamily="18" charset="0"/>
              </a:rPr>
              <a:t>Flask App: </a:t>
            </a:r>
            <a:r>
              <a:rPr lang="en-US" dirty="0">
                <a:latin typeface="Times New Roman" panose="02020603050405020304" pitchFamily="18" charset="0"/>
                <a:cs typeface="Times New Roman" panose="02020603050405020304" pitchFamily="18" charset="0"/>
              </a:rPr>
              <a:t>Represents the Flask application itself, containing its components.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ARTIFACTS: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app.py: </a:t>
            </a:r>
            <a:r>
              <a:rPr lang="en-US" dirty="0">
                <a:latin typeface="Times New Roman" panose="02020603050405020304" pitchFamily="18" charset="0"/>
                <a:cs typeface="Times New Roman" panose="02020603050405020304" pitchFamily="18" charset="0"/>
              </a:rPr>
              <a:t>The main Flask application script.</a:t>
            </a:r>
          </a:p>
          <a:p>
            <a:r>
              <a:rPr lang="en-US" b="1" dirty="0">
                <a:latin typeface="Times New Roman" panose="02020603050405020304" pitchFamily="18" charset="0"/>
                <a:cs typeface="Times New Roman" panose="02020603050405020304" pitchFamily="18" charset="0"/>
              </a:rPr>
              <a:t>run.py: </a:t>
            </a:r>
            <a:r>
              <a:rPr lang="en-US" dirty="0">
                <a:latin typeface="Times New Roman" panose="02020603050405020304" pitchFamily="18" charset="0"/>
                <a:cs typeface="Times New Roman" panose="02020603050405020304" pitchFamily="18" charset="0"/>
              </a:rPr>
              <a:t>The script used to start the Flask development server.</a:t>
            </a:r>
          </a:p>
          <a:p>
            <a:r>
              <a:rPr lang="en-US" b="1" dirty="0">
                <a:latin typeface="Times New Roman" panose="02020603050405020304" pitchFamily="18" charset="0"/>
                <a:cs typeface="Times New Roman" panose="02020603050405020304" pitchFamily="18" charset="0"/>
              </a:rPr>
              <a:t>Machine Learning Model: </a:t>
            </a:r>
            <a:r>
              <a:rPr lang="en-US" dirty="0">
                <a:latin typeface="Times New Roman" panose="02020603050405020304" pitchFamily="18" charset="0"/>
                <a:cs typeface="Times New Roman" panose="02020603050405020304" pitchFamily="18" charset="0"/>
              </a:rPr>
              <a:t>The trained machine learning model used by the app.</a:t>
            </a:r>
          </a:p>
          <a:p>
            <a:r>
              <a:rPr lang="en-US" dirty="0">
                <a:latin typeface="Times New Roman" panose="02020603050405020304" pitchFamily="18" charset="0"/>
                <a:cs typeface="Times New Roman" panose="02020603050405020304" pitchFamily="18" charset="0"/>
              </a:rPr>
              <a:t>Dataset: The dataset used to train the machine learning model.</a:t>
            </a:r>
            <a:endParaRPr lang="en-IN"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5F56254D-9C1B-5BCB-08A0-C2E141B1F953}"/>
              </a:ext>
            </a:extLst>
          </p:cNvPr>
          <p:cNvSpPr>
            <a:spLocks noChangeArrowheads="1"/>
          </p:cNvSpPr>
          <p:nvPr/>
        </p:nvSpPr>
        <p:spPr bwMode="auto">
          <a:xfrm>
            <a:off x="0" y="-302639"/>
            <a:ext cx="65" cy="6052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0AD341DB-4B42-869E-E2AF-385BDE7C4386}"/>
              </a:ext>
            </a:extLst>
          </p:cNvPr>
          <p:cNvSpPr/>
          <p:nvPr/>
        </p:nvSpPr>
        <p:spPr>
          <a:xfrm>
            <a:off x="4672866" y="1111045"/>
            <a:ext cx="7024977" cy="452431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684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4A05E-55C6-5076-92B2-017A1C7730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E0BA8C1-166E-42CC-F89E-8AFF81FC3E5D}"/>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97E5A5D-938E-5436-B27A-D4DED1DB4E67}"/>
              </a:ext>
            </a:extLst>
          </p:cNvPr>
          <p:cNvSpPr txBox="1"/>
          <p:nvPr/>
        </p:nvSpPr>
        <p:spPr>
          <a:xfrm>
            <a:off x="3130046" y="2789939"/>
            <a:ext cx="642496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IMPLEMENTATION PHASE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9610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FC653-10A2-F649-1C3D-1E2CF4A9D7F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2FB10CC-F87E-B7EF-6C19-15FD6247C3FC}"/>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C6C5E4C-7DC5-85CC-98CD-9AEE68A5454F}"/>
              </a:ext>
            </a:extLst>
          </p:cNvPr>
          <p:cNvSpPr txBox="1"/>
          <p:nvPr/>
        </p:nvSpPr>
        <p:spPr>
          <a:xfrm>
            <a:off x="829298" y="1010300"/>
            <a:ext cx="3284874" cy="4370427"/>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 MODULES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Data Selection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Data Preprocessing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NLP techniques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Data Splitting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Feature Scaling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Classification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Result Generation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71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855E6-B1BB-EB10-AD16-F2E14C547850}"/>
            </a:ext>
          </a:extLst>
        </p:cNvPr>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BC6E1D04-1BAF-0676-780D-2E5BFE0A5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612" y="2382213"/>
            <a:ext cx="3996973" cy="4023502"/>
          </a:xfrm>
          <a:prstGeom prst="rect">
            <a:avLst/>
          </a:prstGeom>
        </p:spPr>
      </p:pic>
      <p:sp>
        <p:nvSpPr>
          <p:cNvPr id="4" name="Rectangle 3">
            <a:extLst>
              <a:ext uri="{FF2B5EF4-FFF2-40B4-BE49-F238E27FC236}">
                <a16:creationId xmlns:a16="http://schemas.microsoft.com/office/drawing/2014/main" id="{DFEABDBB-F23A-2465-2B03-CA12474DF89B}"/>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98A82F4-D9FA-C2CF-7361-856418C882AF}"/>
              </a:ext>
            </a:extLst>
          </p:cNvPr>
          <p:cNvSpPr txBox="1"/>
          <p:nvPr/>
        </p:nvSpPr>
        <p:spPr>
          <a:xfrm>
            <a:off x="422787" y="452285"/>
            <a:ext cx="11346426" cy="320087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ABOUT DATA-SET</a:t>
            </a:r>
          </a:p>
          <a:p>
            <a:endParaRPr lang="en-US" sz="24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dataset for this project is sourced from </a:t>
            </a:r>
            <a:r>
              <a:rPr lang="en-US" sz="2200" b="1" i="1" dirty="0">
                <a:latin typeface="Times New Roman" panose="02020603050405020304" pitchFamily="18" charset="0"/>
                <a:cs typeface="Times New Roman" panose="02020603050405020304" pitchFamily="18" charset="0"/>
              </a:rPr>
              <a:t>Amazon’s official Alexa skill store</a:t>
            </a:r>
            <a:r>
              <a:rPr lang="en-US" sz="2200" dirty="0">
                <a:latin typeface="Times New Roman" panose="02020603050405020304" pitchFamily="18" charset="0"/>
                <a:cs typeface="Times New Roman" panose="02020603050405020304" pitchFamily="18" charset="0"/>
              </a:rPr>
              <a:t>. The dataset encompasses the 5th generation of Echo Dot reviews, ranging from 2023, It contains a total of 3150 customer reviews. The dataset is in .</a:t>
            </a:r>
            <a:r>
              <a:rPr lang="en-US" sz="2200" dirty="0" err="1">
                <a:latin typeface="Times New Roman" panose="02020603050405020304" pitchFamily="18" charset="0"/>
                <a:cs typeface="Times New Roman" panose="02020603050405020304" pitchFamily="18" charset="0"/>
              </a:rPr>
              <a:t>tsv</a:t>
            </a:r>
            <a:r>
              <a:rPr lang="en-US" sz="2200" dirty="0">
                <a:latin typeface="Times New Roman" panose="02020603050405020304" pitchFamily="18" charset="0"/>
                <a:cs typeface="Times New Roman" panose="02020603050405020304" pitchFamily="18" charset="0"/>
              </a:rPr>
              <a:t> format and can be processed using the pandas library.</a:t>
            </a:r>
          </a:p>
          <a:p>
            <a:pPr algn="just"/>
            <a:r>
              <a:rPr lang="en-US" sz="2200" dirty="0">
                <a:latin typeface="Times New Roman" panose="02020603050405020304" pitchFamily="18" charset="0"/>
                <a:cs typeface="Times New Roman" panose="02020603050405020304" pitchFamily="18" charset="0"/>
              </a:rPr>
              <a:t>Useful Attributes: </a:t>
            </a:r>
            <a:r>
              <a:rPr lang="en-US" sz="2200" dirty="0" err="1">
                <a:latin typeface="Times New Roman" panose="02020603050405020304" pitchFamily="18" charset="0"/>
                <a:cs typeface="Times New Roman" panose="02020603050405020304" pitchFamily="18" charset="0"/>
              </a:rPr>
              <a:t>Verified_Reviews</a:t>
            </a:r>
            <a:r>
              <a:rPr lang="en-US" sz="2200" dirty="0">
                <a:latin typeface="Times New Roman" panose="02020603050405020304" pitchFamily="18" charset="0"/>
                <a:cs typeface="Times New Roman" panose="02020603050405020304" pitchFamily="18" charset="0"/>
              </a:rPr>
              <a:t>, Feedback, Length.</a:t>
            </a:r>
          </a:p>
          <a:p>
            <a:pPr algn="just"/>
            <a:r>
              <a:rPr lang="en-US" sz="2200" dirty="0">
                <a:latin typeface="Times New Roman" panose="02020603050405020304" pitchFamily="18" charset="0"/>
                <a:cs typeface="Times New Roman" panose="02020603050405020304" pitchFamily="18" charset="0"/>
              </a:rPr>
              <a:t>Useless Attributes: Date, Variation.</a:t>
            </a:r>
          </a:p>
          <a:p>
            <a:pPr algn="just"/>
            <a:r>
              <a:rPr lang="en-US" sz="2200" b="1" dirty="0">
                <a:latin typeface="Times New Roman" panose="02020603050405020304" pitchFamily="18" charset="0"/>
                <a:cs typeface="Times New Roman" panose="02020603050405020304" pitchFamily="18" charset="0"/>
              </a:rPr>
              <a:t>Data Selection Code and Output:</a:t>
            </a:r>
          </a:p>
          <a:p>
            <a:pPr algn="just"/>
            <a:endParaRPr lang="en-IN" sz="2200" dirty="0">
              <a:latin typeface="Times New Roman" panose="02020603050405020304" pitchFamily="18" charset="0"/>
              <a:cs typeface="Times New Roman" panose="02020603050405020304" pitchFamily="18" charset="0"/>
            </a:endParaRPr>
          </a:p>
        </p:txBody>
      </p:sp>
      <p:pic>
        <p:nvPicPr>
          <p:cNvPr id="3" name="Picture 2" descr="A screenshot of a computer code&#10;&#10;Description automatically generated">
            <a:extLst>
              <a:ext uri="{FF2B5EF4-FFF2-40B4-BE49-F238E27FC236}">
                <a16:creationId xmlns:a16="http://schemas.microsoft.com/office/drawing/2014/main" id="{6C4AF447-828F-FB3C-A0AE-4A278B431C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16" y="3818156"/>
            <a:ext cx="6206046" cy="2006466"/>
          </a:xfrm>
          <a:prstGeom prst="rect">
            <a:avLst/>
          </a:prstGeom>
        </p:spPr>
      </p:pic>
    </p:spTree>
    <p:extLst>
      <p:ext uri="{BB962C8B-B14F-4D97-AF65-F5344CB8AC3E}">
        <p14:creationId xmlns:p14="http://schemas.microsoft.com/office/powerpoint/2010/main" val="403956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4E702DD-263D-5738-B18B-579B21D797DB}"/>
              </a:ext>
            </a:extLst>
          </p:cNvPr>
          <p:cNvSpPr txBox="1"/>
          <p:nvPr/>
        </p:nvSpPr>
        <p:spPr>
          <a:xfrm>
            <a:off x="865239" y="661219"/>
            <a:ext cx="10461522" cy="6124754"/>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CONTENTS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ABSTRACT</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EXISTING SYSTEM AND DRAWBACKS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PROPOSED SYSTEM</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FUNCTIONAL REQUIREMENTS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NON-FUNCTIONAL REQUIREMENTS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SOFTWARE REQUIREMENTS</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HARDWARE REQUIREMENTS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2D87ED-4ABC-89D1-5CA1-0FA02FE1A26C}"/>
              </a:ext>
            </a:extLst>
          </p:cNvPr>
          <p:cNvSpPr txBox="1"/>
          <p:nvPr/>
        </p:nvSpPr>
        <p:spPr>
          <a:xfrm>
            <a:off x="7207045" y="1661652"/>
            <a:ext cx="3243196" cy="3693319"/>
          </a:xfrm>
          <a:prstGeom prst="rect">
            <a:avLst/>
          </a:prstGeom>
          <a:noFill/>
        </p:spPr>
        <p:txBody>
          <a:bodyPr wrap="none" rtlCol="0">
            <a:spAutoFit/>
          </a:bodyPr>
          <a:lstStyle/>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ARCHITECTURE</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UML DIAGRAMS</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IMPLEMENTATION</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OUTPUT SCREENS</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CONCLUSION</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FUTURE ENHANCEMENT</a:t>
            </a:r>
          </a:p>
          <a:p>
            <a:pPr marL="342900" indent="-342900">
              <a:buFont typeface="+mj-lt"/>
              <a:buAutoNum type="arabicPeriod" startAt="9"/>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9"/>
            </a:pP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029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C2440-6B97-96B0-EB39-D7CE66E199F0}"/>
            </a:ext>
          </a:extLst>
        </p:cNvPr>
        <p:cNvGrpSpPr/>
        <p:nvPr/>
      </p:nvGrpSpPr>
      <p:grpSpPr>
        <a:xfrm>
          <a:off x="0" y="0"/>
          <a:ext cx="0" cy="0"/>
          <a:chOff x="0" y="0"/>
          <a:chExt cx="0" cy="0"/>
        </a:xfrm>
      </p:grpSpPr>
      <p:pic>
        <p:nvPicPr>
          <p:cNvPr id="6" name="Picture 5" descr="A screenshot of a computer">
            <a:extLst>
              <a:ext uri="{FF2B5EF4-FFF2-40B4-BE49-F238E27FC236}">
                <a16:creationId xmlns:a16="http://schemas.microsoft.com/office/drawing/2014/main" id="{D3F8EC99-BDAB-3B39-A8BC-32CA74F54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926" y="567159"/>
            <a:ext cx="5512032" cy="3093884"/>
          </a:xfrm>
          <a:prstGeom prst="rect">
            <a:avLst/>
          </a:prstGeom>
        </p:spPr>
      </p:pic>
      <p:sp>
        <p:nvSpPr>
          <p:cNvPr id="4" name="Rectangle 3">
            <a:extLst>
              <a:ext uri="{FF2B5EF4-FFF2-40B4-BE49-F238E27FC236}">
                <a16:creationId xmlns:a16="http://schemas.microsoft.com/office/drawing/2014/main" id="{B6713562-FF77-2511-B517-80A16CAA5411}"/>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6E275B7-221D-8363-2509-4BF6F7DD9B87}"/>
              </a:ext>
            </a:extLst>
          </p:cNvPr>
          <p:cNvSpPr txBox="1"/>
          <p:nvPr/>
        </p:nvSpPr>
        <p:spPr>
          <a:xfrm>
            <a:off x="471948" y="442452"/>
            <a:ext cx="337778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Statistical Measures:</a:t>
            </a:r>
            <a:endParaRPr lang="en-IN" sz="28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FB6375-4ECA-1032-89CB-13A3EAF4C7B8}"/>
              </a:ext>
            </a:extLst>
          </p:cNvPr>
          <p:cNvSpPr txBox="1"/>
          <p:nvPr/>
        </p:nvSpPr>
        <p:spPr>
          <a:xfrm>
            <a:off x="338370" y="3485925"/>
            <a:ext cx="11853630" cy="3416320"/>
          </a:xfrm>
          <a:prstGeom prst="rect">
            <a:avLst/>
          </a:prstGeom>
          <a:noFill/>
        </p:spPr>
        <p:txBody>
          <a:bodyPr wrap="none" rtlCol="0">
            <a:spAutoFit/>
          </a:bodyPr>
          <a:lstStyle/>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count</a:t>
            </a:r>
            <a:r>
              <a:rPr lang="en-US" b="0" i="0" dirty="0">
                <a:solidFill>
                  <a:srgbClr val="0D0D0D"/>
                </a:solidFill>
                <a:effectLst/>
                <a:latin typeface="Times New Roman" panose="02020603050405020304" pitchFamily="18" charset="0"/>
                <a:cs typeface="Times New Roman" panose="02020603050405020304" pitchFamily="18" charset="0"/>
              </a:rPr>
              <a:t>: Total number of non-null values in the column. In this case, there are 3150 non-null values.</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mean</a:t>
            </a:r>
            <a:r>
              <a:rPr lang="en-US" b="0" i="0" dirty="0">
                <a:solidFill>
                  <a:srgbClr val="0D0D0D"/>
                </a:solidFill>
                <a:effectLst/>
                <a:latin typeface="Times New Roman" panose="02020603050405020304" pitchFamily="18" charset="0"/>
                <a:cs typeface="Times New Roman" panose="02020603050405020304" pitchFamily="18" charset="0"/>
              </a:rPr>
              <a:t>: The average value of the column. The average length is approximately 132.67.</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std</a:t>
            </a:r>
            <a:r>
              <a:rPr lang="en-US" b="0" i="0" dirty="0">
                <a:solidFill>
                  <a:srgbClr val="0D0D0D"/>
                </a:solidFill>
                <a:effectLst/>
                <a:latin typeface="Times New Roman" panose="02020603050405020304" pitchFamily="18" charset="0"/>
                <a:cs typeface="Times New Roman" panose="02020603050405020304" pitchFamily="18" charset="0"/>
              </a:rPr>
              <a:t>: The standard deviation, which measures the dispersion or spread of the values. It's approximately 182.53, indicating a </a:t>
            </a:r>
          </a:p>
          <a:p>
            <a:pPr algn="just"/>
            <a:r>
              <a:rPr lang="en-US" b="0" i="0" dirty="0">
                <a:solidFill>
                  <a:srgbClr val="0D0D0D"/>
                </a:solidFill>
                <a:effectLst/>
                <a:latin typeface="Times New Roman" panose="02020603050405020304" pitchFamily="18" charset="0"/>
                <a:cs typeface="Times New Roman" panose="02020603050405020304" pitchFamily="18" charset="0"/>
              </a:rPr>
              <a:t>wide variation in the lengths.</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min</a:t>
            </a:r>
            <a:r>
              <a:rPr lang="en-US" b="0" i="0" dirty="0">
                <a:solidFill>
                  <a:srgbClr val="0D0D0D"/>
                </a:solidFill>
                <a:effectLst/>
                <a:latin typeface="Times New Roman" panose="02020603050405020304" pitchFamily="18" charset="0"/>
                <a:cs typeface="Times New Roman" panose="02020603050405020304" pitchFamily="18" charset="0"/>
              </a:rPr>
              <a:t>: The minimum value in the column. The shortest length is 1.</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25%</a:t>
            </a:r>
            <a:r>
              <a:rPr lang="en-US" b="0" i="0" dirty="0">
                <a:solidFill>
                  <a:srgbClr val="0D0D0D"/>
                </a:solidFill>
                <a:effectLst/>
                <a:latin typeface="Times New Roman" panose="02020603050405020304" pitchFamily="18" charset="0"/>
                <a:cs typeface="Times New Roman" panose="02020603050405020304" pitchFamily="18" charset="0"/>
              </a:rPr>
              <a:t>: The value below which 25% of the data falls. Also known as the first quartile or Q1. In this case, 25% of the data have </a:t>
            </a:r>
          </a:p>
          <a:p>
            <a:pPr algn="just"/>
            <a:r>
              <a:rPr lang="en-US" b="0" i="0" dirty="0">
                <a:solidFill>
                  <a:srgbClr val="0D0D0D"/>
                </a:solidFill>
                <a:effectLst/>
                <a:latin typeface="Times New Roman" panose="02020603050405020304" pitchFamily="18" charset="0"/>
                <a:cs typeface="Times New Roman" panose="02020603050405020304" pitchFamily="18" charset="0"/>
              </a:rPr>
              <a:t>a length of 30 or less.</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50%</a:t>
            </a:r>
            <a:r>
              <a:rPr lang="en-US" b="0" i="0" dirty="0">
                <a:solidFill>
                  <a:srgbClr val="0D0D0D"/>
                </a:solidFill>
                <a:effectLst/>
                <a:latin typeface="Times New Roman" panose="02020603050405020304" pitchFamily="18" charset="0"/>
                <a:cs typeface="Times New Roman" panose="02020603050405020304" pitchFamily="18" charset="0"/>
              </a:rPr>
              <a:t>: The median of the data, also known as the second quartile or Q2. Half of the data have a length of 74 or less.</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75%</a:t>
            </a:r>
            <a:r>
              <a:rPr lang="en-US" b="0" i="0" dirty="0">
                <a:solidFill>
                  <a:srgbClr val="0D0D0D"/>
                </a:solidFill>
                <a:effectLst/>
                <a:latin typeface="Times New Roman" panose="02020603050405020304" pitchFamily="18" charset="0"/>
                <a:cs typeface="Times New Roman" panose="02020603050405020304" pitchFamily="18" charset="0"/>
              </a:rPr>
              <a:t>: The value below which 75% of the data falls. Also known as the third quartile or Q3. In this case, 75% of the data have</a:t>
            </a:r>
          </a:p>
          <a:p>
            <a:pPr algn="just"/>
            <a:r>
              <a:rPr lang="en-US" b="0" i="0" dirty="0">
                <a:solidFill>
                  <a:srgbClr val="0D0D0D"/>
                </a:solidFill>
                <a:effectLst/>
                <a:latin typeface="Times New Roman" panose="02020603050405020304" pitchFamily="18" charset="0"/>
                <a:cs typeface="Times New Roman" panose="02020603050405020304" pitchFamily="18" charset="0"/>
              </a:rPr>
              <a:t> a length of 166 or less.</a:t>
            </a:r>
          </a:p>
          <a:p>
            <a:pPr algn="jus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max</a:t>
            </a:r>
            <a:r>
              <a:rPr lang="en-US" b="0" i="0" dirty="0">
                <a:solidFill>
                  <a:srgbClr val="0D0D0D"/>
                </a:solidFill>
                <a:effectLst/>
                <a:latin typeface="Times New Roman" panose="02020603050405020304" pitchFamily="18" charset="0"/>
                <a:cs typeface="Times New Roman" panose="02020603050405020304" pitchFamily="18" charset="0"/>
              </a:rPr>
              <a:t>: The maximum value in the column. The longest length is 2853.</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164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4EAE5-AB69-7DDB-624D-93CFF516908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AE78FC-0B62-608D-BF99-54CA668E957B}"/>
              </a:ext>
            </a:extLst>
          </p:cNvPr>
          <p:cNvPicPr>
            <a:picLocks noChangeAspect="1"/>
          </p:cNvPicPr>
          <p:nvPr/>
        </p:nvPicPr>
        <p:blipFill rotWithShape="1">
          <a:blip r:embed="rId2">
            <a:extLst>
              <a:ext uri="{28A0092B-C50C-407E-A947-70E740481C1C}">
                <a14:useLocalDpi xmlns:a14="http://schemas.microsoft.com/office/drawing/2010/main" val="0"/>
              </a:ext>
            </a:extLst>
          </a:blip>
          <a:srcRect l="116" t="12232" r="-116" b="3751"/>
          <a:stretch/>
        </p:blipFill>
        <p:spPr>
          <a:xfrm>
            <a:off x="186812" y="199101"/>
            <a:ext cx="11606023" cy="3252487"/>
          </a:xfrm>
          <a:prstGeom prst="rect">
            <a:avLst/>
          </a:prstGeom>
        </p:spPr>
      </p:pic>
      <p:sp>
        <p:nvSpPr>
          <p:cNvPr id="4" name="Rectangle 3">
            <a:extLst>
              <a:ext uri="{FF2B5EF4-FFF2-40B4-BE49-F238E27FC236}">
                <a16:creationId xmlns:a16="http://schemas.microsoft.com/office/drawing/2014/main" id="{71E1B6CC-90B1-5415-0502-489CFE587E35}"/>
              </a:ext>
            </a:extLst>
          </p:cNvPr>
          <p:cNvSpPr/>
          <p:nvPr/>
        </p:nvSpPr>
        <p:spPr>
          <a:xfrm>
            <a:off x="186813" y="199103"/>
            <a:ext cx="11818374" cy="6504972"/>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screenshot of a computer&#10;&#10;Description automatically generated">
            <a:extLst>
              <a:ext uri="{FF2B5EF4-FFF2-40B4-BE49-F238E27FC236}">
                <a16:creationId xmlns:a16="http://schemas.microsoft.com/office/drawing/2014/main" id="{0C35202F-BFBD-58D0-75C1-2AC09D85DA72}"/>
              </a:ext>
            </a:extLst>
          </p:cNvPr>
          <p:cNvPicPr>
            <a:picLocks noChangeAspect="1"/>
          </p:cNvPicPr>
          <p:nvPr/>
        </p:nvPicPr>
        <p:blipFill rotWithShape="1">
          <a:blip r:embed="rId3">
            <a:extLst>
              <a:ext uri="{28A0092B-C50C-407E-A947-70E740481C1C}">
                <a14:useLocalDpi xmlns:a14="http://schemas.microsoft.com/office/drawing/2010/main" val="0"/>
              </a:ext>
            </a:extLst>
          </a:blip>
          <a:srcRect t="9646" b="4651"/>
          <a:stretch/>
        </p:blipFill>
        <p:spPr>
          <a:xfrm>
            <a:off x="292988" y="3451589"/>
            <a:ext cx="11606023" cy="3252486"/>
          </a:xfrm>
          <a:prstGeom prst="rect">
            <a:avLst/>
          </a:prstGeom>
        </p:spPr>
      </p:pic>
    </p:spTree>
    <p:extLst>
      <p:ext uri="{BB962C8B-B14F-4D97-AF65-F5344CB8AC3E}">
        <p14:creationId xmlns:p14="http://schemas.microsoft.com/office/powerpoint/2010/main" val="3111410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1CC00-BA9E-3275-761D-E53D72E674A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822D7D0-17D3-EE83-D025-387F479288ED}"/>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899E1735-80B3-74E3-970B-7847AEE0A016}"/>
              </a:ext>
            </a:extLst>
          </p:cNvPr>
          <p:cNvSpPr txBox="1"/>
          <p:nvPr/>
        </p:nvSpPr>
        <p:spPr>
          <a:xfrm>
            <a:off x="186813" y="314631"/>
            <a:ext cx="11818374" cy="710963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 Preprocessing and NLP Techniques: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1</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Stopword</a:t>
            </a:r>
            <a:r>
              <a:rPr lang="en-US" sz="2400" b="0" i="0" dirty="0">
                <a:effectLst/>
                <a:latin typeface="Times New Roman" panose="02020603050405020304" pitchFamily="18" charset="0"/>
                <a:cs typeface="Times New Roman" panose="02020603050405020304" pitchFamily="18" charset="0"/>
              </a:rPr>
              <a:t> Removal: This involves removing common words that do not carry much meaning, such as "the", "and", "a", etc. In this project, the </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400" b="1" i="0" dirty="0" err="1">
                <a:solidFill>
                  <a:schemeClr val="tx1">
                    <a:lumMod val="95000"/>
                    <a:lumOff val="5000"/>
                  </a:schemeClr>
                </a:solidFill>
                <a:effectLst/>
                <a:latin typeface="Times New Roman" panose="02020603050405020304" pitchFamily="18" charset="0"/>
                <a:cs typeface="Times New Roman" panose="02020603050405020304" pitchFamily="18" charset="0"/>
              </a:rPr>
              <a:t>nltk.corpus.stopwords</a:t>
            </a:r>
            <a:r>
              <a:rPr lang="en-US" sz="24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module is used to remove </a:t>
            </a:r>
            <a:r>
              <a:rPr lang="en-US" sz="2400" b="0" i="0" dirty="0" err="1">
                <a:effectLst/>
                <a:latin typeface="Times New Roman" panose="02020603050405020304" pitchFamily="18" charset="0"/>
                <a:cs typeface="Times New Roman" panose="02020603050405020304" pitchFamily="18" charset="0"/>
              </a:rPr>
              <a:t>stopwords</a:t>
            </a:r>
            <a:r>
              <a:rPr lang="en-US" sz="2400" b="0" i="0" dirty="0">
                <a:effectLst/>
                <a:latin typeface="Times New Roman" panose="02020603050405020304" pitchFamily="18" charset="0"/>
                <a:cs typeface="Times New Roman" panose="02020603050405020304" pitchFamily="18" charset="0"/>
              </a:rPr>
              <a:t> from the text data.</a:t>
            </a:r>
          </a:p>
          <a:p>
            <a:pPr algn="just"/>
            <a:r>
              <a:rPr lang="en-US" sz="2400" b="0" i="0" dirty="0">
                <a:solidFill>
                  <a:srgbClr val="FFFFFF"/>
                </a:solidFill>
                <a:effectLst/>
                <a:latin typeface="Times New Roman" panose="02020603050405020304" pitchFamily="18" charset="0"/>
                <a:cs typeface="Times New Roman" panose="02020603050405020304" pitchFamily="18" charset="0"/>
              </a:rPr>
              <a:t>2</a:t>
            </a:r>
          </a:p>
          <a:p>
            <a:pPr algn="just"/>
            <a:r>
              <a:rPr lang="en-US" sz="2400" dirty="0">
                <a:latin typeface="Times New Roman" panose="02020603050405020304" pitchFamily="18" charset="0"/>
                <a:cs typeface="Times New Roman" panose="02020603050405020304" pitchFamily="18" charset="0"/>
              </a:rPr>
              <a:t>2</a:t>
            </a:r>
            <a:r>
              <a:rPr lang="en-US" sz="2400" b="0" i="0" dirty="0">
                <a:effectLst/>
                <a:latin typeface="Times New Roman" panose="02020603050405020304" pitchFamily="18" charset="0"/>
                <a:cs typeface="Times New Roman" panose="02020603050405020304" pitchFamily="18" charset="0"/>
              </a:rPr>
              <a:t>. Stemming: This involves reducing words to their root form, such as "running" to "run". </a:t>
            </a:r>
          </a:p>
          <a:p>
            <a:pPr algn="just"/>
            <a:r>
              <a:rPr lang="en-US" sz="2400" b="0" i="0" dirty="0">
                <a:effectLst/>
                <a:latin typeface="Times New Roman" panose="02020603050405020304" pitchFamily="18" charset="0"/>
                <a:cs typeface="Times New Roman" panose="02020603050405020304" pitchFamily="18" charset="0"/>
              </a:rPr>
              <a:t>In this project, the `</a:t>
            </a:r>
            <a:r>
              <a:rPr lang="en-US" sz="2400" b="1" i="0" dirty="0" err="1">
                <a:effectLst/>
                <a:latin typeface="Times New Roman" panose="02020603050405020304" pitchFamily="18" charset="0"/>
                <a:cs typeface="Times New Roman" panose="02020603050405020304" pitchFamily="18" charset="0"/>
              </a:rPr>
              <a:t>nltk.stem.PorterStemmer</a:t>
            </a:r>
            <a:r>
              <a:rPr lang="en-US" sz="2400" b="0" i="0" dirty="0">
                <a:effectLst/>
                <a:latin typeface="Times New Roman" panose="02020603050405020304" pitchFamily="18" charset="0"/>
                <a:cs typeface="Times New Roman" panose="02020603050405020304" pitchFamily="18" charset="0"/>
              </a:rPr>
              <a:t>` module is used to stem the words in the text data.</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a:t>
            </a:r>
            <a:r>
              <a:rPr lang="en-US" sz="2400" b="0" i="0" dirty="0">
                <a:effectLst/>
                <a:latin typeface="Times New Roman" panose="02020603050405020304" pitchFamily="18" charset="0"/>
                <a:cs typeface="Times New Roman" panose="02020603050405020304" pitchFamily="18" charset="0"/>
              </a:rPr>
              <a:t>. Text Cleaning: This involves removing any unwanted characters, symbols, or punctuation from the text data. In this project, the `</a:t>
            </a:r>
            <a:r>
              <a:rPr lang="en-US" sz="2400" b="1" i="0" dirty="0" err="1">
                <a:effectLst/>
                <a:latin typeface="Times New Roman" panose="02020603050405020304" pitchFamily="18" charset="0"/>
                <a:cs typeface="Times New Roman" panose="02020603050405020304" pitchFamily="18" charset="0"/>
              </a:rPr>
              <a:t>re.sub</a:t>
            </a:r>
            <a:r>
              <a:rPr lang="en-US" sz="2400" b="1" i="0" dirty="0">
                <a:effectLst/>
                <a:latin typeface="Times New Roman" panose="02020603050405020304" pitchFamily="18" charset="0"/>
                <a:cs typeface="Times New Roman" panose="02020603050405020304" pitchFamily="18" charset="0"/>
              </a:rPr>
              <a:t>()</a:t>
            </a:r>
            <a:r>
              <a:rPr lang="en-US" sz="2400" b="0" i="0" dirty="0">
                <a:effectLst/>
                <a:latin typeface="Times New Roman" panose="02020603050405020304" pitchFamily="18" charset="0"/>
                <a:cs typeface="Times New Roman" panose="02020603050405020304" pitchFamily="18" charset="0"/>
              </a:rPr>
              <a:t>` method is used to replace any non-alphabetic characters with a space.</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4. Feature Scaling: This involves scaling the numerical features in the data to a common scale to avoid bias towards certain features. In this project,`</a:t>
            </a:r>
            <a:r>
              <a:rPr lang="en-US" sz="2400" b="1" i="0" dirty="0" err="1">
                <a:effectLst/>
                <a:latin typeface="Times New Roman" panose="02020603050405020304" pitchFamily="18" charset="0"/>
                <a:cs typeface="Times New Roman" panose="02020603050405020304" pitchFamily="18" charset="0"/>
              </a:rPr>
              <a:t>sklearn.preprocessing.MinMaxScaler</a:t>
            </a:r>
            <a:r>
              <a:rPr lang="en-US" sz="2400" b="0" i="0" dirty="0">
                <a:effectLst/>
                <a:latin typeface="Times New Roman" panose="02020603050405020304" pitchFamily="18" charset="0"/>
                <a:cs typeface="Times New Roman" panose="02020603050405020304" pitchFamily="18" charset="0"/>
              </a:rPr>
              <a:t>` module is used to scale the numerical features in the data.</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4562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3AD44-E4B6-BD61-33A1-8A529EB1C9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079A32D-B33E-22D8-A446-6C08083A73E0}"/>
              </a:ext>
            </a:extLst>
          </p:cNvPr>
          <p:cNvSpPr/>
          <p:nvPr/>
        </p:nvSpPr>
        <p:spPr>
          <a:xfrm>
            <a:off x="186813" y="189271"/>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0165EDC-6784-1298-F8D0-BE696FBE1F69}"/>
              </a:ext>
            </a:extLst>
          </p:cNvPr>
          <p:cNvSpPr txBox="1"/>
          <p:nvPr/>
        </p:nvSpPr>
        <p:spPr>
          <a:xfrm>
            <a:off x="3264310" y="1202446"/>
            <a:ext cx="6322142" cy="46166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Data Preprocessing and NLP techniques code:</a:t>
            </a:r>
          </a:p>
        </p:txBody>
      </p:sp>
      <p:pic>
        <p:nvPicPr>
          <p:cNvPr id="3" name="Picture 2" descr="A screen shot of a computer code&#10;&#10;Description automatically generated">
            <a:extLst>
              <a:ext uri="{FF2B5EF4-FFF2-40B4-BE49-F238E27FC236}">
                <a16:creationId xmlns:a16="http://schemas.microsoft.com/office/drawing/2014/main" id="{3E7CD906-612D-F4E6-9245-AAAB9B24F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76" y="1897626"/>
            <a:ext cx="9453247" cy="3277811"/>
          </a:xfrm>
          <a:prstGeom prst="rect">
            <a:avLst/>
          </a:prstGeom>
        </p:spPr>
      </p:pic>
    </p:spTree>
    <p:extLst>
      <p:ext uri="{BB962C8B-B14F-4D97-AF65-F5344CB8AC3E}">
        <p14:creationId xmlns:p14="http://schemas.microsoft.com/office/powerpoint/2010/main" val="78581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BBA5F-2503-94FB-CF96-6A3251402D5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BDF8A3-877B-29AB-6946-A1A3FCC27ACF}"/>
              </a:ext>
            </a:extLst>
          </p:cNvPr>
          <p:cNvSpPr/>
          <p:nvPr/>
        </p:nvSpPr>
        <p:spPr>
          <a:xfrm>
            <a:off x="186813" y="189271"/>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0F54556-F5C3-A77A-78D7-BFB5D0DD0C25}"/>
              </a:ext>
            </a:extLst>
          </p:cNvPr>
          <p:cNvSpPr txBox="1"/>
          <p:nvPr/>
        </p:nvSpPr>
        <p:spPr>
          <a:xfrm>
            <a:off x="461085" y="665139"/>
            <a:ext cx="11385755" cy="2646878"/>
          </a:xfrm>
          <a:prstGeom prst="rect">
            <a:avLst/>
          </a:prstGeom>
          <a:noFill/>
        </p:spPr>
        <p:txBody>
          <a:bodyPr wrap="square" rtlCol="0">
            <a:spAutoFit/>
          </a:bodyPr>
          <a:lstStyle/>
          <a:p>
            <a:pPr algn="l"/>
            <a:r>
              <a:rPr lang="en-US" sz="2400" b="1" dirty="0">
                <a:latin typeface="Times New Roman" panose="02020603050405020304" pitchFamily="18" charset="0"/>
                <a:cs typeface="Times New Roman" panose="02020603050405020304" pitchFamily="18" charset="0"/>
              </a:rPr>
              <a:t>Data Splitting and Code:</a:t>
            </a:r>
          </a:p>
          <a:p>
            <a:pPr algn="l"/>
            <a:endParaRPr lang="en-US" sz="2400" b="1" dirty="0">
              <a:latin typeface="Times New Roman" panose="02020603050405020304" pitchFamily="18" charset="0"/>
              <a:cs typeface="Times New Roman" panose="02020603050405020304" pitchFamily="18" charset="0"/>
            </a:endParaRPr>
          </a:p>
          <a:p>
            <a:pPr algn="l"/>
            <a:endParaRPr lang="en-US" sz="2400" dirty="0">
              <a:latin typeface="Times New Roman" panose="02020603050405020304" pitchFamily="18" charset="0"/>
              <a:cs typeface="Times New Roman" panose="02020603050405020304" pitchFamily="18" charset="0"/>
            </a:endParaRPr>
          </a:p>
          <a:p>
            <a:pPr algn="l"/>
            <a:r>
              <a:rPr lang="en-US" sz="2300" dirty="0">
                <a:latin typeface="Times New Roman" panose="02020603050405020304" pitchFamily="18" charset="0"/>
                <a:cs typeface="Times New Roman" panose="02020603050405020304" pitchFamily="18" charset="0"/>
              </a:rPr>
              <a:t>Splitting the Data: The dataset is split into training and testing sets using the </a:t>
            </a:r>
            <a:r>
              <a:rPr lang="en-US" sz="2300" b="1" dirty="0" err="1">
                <a:latin typeface="Times New Roman" panose="02020603050405020304" pitchFamily="18" charset="0"/>
                <a:cs typeface="Times New Roman" panose="02020603050405020304" pitchFamily="18" charset="0"/>
              </a:rPr>
              <a:t>train_test_split</a:t>
            </a: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function, where 70% of the data is used for training and 30% of the data is used for testing.</a:t>
            </a:r>
          </a:p>
          <a:p>
            <a:pPr algn="l"/>
            <a:endParaRPr lang="en-US" sz="2400" b="1" i="0" dirty="0">
              <a:effectLst/>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p:txBody>
      </p:sp>
      <p:pic>
        <p:nvPicPr>
          <p:cNvPr id="6" name="Picture 5" descr="A white background with blue lines&#10;&#10;Description automatically generated">
            <a:extLst>
              <a:ext uri="{FF2B5EF4-FFF2-40B4-BE49-F238E27FC236}">
                <a16:creationId xmlns:a16="http://schemas.microsoft.com/office/drawing/2014/main" id="{5ACE99B7-BB5B-0FC3-F449-C3F5F3850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085" y="3515205"/>
            <a:ext cx="11406450" cy="2042337"/>
          </a:xfrm>
          <a:prstGeom prst="rect">
            <a:avLst/>
          </a:prstGeom>
        </p:spPr>
      </p:pic>
    </p:spTree>
    <p:extLst>
      <p:ext uri="{BB962C8B-B14F-4D97-AF65-F5344CB8AC3E}">
        <p14:creationId xmlns:p14="http://schemas.microsoft.com/office/powerpoint/2010/main" val="1903754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00AA4-3715-F5F8-2088-248487D496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64D410-77F2-6474-2601-D271A28B63B2}"/>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screenshot of a computer">
            <a:extLst>
              <a:ext uri="{FF2B5EF4-FFF2-40B4-BE49-F238E27FC236}">
                <a16:creationId xmlns:a16="http://schemas.microsoft.com/office/drawing/2014/main" id="{99FEB4E7-AB0D-BD7C-E5D5-3CFB5FA8E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21" y="2240216"/>
            <a:ext cx="4663844" cy="1562235"/>
          </a:xfrm>
          <a:prstGeom prst="rect">
            <a:avLst/>
          </a:prstGeom>
        </p:spPr>
      </p:pic>
      <p:pic>
        <p:nvPicPr>
          <p:cNvPr id="7" name="Picture 6" descr="A screenshot of a computer">
            <a:extLst>
              <a:ext uri="{FF2B5EF4-FFF2-40B4-BE49-F238E27FC236}">
                <a16:creationId xmlns:a16="http://schemas.microsoft.com/office/drawing/2014/main" id="{05E9DB28-82A0-C351-6188-0CCFB50BF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502" y="4648003"/>
            <a:ext cx="4313294" cy="1661304"/>
          </a:xfrm>
          <a:prstGeom prst="rect">
            <a:avLst/>
          </a:prstGeom>
        </p:spPr>
      </p:pic>
      <p:pic>
        <p:nvPicPr>
          <p:cNvPr id="9" name="Picture 8" descr="A screenshot of a graph">
            <a:extLst>
              <a:ext uri="{FF2B5EF4-FFF2-40B4-BE49-F238E27FC236}">
                <a16:creationId xmlns:a16="http://schemas.microsoft.com/office/drawing/2014/main" id="{FC050AD4-69E8-C42A-263A-9EB4DC7AB2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4121" y="2236603"/>
            <a:ext cx="4305673" cy="1668925"/>
          </a:xfrm>
          <a:prstGeom prst="rect">
            <a:avLst/>
          </a:prstGeom>
        </p:spPr>
      </p:pic>
      <p:sp>
        <p:nvSpPr>
          <p:cNvPr id="10" name="TextBox 9">
            <a:extLst>
              <a:ext uri="{FF2B5EF4-FFF2-40B4-BE49-F238E27FC236}">
                <a16:creationId xmlns:a16="http://schemas.microsoft.com/office/drawing/2014/main" id="{7470EB11-BA94-2761-2DEF-8261669BDC02}"/>
              </a:ext>
            </a:extLst>
          </p:cNvPr>
          <p:cNvSpPr txBox="1"/>
          <p:nvPr/>
        </p:nvSpPr>
        <p:spPr>
          <a:xfrm>
            <a:off x="589936" y="422787"/>
            <a:ext cx="3685624"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Classification Reports:</a:t>
            </a:r>
          </a:p>
        </p:txBody>
      </p:sp>
      <p:sp>
        <p:nvSpPr>
          <p:cNvPr id="11" name="TextBox 10">
            <a:extLst>
              <a:ext uri="{FF2B5EF4-FFF2-40B4-BE49-F238E27FC236}">
                <a16:creationId xmlns:a16="http://schemas.microsoft.com/office/drawing/2014/main" id="{5D9AE770-D194-6313-F4A5-842A212B4A49}"/>
              </a:ext>
            </a:extLst>
          </p:cNvPr>
          <p:cNvSpPr txBox="1"/>
          <p:nvPr/>
        </p:nvSpPr>
        <p:spPr>
          <a:xfrm>
            <a:off x="1269168" y="1615757"/>
            <a:ext cx="309411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XG Boost Classifier</a:t>
            </a:r>
          </a:p>
        </p:txBody>
      </p:sp>
      <p:sp>
        <p:nvSpPr>
          <p:cNvPr id="12" name="TextBox 11">
            <a:extLst>
              <a:ext uri="{FF2B5EF4-FFF2-40B4-BE49-F238E27FC236}">
                <a16:creationId xmlns:a16="http://schemas.microsoft.com/office/drawing/2014/main" id="{79E31B61-5BAE-8C4E-7679-373E82B95600}"/>
              </a:ext>
            </a:extLst>
          </p:cNvPr>
          <p:cNvSpPr txBox="1"/>
          <p:nvPr/>
        </p:nvSpPr>
        <p:spPr>
          <a:xfrm>
            <a:off x="7251591" y="1615757"/>
            <a:ext cx="385073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Random Forest Classifier</a:t>
            </a:r>
          </a:p>
        </p:txBody>
      </p:sp>
      <p:sp>
        <p:nvSpPr>
          <p:cNvPr id="13" name="TextBox 12">
            <a:extLst>
              <a:ext uri="{FF2B5EF4-FFF2-40B4-BE49-F238E27FC236}">
                <a16:creationId xmlns:a16="http://schemas.microsoft.com/office/drawing/2014/main" id="{FE8FB704-CC1A-067C-6C84-90188D0AD213}"/>
              </a:ext>
            </a:extLst>
          </p:cNvPr>
          <p:cNvSpPr txBox="1"/>
          <p:nvPr/>
        </p:nvSpPr>
        <p:spPr>
          <a:xfrm>
            <a:off x="4191906" y="3963617"/>
            <a:ext cx="3650487"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Decision Tree Classifier</a:t>
            </a:r>
          </a:p>
        </p:txBody>
      </p:sp>
    </p:spTree>
    <p:extLst>
      <p:ext uri="{BB962C8B-B14F-4D97-AF65-F5344CB8AC3E}">
        <p14:creationId xmlns:p14="http://schemas.microsoft.com/office/powerpoint/2010/main" val="170288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C9410-4984-AF53-681D-694AE86073F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EE767F8-0EB5-72ED-26DD-D4022A938FA5}"/>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00E8E3B6-9298-FE35-2B2D-649658E13A4B}"/>
              </a:ext>
            </a:extLst>
          </p:cNvPr>
          <p:cNvPicPr>
            <a:picLocks noChangeAspect="1"/>
          </p:cNvPicPr>
          <p:nvPr/>
        </p:nvPicPr>
        <p:blipFill rotWithShape="1">
          <a:blip r:embed="rId2">
            <a:extLst>
              <a:ext uri="{28A0092B-C50C-407E-A947-70E740481C1C}">
                <a14:useLocalDpi xmlns:a14="http://schemas.microsoft.com/office/drawing/2010/main" val="0"/>
              </a:ext>
            </a:extLst>
          </a:blip>
          <a:srcRect t="5806" b="5376"/>
          <a:stretch/>
        </p:blipFill>
        <p:spPr>
          <a:xfrm>
            <a:off x="902421" y="1154873"/>
            <a:ext cx="10387157" cy="5189390"/>
          </a:xfrm>
          <a:prstGeom prst="rect">
            <a:avLst/>
          </a:prstGeom>
        </p:spPr>
      </p:pic>
      <p:sp>
        <p:nvSpPr>
          <p:cNvPr id="7" name="TextBox 6">
            <a:extLst>
              <a:ext uri="{FF2B5EF4-FFF2-40B4-BE49-F238E27FC236}">
                <a16:creationId xmlns:a16="http://schemas.microsoft.com/office/drawing/2014/main" id="{5A3E318C-D06D-D01A-79C8-982A31560109}"/>
              </a:ext>
            </a:extLst>
          </p:cNvPr>
          <p:cNvSpPr txBox="1"/>
          <p:nvPr/>
        </p:nvSpPr>
        <p:spPr>
          <a:xfrm>
            <a:off x="4684779" y="446156"/>
            <a:ext cx="2822439" cy="461665"/>
          </a:xfrm>
          <a:prstGeom prst="rect">
            <a:avLst/>
          </a:prstGeom>
          <a:noFill/>
        </p:spPr>
        <p:txBody>
          <a:bodyPr wrap="none" rtlCol="0">
            <a:spAutoFit/>
          </a:bodyPr>
          <a:lstStyle/>
          <a:p>
            <a:r>
              <a:rPr lang="en-US" sz="2400" u="sng" dirty="0">
                <a:latin typeface="Times New Roman" panose="02020603050405020304" pitchFamily="18" charset="0"/>
                <a:cs typeface="Times New Roman" panose="02020603050405020304" pitchFamily="18" charset="0"/>
              </a:rPr>
              <a:t>OUTPUT SCREENS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32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01705-1926-C28D-EE50-BA58939D3C8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69E7B4D-3205-F099-0ECE-5A2FCC7685DD}"/>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2B3495FE-DCA5-0CB2-5328-897A62CC5009}"/>
              </a:ext>
            </a:extLst>
          </p:cNvPr>
          <p:cNvPicPr>
            <a:picLocks noChangeAspect="1"/>
          </p:cNvPicPr>
          <p:nvPr/>
        </p:nvPicPr>
        <p:blipFill rotWithShape="1">
          <a:blip r:embed="rId2">
            <a:extLst>
              <a:ext uri="{28A0092B-C50C-407E-A947-70E740481C1C}">
                <a14:useLocalDpi xmlns:a14="http://schemas.microsoft.com/office/drawing/2010/main" val="0"/>
              </a:ext>
            </a:extLst>
          </a:blip>
          <a:srcRect t="5806" b="8530"/>
          <a:stretch/>
        </p:blipFill>
        <p:spPr>
          <a:xfrm>
            <a:off x="505024" y="1098753"/>
            <a:ext cx="11181951" cy="5388078"/>
          </a:xfrm>
          <a:prstGeom prst="rect">
            <a:avLst/>
          </a:prstGeom>
        </p:spPr>
      </p:pic>
      <p:sp>
        <p:nvSpPr>
          <p:cNvPr id="6" name="TextBox 5">
            <a:extLst>
              <a:ext uri="{FF2B5EF4-FFF2-40B4-BE49-F238E27FC236}">
                <a16:creationId xmlns:a16="http://schemas.microsoft.com/office/drawing/2014/main" id="{B4CEF6E2-B33A-9B4E-EF02-8C032EC46B7A}"/>
              </a:ext>
            </a:extLst>
          </p:cNvPr>
          <p:cNvSpPr txBox="1"/>
          <p:nvPr/>
        </p:nvSpPr>
        <p:spPr>
          <a:xfrm>
            <a:off x="3553604" y="309719"/>
            <a:ext cx="588815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POSITIVE PREDICTION EXAMPLE </a:t>
            </a:r>
            <a:endParaRPr lang="en-IN"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100F7895-9A8F-5351-D3C5-794DA43D80BE}"/>
              </a:ext>
            </a:extLst>
          </p:cNvPr>
          <p:cNvCxnSpPr/>
          <p:nvPr/>
        </p:nvCxnSpPr>
        <p:spPr>
          <a:xfrm flipV="1">
            <a:off x="4581832" y="4336026"/>
            <a:ext cx="2477729" cy="108000"/>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207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1EF7D-3A58-C7D5-AA71-20E3E05377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82E5127-5ECF-8532-4B69-9CEF455B157D}"/>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descr="A screenshot of a computer&#10;&#10;Description automatically generated">
            <a:extLst>
              <a:ext uri="{FF2B5EF4-FFF2-40B4-BE49-F238E27FC236}">
                <a16:creationId xmlns:a16="http://schemas.microsoft.com/office/drawing/2014/main" id="{E04B86BF-A95F-EFF8-C19C-A2D0DF06AF39}"/>
              </a:ext>
            </a:extLst>
          </p:cNvPr>
          <p:cNvPicPr>
            <a:picLocks noChangeAspect="1"/>
          </p:cNvPicPr>
          <p:nvPr/>
        </p:nvPicPr>
        <p:blipFill rotWithShape="1">
          <a:blip r:embed="rId2">
            <a:extLst>
              <a:ext uri="{28A0092B-C50C-407E-A947-70E740481C1C}">
                <a14:useLocalDpi xmlns:a14="http://schemas.microsoft.com/office/drawing/2010/main" val="0"/>
              </a:ext>
            </a:extLst>
          </a:blip>
          <a:srcRect t="5806" b="6380"/>
          <a:stretch/>
        </p:blipFill>
        <p:spPr>
          <a:xfrm>
            <a:off x="550606" y="1052763"/>
            <a:ext cx="11090787" cy="5478313"/>
          </a:xfrm>
          <a:prstGeom prst="rect">
            <a:avLst/>
          </a:prstGeom>
        </p:spPr>
      </p:pic>
      <p:sp>
        <p:nvSpPr>
          <p:cNvPr id="6" name="TextBox 5">
            <a:extLst>
              <a:ext uri="{FF2B5EF4-FFF2-40B4-BE49-F238E27FC236}">
                <a16:creationId xmlns:a16="http://schemas.microsoft.com/office/drawing/2014/main" id="{9AF1F5F8-A696-7048-B4AC-D678EF330EE8}"/>
              </a:ext>
            </a:extLst>
          </p:cNvPr>
          <p:cNvSpPr txBox="1"/>
          <p:nvPr/>
        </p:nvSpPr>
        <p:spPr>
          <a:xfrm>
            <a:off x="3406120" y="364323"/>
            <a:ext cx="606634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NEGATIVE PREDICTION EXAMPLE </a:t>
            </a:r>
            <a:endParaRPr lang="en-IN" sz="28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666BD19C-C13A-9166-4F70-C27936EB6187}"/>
              </a:ext>
            </a:extLst>
          </p:cNvPr>
          <p:cNvCxnSpPr/>
          <p:nvPr/>
        </p:nvCxnSpPr>
        <p:spPr>
          <a:xfrm flipV="1">
            <a:off x="4572000" y="4247535"/>
            <a:ext cx="2517058" cy="196646"/>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7763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C75C183B-C974-E70F-07A6-AF68C3589330}"/>
              </a:ext>
            </a:extLst>
          </p:cNvPr>
          <p:cNvPicPr>
            <a:picLocks noChangeAspect="1"/>
          </p:cNvPicPr>
          <p:nvPr/>
        </p:nvPicPr>
        <p:blipFill rotWithShape="1">
          <a:blip r:embed="rId2">
            <a:extLst>
              <a:ext uri="{28A0092B-C50C-407E-A947-70E740481C1C}">
                <a14:useLocalDpi xmlns:a14="http://schemas.microsoft.com/office/drawing/2010/main" val="0"/>
              </a:ext>
            </a:extLst>
          </a:blip>
          <a:srcRect t="5806" b="5949"/>
          <a:stretch/>
        </p:blipFill>
        <p:spPr>
          <a:xfrm>
            <a:off x="351598" y="862780"/>
            <a:ext cx="11488804" cy="5702709"/>
          </a:xfrm>
          <a:prstGeom prst="rect">
            <a:avLst/>
          </a:prstGeom>
        </p:spPr>
      </p:pic>
      <p:sp>
        <p:nvSpPr>
          <p:cNvPr id="6" name="TextBox 5">
            <a:extLst>
              <a:ext uri="{FF2B5EF4-FFF2-40B4-BE49-F238E27FC236}">
                <a16:creationId xmlns:a16="http://schemas.microsoft.com/office/drawing/2014/main" id="{772538BA-5094-166B-D4D2-DE2E17CFE636}"/>
              </a:ext>
            </a:extLst>
          </p:cNvPr>
          <p:cNvSpPr txBox="1"/>
          <p:nvPr/>
        </p:nvSpPr>
        <p:spPr>
          <a:xfrm>
            <a:off x="4566828" y="297774"/>
            <a:ext cx="337297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BULK SENTIMENT </a:t>
            </a:r>
            <a:endParaRPr lang="en-IN" sz="2800" dirty="0">
              <a:latin typeface="Times New Roman" panose="02020603050405020304" pitchFamily="18" charset="0"/>
              <a:cs typeface="Times New Roman" panose="02020603050405020304" pitchFamily="18" charset="0"/>
            </a:endParaRPr>
          </a:p>
        </p:txBody>
      </p:sp>
      <p:cxnSp>
        <p:nvCxnSpPr>
          <p:cNvPr id="15" name="Connector: Elbow 14">
            <a:extLst>
              <a:ext uri="{FF2B5EF4-FFF2-40B4-BE49-F238E27FC236}">
                <a16:creationId xmlns:a16="http://schemas.microsoft.com/office/drawing/2014/main" id="{5697BF01-564E-CE41-8D0D-DCAD44B8B923}"/>
              </a:ext>
            </a:extLst>
          </p:cNvPr>
          <p:cNvCxnSpPr>
            <a:cxnSpLocks/>
          </p:cNvCxnSpPr>
          <p:nvPr/>
        </p:nvCxnSpPr>
        <p:spPr>
          <a:xfrm rot="10800000" flipV="1">
            <a:off x="3667432" y="3185655"/>
            <a:ext cx="2585884" cy="648926"/>
          </a:xfrm>
          <a:prstGeom prst="bentConnector3">
            <a:avLst>
              <a:gd name="adj1" fmla="val 61787"/>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41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CEE581-9A77-734E-BC1B-B1BC6DCA6AA1}"/>
              </a:ext>
            </a:extLst>
          </p:cNvPr>
          <p:cNvSpPr txBox="1"/>
          <p:nvPr/>
        </p:nvSpPr>
        <p:spPr>
          <a:xfrm>
            <a:off x="757084" y="766732"/>
            <a:ext cx="10677832" cy="532453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ABSTRACT</a:t>
            </a:r>
          </a:p>
          <a:p>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increasing volume of product reviews across online platforms </a:t>
            </a:r>
            <a:r>
              <a:rPr lang="en-US" sz="2200" i="1" dirty="0">
                <a:latin typeface="Times New Roman" panose="02020603050405020304" pitchFamily="18" charset="0"/>
                <a:cs typeface="Times New Roman" panose="02020603050405020304" pitchFamily="18" charset="0"/>
              </a:rPr>
              <a:t>presents a challenge </a:t>
            </a:r>
            <a:r>
              <a:rPr lang="en-US" sz="2200" dirty="0">
                <a:latin typeface="Times New Roman" panose="02020603050405020304" pitchFamily="18" charset="0"/>
                <a:cs typeface="Times New Roman" panose="02020603050405020304" pitchFamily="18" charset="0"/>
              </a:rPr>
              <a:t>for sellers to analyze customer sentiments. Examining thousands of customer reviews is time-consuming and tedious. This project proposes a sentiment analysis system utilizing machine learning (ML) and natural language processing (NLP) to address the challenge that benefits both the </a:t>
            </a:r>
            <a:r>
              <a:rPr lang="en-US" sz="2200" i="1" dirty="0">
                <a:latin typeface="Times New Roman" panose="02020603050405020304" pitchFamily="18" charset="0"/>
                <a:cs typeface="Times New Roman" panose="02020603050405020304" pitchFamily="18" charset="0"/>
              </a:rPr>
              <a:t>company and the customer</a:t>
            </a:r>
            <a:r>
              <a:rPr lang="en-US" sz="2200" dirty="0">
                <a:latin typeface="Times New Roman" panose="02020603050405020304" pitchFamily="18" charset="0"/>
                <a:cs typeface="Times New Roman" panose="02020603050405020304" pitchFamily="18" charset="0"/>
              </a:rPr>
              <a:t>. The system aims to extract valuable insights from large sets of product reviews, aiding sellers in enhancing product features and informing potential customers about product pros and cons.</a:t>
            </a: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project </a:t>
            </a:r>
            <a:r>
              <a:rPr lang="en-US" sz="2200" i="1" dirty="0">
                <a:latin typeface="Times New Roman" panose="02020603050405020304" pitchFamily="18" charset="0"/>
                <a:cs typeface="Times New Roman" panose="02020603050405020304" pitchFamily="18" charset="0"/>
              </a:rPr>
              <a:t>enhances the present scenario </a:t>
            </a:r>
            <a:r>
              <a:rPr lang="en-US" sz="2200" dirty="0">
                <a:latin typeface="Times New Roman" panose="02020603050405020304" pitchFamily="18" charset="0"/>
                <a:cs typeface="Times New Roman" panose="02020603050405020304" pitchFamily="18" charset="0"/>
              </a:rPr>
              <a:t>by offering NLP techniques to train  ML model using XG Boost and Random Forest models, and advanced data visualizations providing insights to customers. Effective customer feedback analysis is crucial for any company, as it serves as a valuable resource for enhancing business opportunities and overall improvement.</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Key-words: XG Boost, Random Forest, Sentiment Analysis, NLP</a:t>
            </a:r>
          </a:p>
        </p:txBody>
      </p:sp>
      <p:sp>
        <p:nvSpPr>
          <p:cNvPr id="5" name="Rectangle 4">
            <a:extLst>
              <a:ext uri="{FF2B5EF4-FFF2-40B4-BE49-F238E27FC236}">
                <a16:creationId xmlns:a16="http://schemas.microsoft.com/office/drawing/2014/main" id="{B59B6DB7-704F-18B9-F83A-53139A710129}"/>
              </a:ext>
            </a:extLst>
          </p:cNvPr>
          <p:cNvSpPr/>
          <p:nvPr/>
        </p:nvSpPr>
        <p:spPr>
          <a:xfrm>
            <a:off x="186813" y="21942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8360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23AF0-7ABD-9427-B0F3-0E00AB75C20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C31C693-9774-EC0E-F8C5-FFA427968262}"/>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A screenshot of a computer&#10;&#10;Description automatically generated">
            <a:extLst>
              <a:ext uri="{FF2B5EF4-FFF2-40B4-BE49-F238E27FC236}">
                <a16:creationId xmlns:a16="http://schemas.microsoft.com/office/drawing/2014/main" id="{AD9E7979-33B4-FE64-7D37-F85388DACB07}"/>
              </a:ext>
            </a:extLst>
          </p:cNvPr>
          <p:cNvPicPr>
            <a:picLocks noChangeAspect="1"/>
          </p:cNvPicPr>
          <p:nvPr/>
        </p:nvPicPr>
        <p:blipFill rotWithShape="1">
          <a:blip r:embed="rId2">
            <a:extLst>
              <a:ext uri="{28A0092B-C50C-407E-A947-70E740481C1C}">
                <a14:useLocalDpi xmlns:a14="http://schemas.microsoft.com/office/drawing/2010/main" val="0"/>
              </a:ext>
            </a:extLst>
          </a:blip>
          <a:srcRect t="5807" b="6810"/>
          <a:stretch/>
        </p:blipFill>
        <p:spPr>
          <a:xfrm>
            <a:off x="378542" y="893986"/>
            <a:ext cx="11434916" cy="5620631"/>
          </a:xfrm>
          <a:prstGeom prst="rect">
            <a:avLst/>
          </a:prstGeom>
        </p:spPr>
      </p:pic>
      <p:sp>
        <p:nvSpPr>
          <p:cNvPr id="6" name="TextBox 5">
            <a:extLst>
              <a:ext uri="{FF2B5EF4-FFF2-40B4-BE49-F238E27FC236}">
                <a16:creationId xmlns:a16="http://schemas.microsoft.com/office/drawing/2014/main" id="{FFA242B2-450C-FD99-D438-158097D9247B}"/>
              </a:ext>
            </a:extLst>
          </p:cNvPr>
          <p:cNvSpPr txBox="1"/>
          <p:nvPr/>
        </p:nvSpPr>
        <p:spPr>
          <a:xfrm>
            <a:off x="4173036" y="464262"/>
            <a:ext cx="24237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5539B8-1B4B-45D3-BEAB-109F46172FA8}"/>
              </a:ext>
            </a:extLst>
          </p:cNvPr>
          <p:cNvSpPr txBox="1"/>
          <p:nvPr/>
        </p:nvSpPr>
        <p:spPr>
          <a:xfrm>
            <a:off x="4415410" y="264524"/>
            <a:ext cx="3869264"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RESULT GENERATION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57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757F3-95D7-857A-099A-C8934348429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F247DF5-BDFA-2996-B875-58E4304F8923}"/>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a:extLst>
              <a:ext uri="{FF2B5EF4-FFF2-40B4-BE49-F238E27FC236}">
                <a16:creationId xmlns:a16="http://schemas.microsoft.com/office/drawing/2014/main" id="{22FFB8A7-8DE0-656C-8571-D0917D081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904" y="1890249"/>
            <a:ext cx="5733967" cy="30774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06E51972-33C1-7B51-49C7-C40319477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64" y="1966909"/>
            <a:ext cx="5448300" cy="29241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9C3F46-F0FA-4FCF-9BFE-C3559117960C}"/>
              </a:ext>
            </a:extLst>
          </p:cNvPr>
          <p:cNvSpPr txBox="1"/>
          <p:nvPr/>
        </p:nvSpPr>
        <p:spPr>
          <a:xfrm>
            <a:off x="1207296" y="1313229"/>
            <a:ext cx="44165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WORD CLOUD FOR POSITIVE REVIEWS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BCF5D8-DA46-76CA-02CE-24DBA082145B}"/>
              </a:ext>
            </a:extLst>
          </p:cNvPr>
          <p:cNvSpPr txBox="1"/>
          <p:nvPr/>
        </p:nvSpPr>
        <p:spPr>
          <a:xfrm>
            <a:off x="6727561" y="1313229"/>
            <a:ext cx="5026184"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WORD CLOUD FOR NEGATIVE REVIEWS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0583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8A4E-F108-7EA9-F5D3-15F2BAC74F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F526F6D-C051-4631-CC05-82D70A452D47}"/>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0FFA179-DCEF-BE04-BFFB-9904D75F719C}"/>
              </a:ext>
            </a:extLst>
          </p:cNvPr>
          <p:cNvSpPr txBox="1"/>
          <p:nvPr/>
        </p:nvSpPr>
        <p:spPr>
          <a:xfrm>
            <a:off x="376415" y="453270"/>
            <a:ext cx="11225649" cy="35394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solidFill>
                  <a:prstClr val="black"/>
                </a:solidFill>
                <a:latin typeface="Times New Roman" panose="02020603050405020304" pitchFamily="18" charset="0"/>
                <a:cs typeface="Times New Roman" panose="02020603050405020304" pitchFamily="18" charset="0"/>
              </a:rPr>
              <a:t>CONCLUSION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cs typeface="Times New Roman" panose="02020603050405020304" pitchFamily="18" charset="0"/>
              </a:rPr>
              <a:t>We conclude that 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he project aimed to improve the sentiment analysis of Amazon Alexa reviews by using machine learning and NLP-based approaches. This allowed for a more adaptive, data-driven, and context-aware approach, overcoming the limitations of a rule-based approach. The interface supports various functionalities, including selecting the dataset for analysis, inputting text for analysis, and displaying the sentiment analysis results.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193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A7BB3-BA10-4E68-6DE1-C2BD3CA8AF6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AE7BC35-AD4A-E904-1B6D-BE180B1717B3}"/>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8E1C534-D4F2-9BDD-C381-A50C42EBEF4F}"/>
              </a:ext>
            </a:extLst>
          </p:cNvPr>
          <p:cNvSpPr txBox="1"/>
          <p:nvPr/>
        </p:nvSpPr>
        <p:spPr>
          <a:xfrm>
            <a:off x="530942" y="649049"/>
            <a:ext cx="10795819" cy="3662541"/>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FUTURE ENHANCEMENT</a:t>
            </a:r>
          </a:p>
          <a:p>
            <a:endParaRPr lang="en-US" sz="32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the future, it is possible to integrate with more advanced NLP libraries such as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to leverage pre-trained language models for better feature extraction and sentiment analysis and implement real-time sentiment analysis capabilities to analyze sentiments from live Amazon reviews as they are posted, providing timely insights to users. Extend the sentiment analysis to aspect-level sentiment analysis, where sentiments are analyzed for specific aspects or features mentioned in the reviews like product quality and customer service.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736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86973-9170-756B-AABA-A226B1DC723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538A5CD-8311-FDED-4529-F1DA944FEFB0}"/>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4C9AFD14-692C-A88E-38C7-09F5BF5E0835}"/>
              </a:ext>
            </a:extLst>
          </p:cNvPr>
          <p:cNvSpPr txBox="1"/>
          <p:nvPr/>
        </p:nvSpPr>
        <p:spPr>
          <a:xfrm>
            <a:off x="341822" y="762174"/>
            <a:ext cx="11663366" cy="458587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REFERENCES</a:t>
            </a: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Krishnendu</a:t>
            </a:r>
            <a:r>
              <a:rPr lang="en-IN" sz="2400" dirty="0">
                <a:latin typeface="Times New Roman" panose="02020603050405020304" pitchFamily="18" charset="0"/>
                <a:cs typeface="Times New Roman" panose="02020603050405020304" pitchFamily="18" charset="0"/>
              </a:rPr>
              <a:t> Chakraborty, Machine Learning with Real World Projects. Infosys wingspan.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 </a:t>
            </a:r>
            <a:r>
              <a:rPr lang="en-IN" sz="2400" dirty="0" err="1">
                <a:latin typeface="Times New Roman" panose="02020603050405020304" pitchFamily="18" charset="0"/>
                <a:cs typeface="Times New Roman" panose="02020603050405020304" pitchFamily="18" charset="0"/>
              </a:rPr>
              <a:t>Bandi</a:t>
            </a:r>
            <a:r>
              <a:rPr lang="en-IN" sz="2400" dirty="0">
                <a:latin typeface="Times New Roman" panose="02020603050405020304" pitchFamily="18" charset="0"/>
                <a:cs typeface="Times New Roman" panose="02020603050405020304" pitchFamily="18" charset="0"/>
              </a:rPr>
              <a:t> and A. Fellah, “Socio-</a:t>
            </a:r>
            <a:r>
              <a:rPr lang="en-IN" sz="2400" dirty="0" err="1">
                <a:latin typeface="Times New Roman" panose="02020603050405020304" pitchFamily="18" charset="0"/>
                <a:cs typeface="Times New Roman" panose="02020603050405020304" pitchFamily="18" charset="0"/>
              </a:rPr>
              <a:t>analyzer</a:t>
            </a:r>
            <a:r>
              <a:rPr lang="en-IN" sz="2400" dirty="0">
                <a:latin typeface="Times New Roman" panose="02020603050405020304" pitchFamily="18" charset="0"/>
                <a:cs typeface="Times New Roman" panose="02020603050405020304" pitchFamily="18" charset="0"/>
              </a:rPr>
              <a:t>: A sentiment analysis using social media data,” </a:t>
            </a:r>
          </a:p>
          <a:p>
            <a:r>
              <a:rPr lang="en-IN" sz="2400" dirty="0">
                <a:latin typeface="Times New Roman" panose="02020603050405020304" pitchFamily="18" charset="0"/>
                <a:cs typeface="Times New Roman" panose="02020603050405020304" pitchFamily="18" charset="0"/>
              </a:rPr>
              <a:t>in Proc. 28th Int. Conf. </a:t>
            </a:r>
            <a:r>
              <a:rPr lang="en-IN" sz="2400" dirty="0" err="1">
                <a:latin typeface="Times New Roman" panose="02020603050405020304" pitchFamily="18" charset="0"/>
                <a:cs typeface="Times New Roman" panose="02020603050405020304" pitchFamily="18" charset="0"/>
              </a:rPr>
              <a:t>Softw</a:t>
            </a:r>
            <a:r>
              <a:rPr lang="en-IN" sz="2400" dirty="0">
                <a:latin typeface="Times New Roman" panose="02020603050405020304" pitchFamily="18" charset="0"/>
                <a:cs typeface="Times New Roman" panose="02020603050405020304" pitchFamily="18" charset="0"/>
              </a:rPr>
              <a:t>. Eng. Data Eng., in </a:t>
            </a:r>
            <a:r>
              <a:rPr lang="en-IN" sz="2400" dirty="0" err="1">
                <a:latin typeface="Times New Roman" panose="02020603050405020304" pitchFamily="18" charset="0"/>
                <a:cs typeface="Times New Roman" panose="02020603050405020304" pitchFamily="18" charset="0"/>
              </a:rPr>
              <a:t>EPiC</a:t>
            </a:r>
            <a:r>
              <a:rPr lang="en-IN" sz="2400" dirty="0">
                <a:latin typeface="Times New Roman" panose="02020603050405020304" pitchFamily="18" charset="0"/>
                <a:cs typeface="Times New Roman" panose="02020603050405020304" pitchFamily="18" charset="0"/>
              </a:rPr>
              <a:t> Series in Computing, vol. 64, F. Harris, S. </a:t>
            </a:r>
            <a:r>
              <a:rPr lang="en-IN" sz="2400" dirty="0" err="1">
                <a:latin typeface="Times New Roman" panose="02020603050405020304" pitchFamily="18" charset="0"/>
                <a:cs typeface="Times New Roman" panose="02020603050405020304" pitchFamily="18" charset="0"/>
              </a:rPr>
              <a:t>Dascalu</a:t>
            </a:r>
            <a:r>
              <a:rPr lang="en-IN" sz="2400" dirty="0">
                <a:latin typeface="Times New Roman" panose="02020603050405020304" pitchFamily="18" charset="0"/>
                <a:cs typeface="Times New Roman" panose="02020603050405020304" pitchFamily="18" charset="0"/>
              </a:rPr>
              <a:t>, S. Sharma, and R. Wu, Eds. Amsterdam, The Netherlands: </a:t>
            </a:r>
            <a:r>
              <a:rPr lang="en-IN" sz="2400" dirty="0" err="1">
                <a:latin typeface="Times New Roman" panose="02020603050405020304" pitchFamily="18" charset="0"/>
                <a:cs typeface="Times New Roman" panose="02020603050405020304" pitchFamily="18" charset="0"/>
              </a:rPr>
              <a:t>EasyChair</a:t>
            </a:r>
            <a:r>
              <a:rPr lang="en-IN" sz="2400" dirty="0">
                <a:latin typeface="Times New Roman" panose="02020603050405020304" pitchFamily="18" charset="0"/>
                <a:cs typeface="Times New Roman" panose="02020603050405020304" pitchFamily="18" charset="0"/>
              </a:rPr>
              <a:t>, 2019, pp.</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[3] </a:t>
            </a:r>
            <a:r>
              <a:rPr kumimoji="0" lang="en-IN" sz="2400" b="0" kern="1200" dirty="0">
                <a:solidFill>
                  <a:schemeClr val="dk1"/>
                </a:solidFill>
                <a:effectLst/>
                <a:latin typeface="Times New Roman" pitchFamily="18" charset="0"/>
                <a:ea typeface="+mn-ea"/>
                <a:cs typeface="Times New Roman" pitchFamily="18" charset="0"/>
              </a:rPr>
              <a:t>U. Naseem, S. K. Khan, M. </a:t>
            </a:r>
            <a:r>
              <a:rPr kumimoji="0" lang="en-IN" sz="2400" b="0" kern="1200" dirty="0" err="1">
                <a:solidFill>
                  <a:schemeClr val="dk1"/>
                </a:solidFill>
                <a:effectLst/>
                <a:latin typeface="Times New Roman" pitchFamily="18" charset="0"/>
                <a:ea typeface="+mn-ea"/>
                <a:cs typeface="Times New Roman" pitchFamily="18" charset="0"/>
              </a:rPr>
              <a:t>Farasat</a:t>
            </a:r>
            <a:r>
              <a:rPr kumimoji="0" lang="en-IN" sz="2400" b="0" kern="1200" dirty="0">
                <a:solidFill>
                  <a:schemeClr val="dk1"/>
                </a:solidFill>
                <a:effectLst/>
                <a:latin typeface="Times New Roman" pitchFamily="18" charset="0"/>
                <a:ea typeface="+mn-ea"/>
                <a:cs typeface="Times New Roman" pitchFamily="18" charset="0"/>
              </a:rPr>
              <a:t>, and F. Ali</a:t>
            </a:r>
            <a:r>
              <a:rPr lang="en-US" sz="2400" dirty="0">
                <a:latin typeface="Times New Roman" panose="02020603050405020304" pitchFamily="18" charset="0"/>
                <a:cs typeface="Times New Roman" panose="02020603050405020304" pitchFamily="18" charset="0"/>
              </a:rPr>
              <a:t> </a:t>
            </a:r>
            <a:r>
              <a:rPr kumimoji="0" lang="en-IN" sz="2400" b="0" kern="1200" dirty="0">
                <a:solidFill>
                  <a:schemeClr val="dk1"/>
                </a:solidFill>
                <a:effectLst/>
                <a:latin typeface="Times New Roman" pitchFamily="18" charset="0"/>
                <a:ea typeface="+mn-ea"/>
                <a:cs typeface="Times New Roman" pitchFamily="18" charset="0"/>
              </a:rPr>
              <a:t>Abusive language detection: </a:t>
            </a:r>
          </a:p>
          <a:p>
            <a:r>
              <a:rPr kumimoji="0" lang="en-IN" sz="2400" b="0" kern="1200" dirty="0">
                <a:solidFill>
                  <a:schemeClr val="dk1"/>
                </a:solidFill>
                <a:effectLst/>
                <a:latin typeface="Times New Roman" pitchFamily="18" charset="0"/>
                <a:ea typeface="+mn-ea"/>
                <a:cs typeface="Times New Roman" pitchFamily="18" charset="0"/>
              </a:rPr>
              <a:t>A comprehensive review</a:t>
            </a:r>
            <a:r>
              <a:rPr lang="en-IN" sz="2400" dirty="0">
                <a:latin typeface="Times New Roman" panose="02020603050405020304" pitchFamily="18" charset="0"/>
                <a:cs typeface="Times New Roman" panose="02020603050405020304" pitchFamily="18" charset="0"/>
              </a:rPr>
              <a:t>. Boca Raton, FL, USA: CRC Press, 2013.</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9180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04F8-5F84-1C40-9FDC-B5AF7059CF7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AC4125D-CE1F-8C1F-1592-BE53D9EE15FD}"/>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604AB34-1034-FF44-D603-51932578047B}"/>
              </a:ext>
            </a:extLst>
          </p:cNvPr>
          <p:cNvSpPr txBox="1"/>
          <p:nvPr/>
        </p:nvSpPr>
        <p:spPr>
          <a:xfrm>
            <a:off x="4797022" y="3136611"/>
            <a:ext cx="259795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THANK YOU</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55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84933F8-4CE8-C8B7-17B9-A7CFBDC6DAF7}"/>
              </a:ext>
            </a:extLst>
          </p:cNvPr>
          <p:cNvSpPr txBox="1"/>
          <p:nvPr/>
        </p:nvSpPr>
        <p:spPr>
          <a:xfrm>
            <a:off x="624347" y="782121"/>
            <a:ext cx="11115367" cy="5262979"/>
          </a:xfrm>
          <a:prstGeom prst="rect">
            <a:avLst/>
          </a:prstGeom>
          <a:noFill/>
        </p:spPr>
        <p:txBody>
          <a:bodyPr wrap="square" rtlCol="0">
            <a:spAutoFit/>
          </a:bodyPr>
          <a:lstStyle/>
          <a:p>
            <a:pPr algn="ctr"/>
            <a:r>
              <a:rPr lang="en-US" sz="3000" dirty="0">
                <a:latin typeface="Times New Roman" panose="02020603050405020304" pitchFamily="18" charset="0"/>
                <a:cs typeface="Times New Roman" panose="02020603050405020304" pitchFamily="18" charset="0"/>
              </a:rPr>
              <a:t>INTRODUCTION</a:t>
            </a:r>
          </a:p>
          <a:p>
            <a:endParaRPr lang="en-US"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project includes several key components, such as data preprocessing, model application, and performance analysis. </a:t>
            </a:r>
            <a:r>
              <a:rPr lang="en-US" sz="2200" b="0" i="0" dirty="0">
                <a:effectLst/>
                <a:latin typeface="Times New Roman" panose="02020603050405020304" pitchFamily="18" charset="0"/>
                <a:cs typeface="Times New Roman" panose="02020603050405020304" pitchFamily="18" charset="0"/>
              </a:rPr>
              <a:t>NLP techniques are used to preprocess the text data. This involves tasks such as </a:t>
            </a:r>
            <a:r>
              <a:rPr lang="en-US" sz="2200" b="0" dirty="0">
                <a:effectLst/>
                <a:latin typeface="Times New Roman" panose="02020603050405020304" pitchFamily="18" charset="0"/>
                <a:cs typeface="Times New Roman" panose="02020603050405020304" pitchFamily="18" charset="0"/>
              </a:rPr>
              <a:t>tokenization, lowercasing, removing stop words, stemming</a:t>
            </a:r>
            <a:r>
              <a:rPr lang="en-US" sz="2200" b="0" i="0" dirty="0">
                <a:effectLst/>
                <a:latin typeface="Times New Roman" panose="02020603050405020304" pitchFamily="18" charset="0"/>
                <a:cs typeface="Times New Roman" panose="02020603050405020304" pitchFamily="18" charset="0"/>
              </a:rPr>
              <a:t>, and handling special characters. </a:t>
            </a:r>
            <a:r>
              <a:rPr lang="en-US" sz="2200" dirty="0">
                <a:latin typeface="Times New Roman" panose="02020603050405020304" pitchFamily="18" charset="0"/>
                <a:cs typeface="Times New Roman" panose="02020603050405020304" pitchFamily="18" charset="0"/>
              </a:rPr>
              <a:t>The preprocessed data is split into training and testing sets. Machine learning models, such as </a:t>
            </a:r>
            <a:r>
              <a:rPr lang="en-US" sz="2200" dirty="0" err="1">
                <a:latin typeface="Times New Roman" panose="02020603050405020304" pitchFamily="18" charset="0"/>
                <a:cs typeface="Times New Roman" panose="02020603050405020304" pitchFamily="18" charset="0"/>
              </a:rPr>
              <a:t>XGBoost</a:t>
            </a:r>
            <a:r>
              <a:rPr lang="en-US" sz="2200" dirty="0">
                <a:latin typeface="Times New Roman" panose="02020603050405020304" pitchFamily="18" charset="0"/>
                <a:cs typeface="Times New Roman" panose="02020603050405020304" pitchFamily="18" charset="0"/>
              </a:rPr>
              <a:t> and Random forest classifiers, are applied to the preprocessed and split data to perform sentiment analysis. The performance of the applied models is evaluated using metrics such as accuracy, precision, recall, and F1 score to assess their effectiveness in predicting sentiment.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project also involves the development of a user interface, potentially using a web-based application built with Flask, to allow users to interact with the sentiment analysis system. The interface supports functionalities such as selecting the dataset, providing text input for analysis, and displaying the sentiment analysis results.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799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5B62363-2AA1-76F3-C0F0-F1D97F1D73DD}"/>
              </a:ext>
            </a:extLst>
          </p:cNvPr>
          <p:cNvSpPr txBox="1"/>
          <p:nvPr/>
        </p:nvSpPr>
        <p:spPr>
          <a:xfrm>
            <a:off x="639097" y="572729"/>
            <a:ext cx="10913806" cy="550920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EXISTING SYSTEM</a:t>
            </a:r>
          </a:p>
          <a:p>
            <a:pPr algn="just"/>
            <a:endParaRPr lang="en-US" sz="32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existing system is a rule-based system that uses pre-defined rules to classify the sentiment of the reviews. This approach involves defining a set of rules based on keywords or phrases that indicate the sentiment. However, this approach may not be effective in capturing the nuances of language and may not be adaptable these days.</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DRAWBACKS: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Nuance and Context issues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Low Scalability and High Maintenance</a:t>
            </a:r>
          </a:p>
          <a:p>
            <a:endParaRPr lang="en-US" sz="2400"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Limited Adaptability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97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7D642E5-FB79-06A0-E9D0-FBD5BED6DBC5}"/>
              </a:ext>
            </a:extLst>
          </p:cNvPr>
          <p:cNvSpPr txBox="1"/>
          <p:nvPr/>
        </p:nvSpPr>
        <p:spPr>
          <a:xfrm>
            <a:off x="865239" y="624795"/>
            <a:ext cx="10461522" cy="5693866"/>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PROPOSED SYSTEM</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By adopting machine learning and NLP-based approaches, the project aimed to overcome the limitations of the rule-based approach, allowing for more adaptive, data-driven, and context-aware sentiment analysis of the Amazon Alexa reviews. The interface supports functionalities such as selecting the dataset, providing text input for analysis, and displaying the sentiment analysis results.</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ADVANTAGES:</a:t>
            </a:r>
          </a:p>
          <a:p>
            <a:pPr algn="just"/>
            <a:endParaRPr lang="en-US" sz="2400" dirty="0">
              <a:latin typeface="Times New Roman" panose="02020603050405020304" pitchFamily="18" charset="0"/>
              <a:cs typeface="Times New Roman" panose="02020603050405020304" pitchFamily="18" charset="0"/>
            </a:endParaRPr>
          </a:p>
          <a:p>
            <a:pPr algn="just">
              <a:spcBef>
                <a:spcPts val="5"/>
              </a:spcBef>
              <a:spcAft>
                <a:spcPts val="5"/>
              </a:spcAft>
            </a:pPr>
            <a:r>
              <a:rPr lang="en-US" sz="2300" dirty="0">
                <a:latin typeface="Times New Roman" panose="02020603050405020304" pitchFamily="18" charset="0"/>
                <a:cs typeface="Times New Roman" panose="02020603050405020304" pitchFamily="18" charset="0"/>
              </a:rPr>
              <a:t>Better Nuance and Context</a:t>
            </a:r>
          </a:p>
          <a:p>
            <a:pPr algn="just">
              <a:spcBef>
                <a:spcPts val="5"/>
              </a:spcBef>
              <a:spcAft>
                <a:spcPts val="5"/>
              </a:spcAft>
            </a:pPr>
            <a:endParaRPr lang="en-US" sz="2300" dirty="0">
              <a:latin typeface="Times New Roman" panose="02020603050405020304" pitchFamily="18" charset="0"/>
              <a:cs typeface="Times New Roman" panose="02020603050405020304" pitchFamily="18" charset="0"/>
            </a:endParaRPr>
          </a:p>
          <a:p>
            <a:pPr algn="just">
              <a:spcBef>
                <a:spcPts val="5"/>
              </a:spcBef>
              <a:spcAft>
                <a:spcPts val="5"/>
              </a:spcAft>
            </a:pPr>
            <a:r>
              <a:rPr lang="en-US" sz="2300" dirty="0">
                <a:latin typeface="Times New Roman" panose="02020603050405020304" pitchFamily="18" charset="0"/>
                <a:cs typeface="Times New Roman" panose="02020603050405020304" pitchFamily="18" charset="0"/>
              </a:rPr>
              <a:t>Efficient for larger data sets</a:t>
            </a:r>
          </a:p>
          <a:p>
            <a:pPr algn="just">
              <a:spcBef>
                <a:spcPts val="5"/>
              </a:spcBef>
              <a:spcAft>
                <a:spcPts val="5"/>
              </a:spcAft>
            </a:pPr>
            <a:endParaRPr lang="en-US" sz="2300" dirty="0">
              <a:latin typeface="Times New Roman" panose="02020603050405020304" pitchFamily="18" charset="0"/>
              <a:cs typeface="Times New Roman" panose="02020603050405020304" pitchFamily="18" charset="0"/>
            </a:endParaRPr>
          </a:p>
          <a:p>
            <a:pPr algn="just">
              <a:spcBef>
                <a:spcPts val="5"/>
              </a:spcBef>
              <a:spcAft>
                <a:spcPts val="5"/>
              </a:spcAft>
            </a:pPr>
            <a:r>
              <a:rPr lang="en-IN" sz="2400" b="0" i="0" dirty="0">
                <a:effectLst/>
                <a:latin typeface="Times New Roman" panose="02020603050405020304" pitchFamily="18" charset="0"/>
                <a:cs typeface="Times New Roman" panose="02020603050405020304" pitchFamily="18" charset="0"/>
              </a:rPr>
              <a:t>Subjective</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0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F30B80A-0DBD-2C46-058D-1C87B8F760DF}"/>
              </a:ext>
            </a:extLst>
          </p:cNvPr>
          <p:cNvSpPr txBox="1"/>
          <p:nvPr/>
        </p:nvSpPr>
        <p:spPr>
          <a:xfrm>
            <a:off x="865239" y="781578"/>
            <a:ext cx="10461522" cy="597086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FUNCTIONAL REQUIREMENTS</a:t>
            </a:r>
          </a:p>
          <a:p>
            <a:endParaRPr lang="en-US" sz="24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1) </a:t>
            </a:r>
            <a:r>
              <a:rPr lang="en-US" sz="2300" b="1" dirty="0">
                <a:latin typeface="Times New Roman" panose="02020603050405020304" pitchFamily="18" charset="0"/>
                <a:cs typeface="Times New Roman" panose="02020603050405020304" pitchFamily="18" charset="0"/>
              </a:rPr>
              <a:t>Prediction: </a:t>
            </a:r>
            <a:r>
              <a:rPr lang="en-US" sz="2300" dirty="0">
                <a:latin typeface="Times New Roman" panose="02020603050405020304" pitchFamily="18" charset="0"/>
                <a:cs typeface="Times New Roman" panose="02020603050405020304" pitchFamily="18" charset="0"/>
              </a:rPr>
              <a:t>The system should be capable of making predictions on new data using the trained model.</a:t>
            </a:r>
          </a:p>
          <a:p>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2)</a:t>
            </a:r>
            <a:r>
              <a:rPr lang="en-US" sz="2300" b="1" dirty="0">
                <a:latin typeface="Times New Roman" panose="02020603050405020304" pitchFamily="18" charset="0"/>
                <a:cs typeface="Times New Roman" panose="02020603050405020304" pitchFamily="18" charset="0"/>
              </a:rPr>
              <a:t> Graph generation: </a:t>
            </a:r>
            <a:r>
              <a:rPr lang="en-US" sz="2300" dirty="0">
                <a:latin typeface="Times New Roman" panose="02020603050405020304" pitchFamily="18" charset="0"/>
                <a:cs typeface="Times New Roman" panose="02020603050405020304" pitchFamily="18" charset="0"/>
              </a:rPr>
              <a:t>Providing visuals or reports summarizing sentiment trends and patterns for easy interpretation.</a:t>
            </a:r>
          </a:p>
          <a:p>
            <a:endParaRPr lang="en-US" sz="2300" dirty="0">
              <a:latin typeface="Times New Roman" panose="02020603050405020304" pitchFamily="18" charset="0"/>
              <a:cs typeface="Times New Roman" panose="02020603050405020304" pitchFamily="18" charset="0"/>
            </a:endParaRPr>
          </a:p>
          <a:p>
            <a:r>
              <a:rPr lang="en-US" sz="2300" dirty="0">
                <a:solidFill>
                  <a:prstClr val="black"/>
                </a:solidFill>
                <a:latin typeface="Times New Roman" panose="02020603050405020304" pitchFamily="18" charset="0"/>
                <a:cs typeface="Times New Roman" panose="02020603050405020304" pitchFamily="18" charset="0"/>
              </a:rPr>
              <a:t>3) </a:t>
            </a:r>
            <a:r>
              <a:rPr kumimoji="0" lang="en-US" sz="23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Data acquisition:</a:t>
            </a:r>
            <a:r>
              <a:rPr kumimoji="0" lang="en-US" sz="2400" b="1" i="0" u="none" strike="noStrike" kern="1200" cap="none" spc="0" normalizeH="0" baseline="0" noProof="0" dirty="0">
                <a:ln>
                  <a:noFill/>
                </a:ln>
                <a:solidFill>
                  <a:prstClr val="black"/>
                </a:solidFill>
                <a:effectLst/>
                <a:uLnTx/>
                <a:uFillTx/>
                <a:latin typeface="-apple-system"/>
                <a:ea typeface="+mn-ea"/>
                <a:cs typeface="+mn-cs"/>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system should be able to get data through a user interface so that users to interact with the system and input their own sentences for sentiment analysis.</a:t>
            </a:r>
          </a:p>
          <a:p>
            <a:pPr marL="457200" indent="-457200">
              <a:buAutoNum type="arabicParenR" startAt="3"/>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4) </a:t>
            </a:r>
            <a:r>
              <a:rPr lang="en-US" sz="2300" b="1" dirty="0">
                <a:latin typeface="Times New Roman" panose="02020603050405020304" pitchFamily="18" charset="0"/>
                <a:cs typeface="Times New Roman" panose="02020603050405020304" pitchFamily="18" charset="0"/>
              </a:rPr>
              <a:t>Evaluation Metrics: </a:t>
            </a:r>
            <a:r>
              <a:rPr lang="en-US" sz="2300" dirty="0">
                <a:latin typeface="Times New Roman" panose="02020603050405020304" pitchFamily="18" charset="0"/>
                <a:cs typeface="Times New Roman" panose="02020603050405020304" pitchFamily="18" charset="0"/>
              </a:rPr>
              <a:t>Standard evaluation metrics such as precision, recall, and F1 score to accurately assess the performance of the sentiment analysis model.</a:t>
            </a:r>
          </a:p>
          <a:p>
            <a:endParaRPr lang="en-US" sz="2300" dirty="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71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C4BFB99-2AB8-77B7-090B-6E0C0052BE7F}"/>
              </a:ext>
            </a:extLst>
          </p:cNvPr>
          <p:cNvSpPr txBox="1"/>
          <p:nvPr/>
        </p:nvSpPr>
        <p:spPr>
          <a:xfrm>
            <a:off x="865239" y="670990"/>
            <a:ext cx="10225548" cy="5324535"/>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NON-FUNCTIONAL REQUIREMENTS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1) </a:t>
            </a:r>
            <a:r>
              <a:rPr lang="en-US" sz="2200" b="1" dirty="0">
                <a:latin typeface="Times New Roman" panose="02020603050405020304" pitchFamily="18" charset="0"/>
                <a:cs typeface="Times New Roman" panose="02020603050405020304" pitchFamily="18" charset="0"/>
              </a:rPr>
              <a:t>Usability:</a:t>
            </a:r>
            <a:r>
              <a:rPr lang="en-US" sz="2200" dirty="0">
                <a:latin typeface="Times New Roman" panose="02020603050405020304" pitchFamily="18" charset="0"/>
                <a:cs typeface="Times New Roman" panose="02020603050405020304" pitchFamily="18" charset="0"/>
              </a:rPr>
              <a:t> The user interface must be intuitive, with clear navigation and easy-to-understand features to ensure user adoption and satisfaction.</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2) </a:t>
            </a:r>
            <a:r>
              <a:rPr lang="en-US" sz="2200" b="1" dirty="0">
                <a:latin typeface="Times New Roman" panose="02020603050405020304" pitchFamily="18" charset="0"/>
                <a:cs typeface="Times New Roman" panose="02020603050405020304" pitchFamily="18" charset="0"/>
              </a:rPr>
              <a:t>Reliability: </a:t>
            </a:r>
            <a:r>
              <a:rPr lang="en-US" sz="2200" dirty="0">
                <a:latin typeface="Times New Roman" panose="02020603050405020304" pitchFamily="18" charset="0"/>
                <a:cs typeface="Times New Roman" panose="02020603050405020304" pitchFamily="18" charset="0"/>
              </a:rPr>
              <a:t>The code should handle potential errors gracefully, providing informative error messages.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3) </a:t>
            </a:r>
            <a:r>
              <a:rPr lang="en-US" sz="2200" b="1" dirty="0">
                <a:latin typeface="Times New Roman" panose="02020603050405020304" pitchFamily="18" charset="0"/>
                <a:cs typeface="Times New Roman" panose="02020603050405020304" pitchFamily="18" charset="0"/>
              </a:rPr>
              <a:t>Cross-Platform Compatibility: </a:t>
            </a:r>
            <a:r>
              <a:rPr lang="en-US" sz="2200" dirty="0">
                <a:latin typeface="Times New Roman" panose="02020603050405020304" pitchFamily="18" charset="0"/>
                <a:cs typeface="Times New Roman" panose="02020603050405020304" pitchFamily="18" charset="0"/>
              </a:rPr>
              <a:t>The code should be portable across different operating systems like Windows, macOS, and Linux without significant modifications.</a:t>
            </a:r>
          </a:p>
          <a:p>
            <a:pPr algn="just"/>
            <a:endParaRPr lang="en-US" sz="2200" b="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4) </a:t>
            </a:r>
            <a:r>
              <a:rPr lang="en-US" sz="2200" b="1" dirty="0">
                <a:latin typeface="Times New Roman" panose="02020603050405020304" pitchFamily="18" charset="0"/>
                <a:cs typeface="Times New Roman" panose="02020603050405020304" pitchFamily="18" charset="0"/>
              </a:rPr>
              <a:t>Ease of Understanding: </a:t>
            </a:r>
            <a:r>
              <a:rPr lang="en-US" sz="2200" dirty="0">
                <a:latin typeface="Times New Roman" panose="02020603050405020304" pitchFamily="18" charset="0"/>
                <a:cs typeface="Times New Roman" panose="02020603050405020304" pitchFamily="18" charset="0"/>
              </a:rPr>
              <a:t>Code and comments should be in a way that is easy to understand for both novice and experienced users.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36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6F1199-C204-3B46-11F3-6E3B0EB44394}"/>
              </a:ext>
            </a:extLst>
          </p:cNvPr>
          <p:cNvSpPr/>
          <p:nvPr/>
        </p:nvSpPr>
        <p:spPr>
          <a:xfrm>
            <a:off x="186813" y="199103"/>
            <a:ext cx="11818374" cy="6459793"/>
          </a:xfrm>
          <a:prstGeom prst="rect">
            <a:avLst/>
          </a:prstGeom>
          <a:noFill/>
          <a:ln w="76200" cmpd="dbl">
            <a:solidFill>
              <a:schemeClr val="accent1">
                <a:alpha val="94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0160215-79B9-A847-CA86-7A53FE5BDA4F}"/>
              </a:ext>
            </a:extLst>
          </p:cNvPr>
          <p:cNvSpPr txBox="1"/>
          <p:nvPr/>
        </p:nvSpPr>
        <p:spPr>
          <a:xfrm>
            <a:off x="1002891" y="336755"/>
            <a:ext cx="10461522" cy="6370975"/>
          </a:xfrm>
          <a:prstGeom prst="rect">
            <a:avLst/>
          </a:prstGeom>
          <a:noFill/>
        </p:spPr>
        <p:txBody>
          <a:bodyPr wrap="square" rtlCol="0">
            <a:spAutoFit/>
          </a:bodyPr>
          <a:lstStyle/>
          <a:p>
            <a:pPr algn="ctr"/>
            <a:r>
              <a:rPr lang="en-US" sz="2400" u="sng" dirty="0">
                <a:latin typeface="Times New Roman" panose="02020603050405020304" pitchFamily="18" charset="0"/>
                <a:cs typeface="Times New Roman" panose="02020603050405020304" pitchFamily="18" charset="0"/>
              </a:rPr>
              <a:t>SOFTWARE REQUIREMENTS</a:t>
            </a:r>
          </a:p>
          <a:p>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1)Programming Language: Python-3</a:t>
            </a:r>
          </a:p>
          <a:p>
            <a:r>
              <a:rPr lang="en-US" sz="2200" dirty="0">
                <a:latin typeface="Times New Roman" panose="02020603050405020304" pitchFamily="18" charset="0"/>
                <a:cs typeface="Times New Roman" panose="02020603050405020304" pitchFamily="18" charset="0"/>
              </a:rPr>
              <a:t>2)Integrated Development Environment (IDE):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a:t>
            </a:r>
            <a:r>
              <a:rPr lang="en-US" sz="2200" dirty="0" err="1">
                <a:latin typeface="Times New Roman" panose="02020603050405020304" pitchFamily="18" charset="0"/>
                <a:cs typeface="Times New Roman" panose="02020603050405020304" pitchFamily="18" charset="0"/>
              </a:rPr>
              <a:t>Pycharm</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3)Libraries and Packages: 	pandas for data manipulation</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wordcloud</a:t>
            </a:r>
            <a:r>
              <a:rPr lang="en-US" sz="2200" dirty="0">
                <a:latin typeface="Times New Roman" panose="02020603050405020304" pitchFamily="18" charset="0"/>
                <a:cs typeface="Times New Roman" panose="02020603050405020304" pitchFamily="18" charset="0"/>
              </a:rPr>
              <a:t> for creating word clouds</a:t>
            </a:r>
          </a:p>
          <a:p>
            <a:r>
              <a:rPr lang="en-US" sz="2200" dirty="0">
                <a:latin typeface="Times New Roman" panose="02020603050405020304" pitchFamily="18" charset="0"/>
                <a:cs typeface="Times New Roman" panose="02020603050405020304" pitchFamily="18" charset="0"/>
              </a:rPr>
              <a:t>				scikit-learn for machine learning tools</a:t>
            </a:r>
          </a:p>
          <a:p>
            <a:r>
              <a:rPr lang="en-US" sz="2200" dirty="0">
                <a:latin typeface="Times New Roman" panose="02020603050405020304" pitchFamily="18" charset="0"/>
                <a:cs typeface="Times New Roman" panose="02020603050405020304" pitchFamily="18" charset="0"/>
              </a:rPr>
              <a:t>				matplotlib and seaborn for data visualization</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JupyterThemes</a:t>
            </a:r>
            <a:r>
              <a:rPr lang="en-US" sz="2200" dirty="0">
                <a:latin typeface="Times New Roman" panose="02020603050405020304" pitchFamily="18" charset="0"/>
                <a:cs typeface="Times New Roman" panose="02020603050405020304" pitchFamily="18" charset="0"/>
              </a:rPr>
              <a:t> for distinguishing between graphs</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nltk</a:t>
            </a:r>
            <a:r>
              <a:rPr lang="en-US" sz="2200" dirty="0">
                <a:latin typeface="Times New Roman" panose="02020603050405020304" pitchFamily="18" charset="0"/>
                <a:cs typeface="Times New Roman" panose="02020603050405020304" pitchFamily="18" charset="0"/>
              </a:rPr>
              <a:t> for natural language processing tasks						</a:t>
            </a:r>
          </a:p>
          <a:p>
            <a:pPr algn="ctr"/>
            <a:r>
              <a:rPr lang="en-US" sz="2400" u="sng" dirty="0">
                <a:latin typeface="Times New Roman" panose="02020603050405020304" pitchFamily="18" charset="0"/>
                <a:cs typeface="Times New Roman" panose="02020603050405020304" pitchFamily="18" charset="0"/>
              </a:rPr>
              <a:t>HARDWARE REQUIREMENTS</a:t>
            </a:r>
          </a:p>
          <a:p>
            <a:endParaRPr lang="en-US" sz="24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1)RAM: 4GB </a:t>
            </a:r>
          </a:p>
          <a:p>
            <a:r>
              <a:rPr lang="en-US" sz="2200" dirty="0">
                <a:latin typeface="Times New Roman" panose="02020603050405020304" pitchFamily="18" charset="0"/>
                <a:cs typeface="Times New Roman" panose="02020603050405020304" pitchFamily="18" charset="0"/>
              </a:rPr>
              <a:t>2)Storage: 32 GB </a:t>
            </a:r>
          </a:p>
          <a:p>
            <a:r>
              <a:rPr lang="en-US" sz="2200" dirty="0">
                <a:latin typeface="Times New Roman" panose="02020603050405020304" pitchFamily="18" charset="0"/>
                <a:cs typeface="Times New Roman" panose="02020603050405020304" pitchFamily="18" charset="0"/>
              </a:rPr>
              <a:t>3)Processor: Intel i5</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345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1063</TotalTime>
  <Words>2153</Words>
  <Application>Microsoft Office PowerPoint</Application>
  <PresentationFormat>Widescreen</PresentationFormat>
  <Paragraphs>258</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-apple-system</vt:lpstr>
      <vt:lpstr>Arial</vt:lpstr>
      <vt:lpstr>Calibri</vt:lpstr>
      <vt:lpstr>Calibri Light</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J</dc:creator>
  <cp:lastModifiedBy>Dheeraj J</cp:lastModifiedBy>
  <cp:revision>71</cp:revision>
  <cp:lastPrinted>2024-02-27T05:17:41Z</cp:lastPrinted>
  <dcterms:created xsi:type="dcterms:W3CDTF">2023-12-14T11:27:18Z</dcterms:created>
  <dcterms:modified xsi:type="dcterms:W3CDTF">2024-03-12T13:50:16Z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2023-12-14T13:20:30Z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dca687cc-2402-4cfc-98dd-4437700c3f38</vt:lpwstr>
  </property>
  <property fmtid="{D5CDD505-2E9C-101B-9397-08002B2CF9AE}" pid="7" name="MSIP_Label_defa4170-0d19-0005-0004-bc88714345d2_ActionId">
    <vt:lpwstr>305696ab-84a3-4285-a556-462ec7aa5ea3</vt:lpwstr>
  </property>
  <property fmtid="{D5CDD505-2E9C-101B-9397-08002B2CF9AE}" pid="8" name="MSIP_Label_defa4170-0d19-0005-0004-bc88714345d2_ContentBits">
    <vt:lpwstr>0</vt:lpwstr>
  </property>
</Properties>
</file>