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20">
          <p15:clr>
            <a:srgbClr val="A4A3A4"/>
          </p15:clr>
        </p15:guide>
        <p15:guide id="2" pos="3840">
          <p15:clr>
            <a:srgbClr val="A4A3A4"/>
          </p15:clr>
        </p15:guide>
      </p15:sldGuideLst>
    </p:ext>
    <p:ext uri="http://customooxmlschemas.google.com/">
      <go:slidesCustomData xmlns:go="http://customooxmlschemas.google.com/" r:id="rId58" roundtripDataSignature="AMtx7mhNf3hxSDPrtWJcNUHXxmChXkTI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2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0c2bb588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a50c2bb588_6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50c2bb588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a50c2bb588_6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50c2bb588_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a50c2bb588_6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50c2bb588_6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a50c2bb588_6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50c2bb588_6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a50c2bb588_6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50c2bb588_6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a50c2bb588_6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0c2bb588_6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a50c2bb588_6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50c2bb588_6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a50c2bb588_6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50c2bb588_6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a50c2bb588_6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50c2bb588_6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a50c2bb588_6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50c2bb588_6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a50c2bb588_6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50c2bb588_6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a50c2bb588_6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50c2bb588_6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a50c2bb588_6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50c2bb588_6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a50c2bb588_6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50c2bb588_6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a50c2bb588_6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a50c2bb588_6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a50c2bb588_6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50c2bb588_6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a50c2bb588_6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50c2bb588_6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a50c2bb588_6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50c2bb588_6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a50c2bb588_6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50c2bb588_6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a50c2bb588_6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a50c2bb588_6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a50c2bb588_6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a50c2bb588_6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a50c2bb588_6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50c2bb5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a50c2bb58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50c2bb5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a50c2bb588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50c2bb5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a50c2bb588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50c2bb58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a50c2bb588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a50c2bb58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a50c2bb588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50c2bb5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a50c2bb588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a50c2bb5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a50c2bb588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50c2bb588_6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a50c2bb588_6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50c2bb58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a50c2bb588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50c2bb58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a50c2bb588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50c2bb58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ga50c2bb588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50c2bb58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a50c2bb588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50c2bb58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a50c2bb588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a50c2bb58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ga50c2bb588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50c2bb58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a50c2bb588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50c2bb58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ga50c2bb588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50c2bb58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a50c2bb588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50c2bb58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a50c2bb588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50c2bb58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a50c2bb588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50c2bb58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a50c2bb588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a50c2bb58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ga50c2bb588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50c2bb588_6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a50c2bb588_6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50c2bb588_6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a50c2bb588_6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50c2bb588_6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a50c2bb588_6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50c2bb588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a50c2bb588_6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6" name="Google Shape;86;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Font typeface="Calibri"/>
              <a:buNone/>
            </a:pPr>
            <a:r>
              <a:rPr lang="en-IN" sz="2400">
                <a:solidFill>
                  <a:srgbClr val="FFFFFF"/>
                </a:solidFill>
              </a:rPr>
              <a:t>EDA </a:t>
            </a:r>
            <a:r>
              <a:rPr lang="en-IN" sz="2400">
                <a:solidFill>
                  <a:srgbClr val="FFFFFF"/>
                </a:solidFill>
                <a:latin typeface="Calibri"/>
                <a:ea typeface="Calibri"/>
                <a:cs typeface="Calibri"/>
                <a:sym typeface="Calibri"/>
              </a:rPr>
              <a:t>CASE STUDY</a:t>
            </a:r>
            <a:br>
              <a:rPr lang="en-IN" sz="2400">
                <a:solidFill>
                  <a:srgbClr val="FFFFFF"/>
                </a:solidFill>
                <a:latin typeface="Calibri"/>
                <a:ea typeface="Calibri"/>
                <a:cs typeface="Calibri"/>
                <a:sym typeface="Calibri"/>
              </a:rPr>
            </a:br>
            <a:r>
              <a:rPr lang="en-IN" sz="2400">
                <a:solidFill>
                  <a:srgbClr val="FFFFFF"/>
                </a:solidFill>
                <a:latin typeface="Calibri"/>
                <a:ea typeface="Calibri"/>
                <a:cs typeface="Calibri"/>
                <a:sym typeface="Calibri"/>
              </a:rPr>
              <a:t>loan</a:t>
            </a:r>
            <a:r>
              <a:rPr lang="en-IN" sz="2400">
                <a:solidFill>
                  <a:srgbClr val="FFFFFF"/>
                </a:solidFill>
              </a:rPr>
              <a:t> risk analysis</a:t>
            </a:r>
            <a:br>
              <a:rPr lang="en-IN" sz="2400">
                <a:solidFill>
                  <a:srgbClr val="FFFFFF"/>
                </a:solidFill>
                <a:latin typeface="Calibri"/>
                <a:ea typeface="Calibri"/>
                <a:cs typeface="Calibri"/>
                <a:sym typeface="Calibri"/>
              </a:rPr>
            </a:br>
            <a:br>
              <a:rPr lang="en-IN" sz="2400">
                <a:solidFill>
                  <a:srgbClr val="FFFFFF"/>
                </a:solidFill>
                <a:latin typeface="Calibri"/>
                <a:ea typeface="Calibri"/>
                <a:cs typeface="Calibri"/>
                <a:sym typeface="Calibri"/>
              </a:rPr>
            </a:br>
            <a:r>
              <a:rPr lang="en-IN" sz="2400">
                <a:solidFill>
                  <a:srgbClr val="FFFFFF"/>
                </a:solidFill>
                <a:latin typeface="Calibri"/>
                <a:ea typeface="Calibri"/>
                <a:cs typeface="Calibri"/>
                <a:sym typeface="Calibri"/>
              </a:rPr>
              <a:t>by </a:t>
            </a:r>
            <a:endParaRPr sz="2400">
              <a:solidFill>
                <a:srgbClr val="FFFFFF"/>
              </a:solidFill>
            </a:endParaRPr>
          </a:p>
          <a:p>
            <a:pPr indent="0" lvl="0" marL="0" rtl="0" algn="ctr">
              <a:lnSpc>
                <a:spcPct val="90000"/>
              </a:lnSpc>
              <a:spcBef>
                <a:spcPts val="0"/>
              </a:spcBef>
              <a:spcAft>
                <a:spcPts val="0"/>
              </a:spcAft>
              <a:buNone/>
            </a:pPr>
            <a:r>
              <a:rPr lang="en-IN" sz="2400">
                <a:solidFill>
                  <a:srgbClr val="FFFFFF"/>
                </a:solidFill>
              </a:rPr>
              <a:t>AYUSH and DHEERAJ</a:t>
            </a:r>
            <a:endParaRPr sz="2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ga50c2bb588_6_80"/>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ga50c2bb588_6_80"/>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0" name="Google Shape;160;ga50c2bb588_6_80"/>
          <p:cNvPicPr preferRelativeResize="0"/>
          <p:nvPr/>
        </p:nvPicPr>
        <p:blipFill>
          <a:blip r:embed="rId3">
            <a:alphaModFix/>
          </a:blip>
          <a:stretch>
            <a:fillRect/>
          </a:stretch>
        </p:blipFill>
        <p:spPr>
          <a:xfrm>
            <a:off x="990375" y="1243025"/>
            <a:ext cx="10399449" cy="5138150"/>
          </a:xfrm>
          <a:prstGeom prst="rect">
            <a:avLst/>
          </a:prstGeom>
          <a:noFill/>
          <a:ln>
            <a:noFill/>
          </a:ln>
        </p:spPr>
      </p:pic>
      <p:sp>
        <p:nvSpPr>
          <p:cNvPr id="161" name="Google Shape;161;ga50c2bb588_6_80"/>
          <p:cNvSpPr txBox="1"/>
          <p:nvPr/>
        </p:nvSpPr>
        <p:spPr>
          <a:xfrm>
            <a:off x="771350" y="238425"/>
            <a:ext cx="79098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Loan Credit amount, Annuity amount, Goods price on which the loan is taken and the income of the clients are fairly correlated.</a:t>
            </a:r>
            <a:endParaRPr b="1" sz="17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ga50c2bb588_6_75"/>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ga50c2bb588_6_75"/>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8" name="Google Shape;168;ga50c2bb588_6_75"/>
          <p:cNvPicPr preferRelativeResize="0"/>
          <p:nvPr/>
        </p:nvPicPr>
        <p:blipFill>
          <a:blip r:embed="rId3">
            <a:alphaModFix/>
          </a:blip>
          <a:stretch>
            <a:fillRect/>
          </a:stretch>
        </p:blipFill>
        <p:spPr>
          <a:xfrm>
            <a:off x="2000694" y="0"/>
            <a:ext cx="8452261" cy="685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ga50c2bb588_6_70"/>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4" name="Google Shape;174;ga50c2bb588_6_70"/>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5" name="Google Shape;175;ga50c2bb588_6_70"/>
          <p:cNvPicPr preferRelativeResize="0"/>
          <p:nvPr/>
        </p:nvPicPr>
        <p:blipFill>
          <a:blip r:embed="rId3">
            <a:alphaModFix/>
          </a:blip>
          <a:stretch>
            <a:fillRect/>
          </a:stretch>
        </p:blipFill>
        <p:spPr>
          <a:xfrm>
            <a:off x="304800" y="1204850"/>
            <a:ext cx="5791200" cy="3876675"/>
          </a:xfrm>
          <a:prstGeom prst="rect">
            <a:avLst/>
          </a:prstGeom>
          <a:noFill/>
          <a:ln>
            <a:noFill/>
          </a:ln>
        </p:spPr>
      </p:pic>
      <p:pic>
        <p:nvPicPr>
          <p:cNvPr id="176" name="Google Shape;176;ga50c2bb588_6_70"/>
          <p:cNvPicPr preferRelativeResize="0"/>
          <p:nvPr/>
        </p:nvPicPr>
        <p:blipFill>
          <a:blip r:embed="rId4">
            <a:alphaModFix/>
          </a:blip>
          <a:stretch>
            <a:fillRect/>
          </a:stretch>
        </p:blipFill>
        <p:spPr>
          <a:xfrm>
            <a:off x="6096000" y="1204838"/>
            <a:ext cx="5886450" cy="3876675"/>
          </a:xfrm>
          <a:prstGeom prst="rect">
            <a:avLst/>
          </a:prstGeom>
          <a:noFill/>
          <a:ln>
            <a:noFill/>
          </a:ln>
        </p:spPr>
      </p:pic>
      <p:pic>
        <p:nvPicPr>
          <p:cNvPr id="177" name="Google Shape;177;ga50c2bb588_6_70"/>
          <p:cNvPicPr preferRelativeResize="0"/>
          <p:nvPr/>
        </p:nvPicPr>
        <p:blipFill>
          <a:blip r:embed="rId5">
            <a:alphaModFix/>
          </a:blip>
          <a:stretch>
            <a:fillRect/>
          </a:stretch>
        </p:blipFill>
        <p:spPr>
          <a:xfrm>
            <a:off x="645125" y="5469575"/>
            <a:ext cx="10959501" cy="1093900"/>
          </a:xfrm>
          <a:prstGeom prst="rect">
            <a:avLst/>
          </a:prstGeom>
          <a:noFill/>
          <a:ln>
            <a:noFill/>
          </a:ln>
        </p:spPr>
      </p:pic>
      <p:sp>
        <p:nvSpPr>
          <p:cNvPr id="178" name="Google Shape;178;ga50c2bb588_6_70"/>
          <p:cNvSpPr txBox="1"/>
          <p:nvPr/>
        </p:nvSpPr>
        <p:spPr>
          <a:xfrm>
            <a:off x="336600" y="182325"/>
            <a:ext cx="81624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Effect</a:t>
            </a:r>
            <a:r>
              <a:rPr b="1" lang="en-IN" sz="1700">
                <a:solidFill>
                  <a:srgbClr val="FFFFFF"/>
                </a:solidFill>
                <a:latin typeface="Calibri"/>
                <a:ea typeface="Calibri"/>
                <a:cs typeface="Calibri"/>
                <a:sym typeface="Calibri"/>
              </a:rPr>
              <a:t> of Client age on the Target.</a:t>
            </a:r>
            <a:endParaRPr b="1" sz="17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ga50c2bb588_6_158"/>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4" name="Google Shape;184;ga50c2bb588_6_158"/>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ga50c2bb588_6_158"/>
          <p:cNvPicPr preferRelativeResize="0"/>
          <p:nvPr/>
        </p:nvPicPr>
        <p:blipFill>
          <a:blip r:embed="rId3">
            <a:alphaModFix/>
          </a:blip>
          <a:stretch>
            <a:fillRect/>
          </a:stretch>
        </p:blipFill>
        <p:spPr>
          <a:xfrm>
            <a:off x="384175" y="2237925"/>
            <a:ext cx="5581650" cy="3857625"/>
          </a:xfrm>
          <a:prstGeom prst="rect">
            <a:avLst/>
          </a:prstGeom>
          <a:noFill/>
          <a:ln>
            <a:noFill/>
          </a:ln>
        </p:spPr>
      </p:pic>
      <p:pic>
        <p:nvPicPr>
          <p:cNvPr id="186" name="Google Shape;186;ga50c2bb588_6_158"/>
          <p:cNvPicPr preferRelativeResize="0"/>
          <p:nvPr/>
        </p:nvPicPr>
        <p:blipFill>
          <a:blip r:embed="rId4">
            <a:alphaModFix/>
          </a:blip>
          <a:stretch>
            <a:fillRect/>
          </a:stretch>
        </p:blipFill>
        <p:spPr>
          <a:xfrm>
            <a:off x="6484725" y="2237913"/>
            <a:ext cx="5410200" cy="3857625"/>
          </a:xfrm>
          <a:prstGeom prst="rect">
            <a:avLst/>
          </a:prstGeom>
          <a:noFill/>
          <a:ln>
            <a:noFill/>
          </a:ln>
        </p:spPr>
      </p:pic>
      <p:sp>
        <p:nvSpPr>
          <p:cNvPr id="187" name="Google Shape;187;ga50c2bb588_6_158"/>
          <p:cNvSpPr txBox="1"/>
          <p:nvPr/>
        </p:nvSpPr>
        <p:spPr>
          <a:xfrm>
            <a:off x="384175" y="869525"/>
            <a:ext cx="104763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rgbClr val="FFFFFF"/>
                </a:solidFill>
                <a:latin typeface="Calibri"/>
                <a:ea typeface="Calibri"/>
                <a:cs typeface="Calibri"/>
                <a:sym typeface="Calibri"/>
              </a:rPr>
              <a:t>Effect of the scores of the client on the Target variable.</a:t>
            </a:r>
            <a:endParaRPr b="1" sz="1800">
              <a:solidFill>
                <a:srgbClr val="FFFFFF"/>
              </a:solidFill>
              <a:latin typeface="Calibri"/>
              <a:ea typeface="Calibri"/>
              <a:cs typeface="Calibri"/>
              <a:sym typeface="Calibri"/>
            </a:endParaRPr>
          </a:p>
          <a:p>
            <a:pPr indent="0" lvl="0" marL="0" rtl="0" algn="l">
              <a:spcBef>
                <a:spcPts val="0"/>
              </a:spcBef>
              <a:spcAft>
                <a:spcPts val="0"/>
              </a:spcAft>
              <a:buNone/>
            </a:pPr>
            <a:r>
              <a:rPr b="1" lang="en-IN" sz="1800">
                <a:solidFill>
                  <a:srgbClr val="FFFFFF"/>
                </a:solidFill>
                <a:latin typeface="Calibri"/>
                <a:ea typeface="Calibri"/>
                <a:cs typeface="Calibri"/>
                <a:sym typeface="Calibri"/>
              </a:rPr>
              <a:t>Clients with payment difficulties seem to have relatively lower scores.</a:t>
            </a:r>
            <a:endParaRPr b="1" sz="1800">
              <a:solidFill>
                <a:srgbClr val="FFFFF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ga50c2bb588_6_153"/>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3" name="Google Shape;193;ga50c2bb588_6_153"/>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4" name="Google Shape;194;ga50c2bb588_6_153"/>
          <p:cNvPicPr preferRelativeResize="0"/>
          <p:nvPr/>
        </p:nvPicPr>
        <p:blipFill>
          <a:blip r:embed="rId3">
            <a:alphaModFix/>
          </a:blip>
          <a:stretch>
            <a:fillRect/>
          </a:stretch>
        </p:blipFill>
        <p:spPr>
          <a:xfrm>
            <a:off x="259800" y="955675"/>
            <a:ext cx="5695950" cy="3867150"/>
          </a:xfrm>
          <a:prstGeom prst="rect">
            <a:avLst/>
          </a:prstGeom>
          <a:noFill/>
          <a:ln>
            <a:noFill/>
          </a:ln>
        </p:spPr>
      </p:pic>
      <p:pic>
        <p:nvPicPr>
          <p:cNvPr id="195" name="Google Shape;195;ga50c2bb588_6_153"/>
          <p:cNvPicPr preferRelativeResize="0"/>
          <p:nvPr/>
        </p:nvPicPr>
        <p:blipFill>
          <a:blip r:embed="rId4">
            <a:alphaModFix/>
          </a:blip>
          <a:stretch>
            <a:fillRect/>
          </a:stretch>
        </p:blipFill>
        <p:spPr>
          <a:xfrm>
            <a:off x="6258788" y="950900"/>
            <a:ext cx="5476875" cy="3876675"/>
          </a:xfrm>
          <a:prstGeom prst="rect">
            <a:avLst/>
          </a:prstGeom>
          <a:noFill/>
          <a:ln>
            <a:noFill/>
          </a:ln>
        </p:spPr>
      </p:pic>
      <p:pic>
        <p:nvPicPr>
          <p:cNvPr id="196" name="Google Shape;196;ga50c2bb588_6_153"/>
          <p:cNvPicPr preferRelativeResize="0"/>
          <p:nvPr/>
        </p:nvPicPr>
        <p:blipFill>
          <a:blip r:embed="rId5">
            <a:alphaModFix/>
          </a:blip>
          <a:stretch>
            <a:fillRect/>
          </a:stretch>
        </p:blipFill>
        <p:spPr>
          <a:xfrm>
            <a:off x="813425" y="5104925"/>
            <a:ext cx="10616575" cy="138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ga50c2bb588_6_148"/>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ga50c2bb588_6_148"/>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3" name="Google Shape;203;ga50c2bb588_6_148"/>
          <p:cNvPicPr preferRelativeResize="0"/>
          <p:nvPr/>
        </p:nvPicPr>
        <p:blipFill>
          <a:blip r:embed="rId3">
            <a:alphaModFix/>
          </a:blip>
          <a:stretch>
            <a:fillRect/>
          </a:stretch>
        </p:blipFill>
        <p:spPr>
          <a:xfrm>
            <a:off x="2214550" y="1714825"/>
            <a:ext cx="8261775" cy="4554150"/>
          </a:xfrm>
          <a:prstGeom prst="rect">
            <a:avLst/>
          </a:prstGeom>
          <a:noFill/>
          <a:ln>
            <a:noFill/>
          </a:ln>
        </p:spPr>
      </p:pic>
      <p:sp>
        <p:nvSpPr>
          <p:cNvPr id="204" name="Google Shape;204;ga50c2bb588_6_148"/>
          <p:cNvSpPr txBox="1"/>
          <p:nvPr/>
        </p:nvSpPr>
        <p:spPr>
          <a:xfrm>
            <a:off x="2047575" y="378675"/>
            <a:ext cx="7909800" cy="98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rgbClr val="FFFFFF"/>
                </a:solidFill>
                <a:latin typeface="Calibri"/>
                <a:ea typeface="Calibri"/>
                <a:cs typeface="Calibri"/>
                <a:sym typeface="Calibri"/>
              </a:rPr>
              <a:t>Credit amount Vs the score of the client.</a:t>
            </a:r>
            <a:endParaRPr b="1" sz="1800">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ga50c2bb588_6_143"/>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ga50c2bb588_6_143"/>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1" name="Google Shape;211;ga50c2bb588_6_143"/>
          <p:cNvPicPr preferRelativeResize="0"/>
          <p:nvPr/>
        </p:nvPicPr>
        <p:blipFill>
          <a:blip r:embed="rId3">
            <a:alphaModFix/>
          </a:blip>
          <a:stretch>
            <a:fillRect/>
          </a:stretch>
        </p:blipFill>
        <p:spPr>
          <a:xfrm>
            <a:off x="1723763" y="1068413"/>
            <a:ext cx="9077325" cy="5362575"/>
          </a:xfrm>
          <a:prstGeom prst="rect">
            <a:avLst/>
          </a:prstGeom>
          <a:noFill/>
          <a:ln>
            <a:noFill/>
          </a:ln>
        </p:spPr>
      </p:pic>
      <p:sp>
        <p:nvSpPr>
          <p:cNvPr id="212" name="Google Shape;212;ga50c2bb588_6_143"/>
          <p:cNvSpPr txBox="1"/>
          <p:nvPr/>
        </p:nvSpPr>
        <p:spPr>
          <a:xfrm>
            <a:off x="1753075" y="238425"/>
            <a:ext cx="75171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rgbClr val="FFFFFF"/>
                </a:solidFill>
                <a:latin typeface="Calibri"/>
                <a:ea typeface="Calibri"/>
                <a:cs typeface="Calibri"/>
                <a:sym typeface="Calibri"/>
              </a:rPr>
              <a:t>Credit amount Vs the income of the client.</a:t>
            </a:r>
            <a:endParaRPr b="1" sz="18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ga50c2bb588_6_138"/>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8" name="Google Shape;218;ga50c2bb588_6_138"/>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ga50c2bb588_6_138"/>
          <p:cNvSpPr txBox="1"/>
          <p:nvPr/>
        </p:nvSpPr>
        <p:spPr>
          <a:xfrm>
            <a:off x="1823200" y="336600"/>
            <a:ext cx="69420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rgbClr val="FFFFFF"/>
                </a:solidFill>
                <a:latin typeface="Calibri"/>
                <a:ea typeface="Calibri"/>
                <a:cs typeface="Calibri"/>
                <a:sym typeface="Calibri"/>
              </a:rPr>
              <a:t>Credit amount Vs the age of the client.</a:t>
            </a:r>
            <a:endParaRPr b="1" sz="18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0" name="Google Shape;220;ga50c2bb588_6_138"/>
          <p:cNvPicPr preferRelativeResize="0"/>
          <p:nvPr/>
        </p:nvPicPr>
        <p:blipFill>
          <a:blip r:embed="rId3">
            <a:alphaModFix/>
          </a:blip>
          <a:stretch>
            <a:fillRect/>
          </a:stretch>
        </p:blipFill>
        <p:spPr>
          <a:xfrm>
            <a:off x="2159775" y="1085850"/>
            <a:ext cx="7853750" cy="5127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ga50c2bb588_6_133"/>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ga50c2bb588_6_133"/>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ga50c2bb588_6_133"/>
          <p:cNvSpPr txBox="1"/>
          <p:nvPr/>
        </p:nvSpPr>
        <p:spPr>
          <a:xfrm>
            <a:off x="1907325" y="897575"/>
            <a:ext cx="6900000" cy="6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800">
                <a:solidFill>
                  <a:srgbClr val="FFFFFF"/>
                </a:solidFill>
                <a:latin typeface="Calibri"/>
                <a:ea typeface="Calibri"/>
                <a:cs typeface="Calibri"/>
                <a:sym typeface="Calibri"/>
              </a:rPr>
              <a:t>Income of the client</a:t>
            </a:r>
            <a:r>
              <a:rPr b="1" lang="en-IN" sz="1800">
                <a:solidFill>
                  <a:srgbClr val="FFFFFF"/>
                </a:solidFill>
                <a:latin typeface="Calibri"/>
                <a:ea typeface="Calibri"/>
                <a:cs typeface="Calibri"/>
                <a:sym typeface="Calibri"/>
              </a:rPr>
              <a:t> Vs the score of the client.</a:t>
            </a:r>
            <a:endParaRPr b="1" sz="18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28" name="Google Shape;228;ga50c2bb588_6_133"/>
          <p:cNvPicPr preferRelativeResize="0"/>
          <p:nvPr/>
        </p:nvPicPr>
        <p:blipFill>
          <a:blip r:embed="rId3">
            <a:alphaModFix/>
          </a:blip>
          <a:stretch>
            <a:fillRect/>
          </a:stretch>
        </p:blipFill>
        <p:spPr>
          <a:xfrm>
            <a:off x="1556725" y="1715625"/>
            <a:ext cx="8456800" cy="4497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ga50c2bb588_6_128"/>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ga50c2bb588_6_128"/>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5" name="Google Shape;235;ga50c2bb588_6_128"/>
          <p:cNvPicPr preferRelativeResize="0"/>
          <p:nvPr/>
        </p:nvPicPr>
        <p:blipFill>
          <a:blip r:embed="rId3">
            <a:alphaModFix/>
          </a:blip>
          <a:stretch>
            <a:fillRect/>
          </a:stretch>
        </p:blipFill>
        <p:spPr>
          <a:xfrm>
            <a:off x="1887525" y="1650000"/>
            <a:ext cx="8553450" cy="4648200"/>
          </a:xfrm>
          <a:prstGeom prst="rect">
            <a:avLst/>
          </a:prstGeom>
          <a:noFill/>
          <a:ln>
            <a:noFill/>
          </a:ln>
        </p:spPr>
      </p:pic>
      <p:sp>
        <p:nvSpPr>
          <p:cNvPr id="236" name="Google Shape;236;ga50c2bb588_6_128"/>
          <p:cNvSpPr txBox="1"/>
          <p:nvPr/>
        </p:nvSpPr>
        <p:spPr>
          <a:xfrm>
            <a:off x="1795150" y="434750"/>
            <a:ext cx="80502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Effect of Gender of client on the Target variable.</a:t>
            </a:r>
            <a:endParaRPr b="1" sz="17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3" name="Google Shape;93;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4" name="Google Shape;94;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IN">
                <a:solidFill>
                  <a:srgbClr val="FFFFFF"/>
                </a:solidFill>
              </a:rPr>
              <a:t>About The Problem</a:t>
            </a:r>
            <a:endParaRPr/>
          </a:p>
        </p:txBody>
      </p:sp>
      <p:sp>
        <p:nvSpPr>
          <p:cNvPr id="95" name="Google Shape;95;p2"/>
          <p:cNvSpPr txBox="1"/>
          <p:nvPr>
            <p:ph idx="1" type="body"/>
          </p:nvPr>
        </p:nvSpPr>
        <p:spPr>
          <a:xfrm>
            <a:off x="5568325" y="813675"/>
            <a:ext cx="6623700" cy="5230500"/>
          </a:xfrm>
          <a:prstGeom prst="rect">
            <a:avLst/>
          </a:prstGeom>
          <a:noFill/>
          <a:ln>
            <a:noFill/>
          </a:ln>
        </p:spPr>
        <p:txBody>
          <a:bodyPr anchorCtr="0" anchor="ctr" bIns="45700" lIns="91425" spcFirstLastPara="1" rIns="91425" wrap="square" tIns="45700">
            <a:normAutofit/>
          </a:bodyPr>
          <a:lstStyle/>
          <a:p>
            <a:pPr indent="0" lvl="0" marL="0" rtl="0" algn="l">
              <a:spcBef>
                <a:spcPts val="1000"/>
              </a:spcBef>
              <a:spcAft>
                <a:spcPts val="0"/>
              </a:spcAft>
              <a:buNone/>
            </a:pPr>
            <a:r>
              <a:rPr lang="en-IN"/>
              <a:t>The loan providing companies find it hard to give loans to the people due to their insufficient or non-existent credit history. Because of that, some consumers use it as their advantage by becoming a defaulter.  The objective is to use EDA to analyse the patterns present in the data. This will ensure that the applicants capable of repaying the loan are not rejected.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ga50c2bb588_6_123"/>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ga50c2bb588_6_123"/>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43" name="Google Shape;243;ga50c2bb588_6_123"/>
          <p:cNvPicPr preferRelativeResize="0"/>
          <p:nvPr/>
        </p:nvPicPr>
        <p:blipFill>
          <a:blip r:embed="rId3">
            <a:alphaModFix/>
          </a:blip>
          <a:stretch>
            <a:fillRect/>
          </a:stretch>
        </p:blipFill>
        <p:spPr>
          <a:xfrm>
            <a:off x="2700325" y="1811113"/>
            <a:ext cx="6791325" cy="4105275"/>
          </a:xfrm>
          <a:prstGeom prst="rect">
            <a:avLst/>
          </a:prstGeom>
          <a:noFill/>
          <a:ln>
            <a:noFill/>
          </a:ln>
        </p:spPr>
      </p:pic>
      <p:sp>
        <p:nvSpPr>
          <p:cNvPr id="244" name="Google Shape;244;ga50c2bb588_6_123"/>
          <p:cNvSpPr txBox="1"/>
          <p:nvPr/>
        </p:nvSpPr>
        <p:spPr>
          <a:xfrm>
            <a:off x="2612388" y="757325"/>
            <a:ext cx="69672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Count of clients based on Education Type.</a:t>
            </a:r>
            <a:endParaRPr b="1" sz="1700">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ga50c2bb588_6_20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0" name="Google Shape;250;ga50c2bb588_6_20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1" name="Google Shape;251;ga50c2bb588_6_204"/>
          <p:cNvPicPr preferRelativeResize="0"/>
          <p:nvPr/>
        </p:nvPicPr>
        <p:blipFill>
          <a:blip r:embed="rId3">
            <a:alphaModFix/>
          </a:blip>
          <a:stretch>
            <a:fillRect/>
          </a:stretch>
        </p:blipFill>
        <p:spPr>
          <a:xfrm>
            <a:off x="2105025" y="1495425"/>
            <a:ext cx="8286750" cy="4171950"/>
          </a:xfrm>
          <a:prstGeom prst="rect">
            <a:avLst/>
          </a:prstGeom>
          <a:noFill/>
          <a:ln>
            <a:noFill/>
          </a:ln>
        </p:spPr>
      </p:pic>
      <p:sp>
        <p:nvSpPr>
          <p:cNvPr id="252" name="Google Shape;252;ga50c2bb588_6_204"/>
          <p:cNvSpPr txBox="1"/>
          <p:nvPr/>
        </p:nvSpPr>
        <p:spPr>
          <a:xfrm>
            <a:off x="2005500" y="490850"/>
            <a:ext cx="77274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Count of clients based on Income Type.</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sp>
        <p:nvSpPr>
          <p:cNvPr id="257" name="Google Shape;257;ga50c2bb588_6_199"/>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8" name="Google Shape;258;ga50c2bb588_6_199"/>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9" name="Google Shape;259;ga50c2bb588_6_199"/>
          <p:cNvPicPr preferRelativeResize="0"/>
          <p:nvPr/>
        </p:nvPicPr>
        <p:blipFill>
          <a:blip r:embed="rId3">
            <a:alphaModFix/>
          </a:blip>
          <a:stretch>
            <a:fillRect/>
          </a:stretch>
        </p:blipFill>
        <p:spPr>
          <a:xfrm>
            <a:off x="2398200" y="1848450"/>
            <a:ext cx="6955350" cy="4308325"/>
          </a:xfrm>
          <a:prstGeom prst="rect">
            <a:avLst/>
          </a:prstGeom>
          <a:noFill/>
          <a:ln>
            <a:noFill/>
          </a:ln>
        </p:spPr>
      </p:pic>
      <p:sp>
        <p:nvSpPr>
          <p:cNvPr id="260" name="Google Shape;260;ga50c2bb588_6_199"/>
          <p:cNvSpPr txBox="1"/>
          <p:nvPr/>
        </p:nvSpPr>
        <p:spPr>
          <a:xfrm>
            <a:off x="2243925" y="729275"/>
            <a:ext cx="69282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Count of clients based on Family Status.</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ga50c2bb588_6_19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ga50c2bb588_6_19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67" name="Google Shape;267;ga50c2bb588_6_194"/>
          <p:cNvPicPr preferRelativeResize="0"/>
          <p:nvPr/>
        </p:nvPicPr>
        <p:blipFill>
          <a:blip r:embed="rId3">
            <a:alphaModFix/>
          </a:blip>
          <a:stretch>
            <a:fillRect/>
          </a:stretch>
        </p:blipFill>
        <p:spPr>
          <a:xfrm>
            <a:off x="2776538" y="1314450"/>
            <a:ext cx="6638925" cy="4229100"/>
          </a:xfrm>
          <a:prstGeom prst="rect">
            <a:avLst/>
          </a:prstGeom>
          <a:noFill/>
          <a:ln>
            <a:noFill/>
          </a:ln>
        </p:spPr>
      </p:pic>
      <p:sp>
        <p:nvSpPr>
          <p:cNvPr id="268" name="Google Shape;268;ga50c2bb588_6_194"/>
          <p:cNvSpPr txBox="1"/>
          <p:nvPr/>
        </p:nvSpPr>
        <p:spPr>
          <a:xfrm>
            <a:off x="2538450" y="406700"/>
            <a:ext cx="68160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Count of clients based on Housing Type.</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sp>
        <p:nvSpPr>
          <p:cNvPr id="273" name="Google Shape;273;ga50c2bb588_6_189"/>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ga50c2bb588_6_189"/>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5" name="Google Shape;275;ga50c2bb588_6_189"/>
          <p:cNvPicPr preferRelativeResize="0"/>
          <p:nvPr/>
        </p:nvPicPr>
        <p:blipFill>
          <a:blip r:embed="rId3">
            <a:alphaModFix/>
          </a:blip>
          <a:stretch>
            <a:fillRect/>
          </a:stretch>
        </p:blipFill>
        <p:spPr>
          <a:xfrm>
            <a:off x="1652575" y="1284075"/>
            <a:ext cx="8886825" cy="4991100"/>
          </a:xfrm>
          <a:prstGeom prst="rect">
            <a:avLst/>
          </a:prstGeom>
          <a:noFill/>
          <a:ln>
            <a:noFill/>
          </a:ln>
        </p:spPr>
      </p:pic>
      <p:sp>
        <p:nvSpPr>
          <p:cNvPr id="276" name="Google Shape;276;ga50c2bb588_6_189"/>
          <p:cNvSpPr txBox="1"/>
          <p:nvPr/>
        </p:nvSpPr>
        <p:spPr>
          <a:xfrm>
            <a:off x="1556725" y="420725"/>
            <a:ext cx="73347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Count of clients based on Occupation Type.</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ga50c2bb588_6_118"/>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2" name="Google Shape;282;ga50c2bb588_6_118"/>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83" name="Google Shape;283;ga50c2bb588_6_118"/>
          <p:cNvPicPr preferRelativeResize="0"/>
          <p:nvPr/>
        </p:nvPicPr>
        <p:blipFill>
          <a:blip r:embed="rId3">
            <a:alphaModFix/>
          </a:blip>
          <a:stretch>
            <a:fillRect/>
          </a:stretch>
        </p:blipFill>
        <p:spPr>
          <a:xfrm>
            <a:off x="1719250" y="1536200"/>
            <a:ext cx="8753475" cy="4514850"/>
          </a:xfrm>
          <a:prstGeom prst="rect">
            <a:avLst/>
          </a:prstGeom>
          <a:noFill/>
          <a:ln>
            <a:noFill/>
          </a:ln>
        </p:spPr>
      </p:pic>
      <p:sp>
        <p:nvSpPr>
          <p:cNvPr id="284" name="Google Shape;284;ga50c2bb588_6_118"/>
          <p:cNvSpPr txBox="1"/>
          <p:nvPr/>
        </p:nvSpPr>
        <p:spPr>
          <a:xfrm>
            <a:off x="1598800" y="504875"/>
            <a:ext cx="8246400" cy="7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Old age clients seem to be regular in their payment than the younger ones.</a:t>
            </a:r>
            <a:endParaRPr b="1" sz="1700">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ga50c2bb588_6_113"/>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0" name="Google Shape;290;ga50c2bb588_6_113"/>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91" name="Google Shape;291;ga50c2bb588_6_113"/>
          <p:cNvPicPr preferRelativeResize="0"/>
          <p:nvPr/>
        </p:nvPicPr>
        <p:blipFill>
          <a:blip r:embed="rId3">
            <a:alphaModFix/>
          </a:blip>
          <a:stretch>
            <a:fillRect/>
          </a:stretch>
        </p:blipFill>
        <p:spPr>
          <a:xfrm>
            <a:off x="2262175" y="1719075"/>
            <a:ext cx="7667625" cy="4457700"/>
          </a:xfrm>
          <a:prstGeom prst="rect">
            <a:avLst/>
          </a:prstGeom>
          <a:noFill/>
          <a:ln>
            <a:noFill/>
          </a:ln>
        </p:spPr>
      </p:pic>
      <p:sp>
        <p:nvSpPr>
          <p:cNvPr id="292" name="Google Shape;292;ga50c2bb588_6_113"/>
          <p:cNvSpPr txBox="1"/>
          <p:nvPr/>
        </p:nvSpPr>
        <p:spPr>
          <a:xfrm>
            <a:off x="2117700" y="589025"/>
            <a:ext cx="7503000" cy="7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Scores are actually telling true story here. Scores of the clients who have defaulted is lower than the score of other clients.</a:t>
            </a: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6" name="Shape 296"/>
        <p:cNvGrpSpPr/>
        <p:nvPr/>
      </p:nvGrpSpPr>
      <p:grpSpPr>
        <a:xfrm>
          <a:off x="0" y="0"/>
          <a:ext cx="0" cy="0"/>
          <a:chOff x="0" y="0"/>
          <a:chExt cx="0" cy="0"/>
        </a:xfrm>
      </p:grpSpPr>
      <p:sp>
        <p:nvSpPr>
          <p:cNvPr id="297" name="Google Shape;297;ga50c2bb588_6_108"/>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8" name="Google Shape;298;ga50c2bb588_6_108"/>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99" name="Google Shape;299;ga50c2bb588_6_108"/>
          <p:cNvPicPr preferRelativeResize="0"/>
          <p:nvPr/>
        </p:nvPicPr>
        <p:blipFill>
          <a:blip r:embed="rId3">
            <a:alphaModFix/>
          </a:blip>
          <a:stretch>
            <a:fillRect/>
          </a:stretch>
        </p:blipFill>
        <p:spPr>
          <a:xfrm>
            <a:off x="1633538" y="400050"/>
            <a:ext cx="8924925" cy="605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ga50c2bb588_6_216"/>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ga50c2bb588_6_216"/>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06" name="Google Shape;306;ga50c2bb588_6_216"/>
          <p:cNvPicPr preferRelativeResize="0"/>
          <p:nvPr/>
        </p:nvPicPr>
        <p:blipFill>
          <a:blip r:embed="rId3">
            <a:alphaModFix/>
          </a:blip>
          <a:stretch>
            <a:fillRect/>
          </a:stretch>
        </p:blipFill>
        <p:spPr>
          <a:xfrm>
            <a:off x="2366963" y="538163"/>
            <a:ext cx="7762875" cy="6086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ga50c2bb588_6_251"/>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2" name="Google Shape;312;ga50c2bb588_6_251"/>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13" name="Google Shape;313;ga50c2bb588_6_251"/>
          <p:cNvPicPr preferRelativeResize="0"/>
          <p:nvPr/>
        </p:nvPicPr>
        <p:blipFill>
          <a:blip r:embed="rId3">
            <a:alphaModFix/>
          </a:blip>
          <a:stretch>
            <a:fillRect/>
          </a:stretch>
        </p:blipFill>
        <p:spPr>
          <a:xfrm>
            <a:off x="1609725" y="304800"/>
            <a:ext cx="8972550" cy="6248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2" name="Google Shape;102;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3" name="Google Shape;103;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IN">
                <a:solidFill>
                  <a:srgbClr val="FFFFFF"/>
                </a:solidFill>
              </a:rPr>
              <a:t>CURRENT APPLICATION DATA</a:t>
            </a:r>
            <a:endParaRPr/>
          </a:p>
        </p:txBody>
      </p:sp>
      <p:sp>
        <p:nvSpPr>
          <p:cNvPr id="104" name="Google Shape;104;p3"/>
          <p:cNvSpPr txBox="1"/>
          <p:nvPr>
            <p:ph idx="1" type="body"/>
          </p:nvPr>
        </p:nvSpPr>
        <p:spPr>
          <a:xfrm>
            <a:off x="5841999" y="0"/>
            <a:ext cx="6349999" cy="68580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ga50c2bb588_6_246"/>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9" name="Google Shape;319;ga50c2bb588_6_246"/>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20" name="Google Shape;320;ga50c2bb588_6_246"/>
          <p:cNvPicPr preferRelativeResize="0"/>
          <p:nvPr/>
        </p:nvPicPr>
        <p:blipFill>
          <a:blip r:embed="rId3">
            <a:alphaModFix/>
          </a:blip>
          <a:stretch>
            <a:fillRect/>
          </a:stretch>
        </p:blipFill>
        <p:spPr>
          <a:xfrm>
            <a:off x="1671638" y="300038"/>
            <a:ext cx="8848725" cy="6257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4" name="Shape 324"/>
        <p:cNvGrpSpPr/>
        <p:nvPr/>
      </p:nvGrpSpPr>
      <p:grpSpPr>
        <a:xfrm>
          <a:off x="0" y="0"/>
          <a:ext cx="0" cy="0"/>
          <a:chOff x="0" y="0"/>
          <a:chExt cx="0" cy="0"/>
        </a:xfrm>
      </p:grpSpPr>
      <p:sp>
        <p:nvSpPr>
          <p:cNvPr id="325" name="Google Shape;325;ga50c2bb588_6_241"/>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6" name="Google Shape;326;ga50c2bb588_6_241"/>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27" name="Google Shape;327;ga50c2bb588_6_241"/>
          <p:cNvPicPr preferRelativeResize="0"/>
          <p:nvPr/>
        </p:nvPicPr>
        <p:blipFill>
          <a:blip r:embed="rId3">
            <a:alphaModFix/>
          </a:blip>
          <a:stretch>
            <a:fillRect/>
          </a:stretch>
        </p:blipFill>
        <p:spPr>
          <a:xfrm>
            <a:off x="2900363" y="719138"/>
            <a:ext cx="6391275" cy="5419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1" name="Shape 331"/>
        <p:cNvGrpSpPr/>
        <p:nvPr/>
      </p:nvGrpSpPr>
      <p:grpSpPr>
        <a:xfrm>
          <a:off x="0" y="0"/>
          <a:ext cx="0" cy="0"/>
          <a:chOff x="0" y="0"/>
          <a:chExt cx="0" cy="0"/>
        </a:xfrm>
      </p:grpSpPr>
      <p:sp>
        <p:nvSpPr>
          <p:cNvPr id="332" name="Google Shape;332;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4" name="Google Shape;334;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5" name="Google Shape;335;p6"/>
          <p:cNvSpPr txBox="1"/>
          <p:nvPr>
            <p:ph type="title"/>
          </p:nvPr>
        </p:nvSpPr>
        <p:spPr>
          <a:xfrm>
            <a:off x="653829" y="2048951"/>
            <a:ext cx="3669300" cy="2760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4400"/>
              <a:buFont typeface="Calibri"/>
              <a:buNone/>
            </a:pPr>
            <a:r>
              <a:rPr lang="en-IN">
                <a:solidFill>
                  <a:schemeClr val="lt1"/>
                </a:solidFill>
              </a:rPr>
              <a:t>PREVIOUS </a:t>
            </a:r>
            <a:r>
              <a:rPr lang="en-IN">
                <a:solidFill>
                  <a:schemeClr val="lt1"/>
                </a:solidFill>
              </a:rPr>
              <a:t>APPLICATION DATA</a:t>
            </a:r>
            <a:endParaRPr/>
          </a:p>
          <a:p>
            <a:pPr indent="0" lvl="0" marL="0" rtl="0" algn="l">
              <a:lnSpc>
                <a:spcPct val="90000"/>
              </a:lnSpc>
              <a:spcBef>
                <a:spcPts val="0"/>
              </a:spcBef>
              <a:spcAft>
                <a:spcPts val="0"/>
              </a:spcAft>
              <a:buClr>
                <a:srgbClr val="FFFFFF"/>
              </a:buClr>
              <a:buSzPts val="3400"/>
              <a:buFont typeface="Calibri"/>
              <a:buNone/>
            </a:pPr>
            <a:r>
              <a:t/>
            </a:r>
            <a:endParaRPr sz="34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ga50c2bb588_0_7"/>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ga50c2bb588_0_7"/>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42" name="Google Shape;342;ga50c2bb588_0_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43" name="Google Shape;343;ga50c2bb588_0_7"/>
          <p:cNvSpPr txBox="1"/>
          <p:nvPr>
            <p:ph type="title"/>
          </p:nvPr>
        </p:nvSpPr>
        <p:spPr>
          <a:xfrm>
            <a:off x="640079" y="2053641"/>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IN">
                <a:solidFill>
                  <a:srgbClr val="FFFFFF"/>
                </a:solidFill>
              </a:rPr>
              <a:t>Null  values </a:t>
            </a:r>
            <a:endParaRPr/>
          </a:p>
        </p:txBody>
      </p:sp>
      <p:pic>
        <p:nvPicPr>
          <p:cNvPr id="344" name="Google Shape;344;ga50c2bb588_0_7"/>
          <p:cNvPicPr preferRelativeResize="0"/>
          <p:nvPr/>
        </p:nvPicPr>
        <p:blipFill>
          <a:blip r:embed="rId4">
            <a:alphaModFix/>
          </a:blip>
          <a:stretch>
            <a:fillRect/>
          </a:stretch>
        </p:blipFill>
        <p:spPr>
          <a:xfrm>
            <a:off x="5194224" y="202400"/>
            <a:ext cx="3479200" cy="5373701"/>
          </a:xfrm>
          <a:prstGeom prst="rect">
            <a:avLst/>
          </a:prstGeom>
          <a:noFill/>
          <a:ln>
            <a:noFill/>
          </a:ln>
        </p:spPr>
      </p:pic>
      <p:sp>
        <p:nvSpPr>
          <p:cNvPr id="345" name="Google Shape;345;ga50c2bb588_0_7"/>
          <p:cNvSpPr txBox="1"/>
          <p:nvPr/>
        </p:nvSpPr>
        <p:spPr>
          <a:xfrm>
            <a:off x="9002000" y="962025"/>
            <a:ext cx="3064800" cy="23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latin typeface="Calibri"/>
                <a:ea typeface="Calibri"/>
                <a:cs typeface="Calibri"/>
                <a:sym typeface="Calibri"/>
              </a:rPr>
              <a:t>For the sake of this analysis we have dropped the variables with more than 40% missing value.</a:t>
            </a:r>
            <a:endParaRPr b="1" sz="16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ga50c2bb588_0_14"/>
          <p:cNvSpPr/>
          <p:nvPr/>
        </p:nvSpPr>
        <p:spPr>
          <a:xfrm>
            <a:off x="475488" y="0"/>
            <a:ext cx="109104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51" name="Google Shape;351;ga50c2bb588_0_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52" name="Google Shape;352;ga50c2bb588_0_14"/>
          <p:cNvSpPr txBox="1"/>
          <p:nvPr>
            <p:ph type="title"/>
          </p:nvPr>
        </p:nvSpPr>
        <p:spPr>
          <a:xfrm>
            <a:off x="3045368" y="2043663"/>
            <a:ext cx="6105300" cy="2031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Calibri"/>
              <a:buNone/>
            </a:pPr>
            <a:r>
              <a:rPr lang="en-IN" sz="6000">
                <a:solidFill>
                  <a:srgbClr val="FFFFFF"/>
                </a:solidFill>
                <a:latin typeface="Calibri"/>
                <a:ea typeface="Calibri"/>
                <a:cs typeface="Calibri"/>
                <a:sym typeface="Calibri"/>
              </a:rPr>
              <a:t>EXPLORATION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ga50c2bb588_0_20"/>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8" name="Google Shape;358;ga50c2bb588_0_20"/>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59" name="Google Shape;359;ga50c2bb588_0_20"/>
          <p:cNvPicPr preferRelativeResize="0"/>
          <p:nvPr/>
        </p:nvPicPr>
        <p:blipFill>
          <a:blip r:embed="rId3">
            <a:alphaModFix/>
          </a:blip>
          <a:stretch>
            <a:fillRect/>
          </a:stretch>
        </p:blipFill>
        <p:spPr>
          <a:xfrm>
            <a:off x="0" y="2034025"/>
            <a:ext cx="6082199" cy="4823976"/>
          </a:xfrm>
          <a:prstGeom prst="rect">
            <a:avLst/>
          </a:prstGeom>
          <a:noFill/>
          <a:ln>
            <a:noFill/>
          </a:ln>
        </p:spPr>
      </p:pic>
      <p:sp>
        <p:nvSpPr>
          <p:cNvPr id="360" name="Google Shape;360;ga50c2bb588_0_20"/>
          <p:cNvSpPr txBox="1"/>
          <p:nvPr/>
        </p:nvSpPr>
        <p:spPr>
          <a:xfrm>
            <a:off x="1010850" y="852025"/>
            <a:ext cx="101703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CANCELED</a:t>
            </a:r>
            <a:r>
              <a:rPr b="1" lang="en-IN" sz="1700">
                <a:solidFill>
                  <a:srgbClr val="FFFFFF"/>
                </a:solidFill>
                <a:latin typeface="Calibri"/>
                <a:ea typeface="Calibri"/>
                <a:cs typeface="Calibri"/>
                <a:sym typeface="Calibri"/>
              </a:rPr>
              <a:t> state mostly have missing values maybe these nulls mean </a:t>
            </a:r>
            <a:r>
              <a:rPr b="1" lang="en-IN" sz="1700">
                <a:solidFill>
                  <a:srgbClr val="FFFFFF"/>
                </a:solidFill>
                <a:latin typeface="Calibri"/>
                <a:ea typeface="Calibri"/>
                <a:cs typeface="Calibri"/>
                <a:sym typeface="Calibri"/>
              </a:rPr>
              <a:t>something</a:t>
            </a:r>
            <a:r>
              <a:rPr b="1" lang="en-IN" sz="1700">
                <a:solidFill>
                  <a:srgbClr val="FFFFFF"/>
                </a:solidFill>
                <a:latin typeface="Calibri"/>
                <a:ea typeface="Calibri"/>
                <a:cs typeface="Calibri"/>
                <a:sym typeface="Calibri"/>
              </a:rPr>
              <a:t> and hence imputing it with mean may not be a good reason</a:t>
            </a:r>
            <a:endParaRPr b="1" sz="1700">
              <a:solidFill>
                <a:srgbClr val="FFFFFF"/>
              </a:solidFill>
              <a:latin typeface="Calibri"/>
              <a:ea typeface="Calibri"/>
              <a:cs typeface="Calibri"/>
              <a:sym typeface="Calibri"/>
            </a:endParaRPr>
          </a:p>
        </p:txBody>
      </p:sp>
      <p:pic>
        <p:nvPicPr>
          <p:cNvPr id="361" name="Google Shape;361;ga50c2bb588_0_20"/>
          <p:cNvPicPr preferRelativeResize="0"/>
          <p:nvPr/>
        </p:nvPicPr>
        <p:blipFill>
          <a:blip r:embed="rId4">
            <a:alphaModFix/>
          </a:blip>
          <a:stretch>
            <a:fillRect/>
          </a:stretch>
        </p:blipFill>
        <p:spPr>
          <a:xfrm>
            <a:off x="6096000" y="2034025"/>
            <a:ext cx="6082201" cy="48239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ga50c2bb588_0_32"/>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7" name="Google Shape;367;ga50c2bb588_0_32"/>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68" name="Google Shape;368;ga50c2bb588_0_32"/>
          <p:cNvPicPr preferRelativeResize="0"/>
          <p:nvPr/>
        </p:nvPicPr>
        <p:blipFill>
          <a:blip r:embed="rId3">
            <a:alphaModFix/>
          </a:blip>
          <a:stretch>
            <a:fillRect/>
          </a:stretch>
        </p:blipFill>
        <p:spPr>
          <a:xfrm>
            <a:off x="2047975" y="2162300"/>
            <a:ext cx="8096050" cy="4695700"/>
          </a:xfrm>
          <a:prstGeom prst="rect">
            <a:avLst/>
          </a:prstGeom>
          <a:noFill/>
          <a:ln>
            <a:noFill/>
          </a:ln>
        </p:spPr>
      </p:pic>
      <p:sp>
        <p:nvSpPr>
          <p:cNvPr id="369" name="Google Shape;369;ga50c2bb588_0_32"/>
          <p:cNvSpPr txBox="1"/>
          <p:nvPr/>
        </p:nvSpPr>
        <p:spPr>
          <a:xfrm>
            <a:off x="1010850" y="852025"/>
            <a:ext cx="10170300" cy="118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Distribution of Application status </a:t>
            </a:r>
            <a:endParaRPr b="1" sz="1700">
              <a:solidFill>
                <a:srgbClr val="FFFFFF"/>
              </a:solidFill>
              <a:latin typeface="Calibri"/>
              <a:ea typeface="Calibri"/>
              <a:cs typeface="Calibri"/>
              <a:sym typeface="Calibri"/>
            </a:endParaRPr>
          </a:p>
          <a:p>
            <a:pPr indent="0" lvl="0" marL="0" rtl="0" algn="ctr">
              <a:spcBef>
                <a:spcPts val="0"/>
              </a:spcBef>
              <a:spcAft>
                <a:spcPts val="0"/>
              </a:spcAft>
              <a:buNone/>
            </a:pPr>
            <a:r>
              <a:rPr b="1" lang="en-IN" sz="1700">
                <a:solidFill>
                  <a:srgbClr val="FFFFFF"/>
                </a:solidFill>
                <a:latin typeface="Calibri"/>
                <a:ea typeface="Calibri"/>
                <a:cs typeface="Calibri"/>
                <a:sym typeface="Calibri"/>
              </a:rPr>
              <a:t>Approved seem to dominate here and unused is way less </a:t>
            </a:r>
            <a:endParaRPr b="1" sz="1700">
              <a:solidFill>
                <a:srgbClr val="FFFFFF"/>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ga50c2bb588_0_39"/>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5" name="Google Shape;375;ga50c2bb588_0_39"/>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6" name="Google Shape;376;ga50c2bb588_0_39"/>
          <p:cNvPicPr preferRelativeResize="0"/>
          <p:nvPr/>
        </p:nvPicPr>
        <p:blipFill>
          <a:blip r:embed="rId3">
            <a:alphaModFix/>
          </a:blip>
          <a:stretch>
            <a:fillRect/>
          </a:stretch>
        </p:blipFill>
        <p:spPr>
          <a:xfrm>
            <a:off x="2497763" y="1745475"/>
            <a:ext cx="7196475" cy="4844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ga50c2bb588_0_4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2" name="Google Shape;382;ga50c2bb588_0_4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3" name="Google Shape;383;ga50c2bb588_0_44"/>
          <p:cNvSpPr txBox="1"/>
          <p:nvPr/>
        </p:nvSpPr>
        <p:spPr>
          <a:xfrm>
            <a:off x="1010850" y="166225"/>
            <a:ext cx="101703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most of the loans are under category XAP and XNA the rest are way to less honestly they seem to be null values as in the value of purpose was not </a:t>
            </a:r>
            <a:r>
              <a:rPr b="1" lang="en-IN" sz="1700">
                <a:solidFill>
                  <a:srgbClr val="FFFFFF"/>
                </a:solidFill>
                <a:latin typeface="Calibri"/>
                <a:ea typeface="Calibri"/>
                <a:cs typeface="Calibri"/>
                <a:sym typeface="Calibri"/>
              </a:rPr>
              <a:t>captured</a:t>
            </a:r>
            <a:r>
              <a:rPr b="1" lang="en-IN" sz="1700">
                <a:solidFill>
                  <a:srgbClr val="FFFFFF"/>
                </a:solidFill>
                <a:latin typeface="Calibri"/>
                <a:ea typeface="Calibri"/>
                <a:cs typeface="Calibri"/>
                <a:sym typeface="Calibri"/>
              </a:rPr>
              <a:t> so they added XNA and XAP lets see the same graph without XNA and XAP and it seems that Repairs related loans are prominent.</a:t>
            </a:r>
            <a:endParaRPr b="1" sz="1700">
              <a:solidFill>
                <a:srgbClr val="FFFFFF"/>
              </a:solidFill>
              <a:latin typeface="Calibri"/>
              <a:ea typeface="Calibri"/>
              <a:cs typeface="Calibri"/>
              <a:sym typeface="Calibri"/>
            </a:endParaRPr>
          </a:p>
        </p:txBody>
      </p:sp>
      <p:pic>
        <p:nvPicPr>
          <p:cNvPr id="384" name="Google Shape;384;ga50c2bb588_0_44"/>
          <p:cNvPicPr preferRelativeResize="0"/>
          <p:nvPr/>
        </p:nvPicPr>
        <p:blipFill>
          <a:blip r:embed="rId3">
            <a:alphaModFix/>
          </a:blip>
          <a:stretch>
            <a:fillRect/>
          </a:stretch>
        </p:blipFill>
        <p:spPr>
          <a:xfrm>
            <a:off x="1010850" y="1618377"/>
            <a:ext cx="9484525" cy="4683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8" name="Shape 388"/>
        <p:cNvGrpSpPr/>
        <p:nvPr/>
      </p:nvGrpSpPr>
      <p:grpSpPr>
        <a:xfrm>
          <a:off x="0" y="0"/>
          <a:ext cx="0" cy="0"/>
          <a:chOff x="0" y="0"/>
          <a:chExt cx="0" cy="0"/>
        </a:xfrm>
      </p:grpSpPr>
      <p:sp>
        <p:nvSpPr>
          <p:cNvPr id="389" name="Google Shape;389;ga50c2bb588_0_49"/>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0" name="Google Shape;390;ga50c2bb588_0_49"/>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91" name="Google Shape;391;ga50c2bb588_0_49"/>
          <p:cNvPicPr preferRelativeResize="0"/>
          <p:nvPr/>
        </p:nvPicPr>
        <p:blipFill>
          <a:blip r:embed="rId3">
            <a:alphaModFix/>
          </a:blip>
          <a:stretch>
            <a:fillRect/>
          </a:stretch>
        </p:blipFill>
        <p:spPr>
          <a:xfrm>
            <a:off x="1580200" y="2542550"/>
            <a:ext cx="8839200" cy="4315451"/>
          </a:xfrm>
          <a:prstGeom prst="rect">
            <a:avLst/>
          </a:prstGeom>
          <a:noFill/>
          <a:ln>
            <a:noFill/>
          </a:ln>
        </p:spPr>
      </p:pic>
      <p:sp>
        <p:nvSpPr>
          <p:cNvPr id="392" name="Google Shape;392;ga50c2bb588_0_49"/>
          <p:cNvSpPr txBox="1"/>
          <p:nvPr/>
        </p:nvSpPr>
        <p:spPr>
          <a:xfrm>
            <a:off x="1010850" y="893275"/>
            <a:ext cx="101703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Most of the days since last application lie around 500 days but the range is quite varied.</a:t>
            </a:r>
            <a:endParaRPr b="1" sz="17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ga50c2bb588_6_283"/>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ga50c2bb588_6_283"/>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1" name="Google Shape;111;ga50c2bb588_6_28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2" name="Google Shape;112;ga50c2bb588_6_283"/>
          <p:cNvSpPr txBox="1"/>
          <p:nvPr>
            <p:ph type="title"/>
          </p:nvPr>
        </p:nvSpPr>
        <p:spPr>
          <a:xfrm>
            <a:off x="640079" y="2053641"/>
            <a:ext cx="3669300" cy="2760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400"/>
              <a:buFont typeface="Calibri"/>
              <a:buNone/>
            </a:pPr>
            <a:r>
              <a:rPr lang="en-IN">
                <a:solidFill>
                  <a:srgbClr val="FFFFFF"/>
                </a:solidFill>
              </a:rPr>
              <a:t>Null  values </a:t>
            </a:r>
            <a:endParaRPr/>
          </a:p>
        </p:txBody>
      </p:sp>
      <p:sp>
        <p:nvSpPr>
          <p:cNvPr id="113" name="Google Shape;113;ga50c2bb588_6_283"/>
          <p:cNvSpPr txBox="1"/>
          <p:nvPr/>
        </p:nvSpPr>
        <p:spPr>
          <a:xfrm>
            <a:off x="6535425" y="962025"/>
            <a:ext cx="5531100" cy="15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600">
                <a:latin typeface="Calibri"/>
                <a:ea typeface="Calibri"/>
                <a:cs typeface="Calibri"/>
                <a:sym typeface="Calibri"/>
              </a:rPr>
              <a:t>For the sake of this analysis we have dropped the below 49 variables which had more than 40% missing value.</a:t>
            </a:r>
            <a:endParaRPr b="1" sz="1600">
              <a:latin typeface="Calibri"/>
              <a:ea typeface="Calibri"/>
              <a:cs typeface="Calibri"/>
              <a:sym typeface="Calibri"/>
            </a:endParaRPr>
          </a:p>
        </p:txBody>
      </p:sp>
      <p:pic>
        <p:nvPicPr>
          <p:cNvPr id="114" name="Google Shape;114;ga50c2bb588_6_283"/>
          <p:cNvPicPr preferRelativeResize="0"/>
          <p:nvPr/>
        </p:nvPicPr>
        <p:blipFill>
          <a:blip r:embed="rId4">
            <a:alphaModFix/>
          </a:blip>
          <a:stretch>
            <a:fillRect/>
          </a:stretch>
        </p:blipFill>
        <p:spPr>
          <a:xfrm>
            <a:off x="5974450" y="2594550"/>
            <a:ext cx="5925250" cy="3674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ga50c2bb588_0_67"/>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8" name="Google Shape;398;ga50c2bb588_0_67"/>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99" name="Google Shape;399;ga50c2bb588_0_67"/>
          <p:cNvPicPr preferRelativeResize="0"/>
          <p:nvPr/>
        </p:nvPicPr>
        <p:blipFill>
          <a:blip r:embed="rId3">
            <a:alphaModFix/>
          </a:blip>
          <a:stretch>
            <a:fillRect/>
          </a:stretch>
        </p:blipFill>
        <p:spPr>
          <a:xfrm>
            <a:off x="1707150" y="2267675"/>
            <a:ext cx="8667750" cy="4590325"/>
          </a:xfrm>
          <a:prstGeom prst="rect">
            <a:avLst/>
          </a:prstGeom>
          <a:noFill/>
          <a:ln>
            <a:noFill/>
          </a:ln>
        </p:spPr>
      </p:pic>
      <p:sp>
        <p:nvSpPr>
          <p:cNvPr id="400" name="Google Shape;400;ga50c2bb588_0_67"/>
          <p:cNvSpPr txBox="1"/>
          <p:nvPr/>
        </p:nvSpPr>
        <p:spPr>
          <a:xfrm>
            <a:off x="1010850" y="893275"/>
            <a:ext cx="101703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loyalty</a:t>
            </a:r>
            <a:r>
              <a:rPr b="1" lang="en-IN" sz="1700">
                <a:solidFill>
                  <a:srgbClr val="FFFFFF"/>
                </a:solidFill>
                <a:latin typeface="Calibri"/>
                <a:ea typeface="Calibri"/>
                <a:cs typeface="Calibri"/>
                <a:sym typeface="Calibri"/>
              </a:rPr>
              <a:t> does matter most of the customers are repeated customer followed by new customers</a:t>
            </a:r>
            <a:endParaRPr b="1" sz="1700">
              <a:solidFill>
                <a:srgbClr val="FFFFFF"/>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ga50c2bb588_0_5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6" name="Google Shape;406;ga50c2bb588_0_5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07" name="Google Shape;407;ga50c2bb588_0_54"/>
          <p:cNvPicPr preferRelativeResize="0"/>
          <p:nvPr/>
        </p:nvPicPr>
        <p:blipFill>
          <a:blip r:embed="rId3">
            <a:alphaModFix/>
          </a:blip>
          <a:stretch>
            <a:fillRect/>
          </a:stretch>
        </p:blipFill>
        <p:spPr>
          <a:xfrm>
            <a:off x="821325" y="2889250"/>
            <a:ext cx="10439400" cy="3923575"/>
          </a:xfrm>
          <a:prstGeom prst="rect">
            <a:avLst/>
          </a:prstGeom>
          <a:noFill/>
          <a:ln>
            <a:noFill/>
          </a:ln>
        </p:spPr>
      </p:pic>
      <p:sp>
        <p:nvSpPr>
          <p:cNvPr id="408" name="Google Shape;408;ga50c2bb588_0_54"/>
          <p:cNvSpPr txBox="1"/>
          <p:nvPr/>
        </p:nvSpPr>
        <p:spPr>
          <a:xfrm>
            <a:off x="1010850" y="893275"/>
            <a:ext cx="101703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Most users seem to get what they asked for</a:t>
            </a:r>
            <a:endParaRPr b="1" sz="1700">
              <a:solidFill>
                <a:srgbClr val="FFFFFF"/>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2" name="Shape 412"/>
        <p:cNvGrpSpPr/>
        <p:nvPr/>
      </p:nvGrpSpPr>
      <p:grpSpPr>
        <a:xfrm>
          <a:off x="0" y="0"/>
          <a:ext cx="0" cy="0"/>
          <a:chOff x="0" y="0"/>
          <a:chExt cx="0" cy="0"/>
        </a:xfrm>
      </p:grpSpPr>
      <p:sp>
        <p:nvSpPr>
          <p:cNvPr id="413" name="Google Shape;413;ga50c2bb588_0_72"/>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4" name="Google Shape;414;ga50c2bb588_0_72"/>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15" name="Google Shape;415;ga50c2bb588_0_72"/>
          <p:cNvPicPr preferRelativeResize="0"/>
          <p:nvPr/>
        </p:nvPicPr>
        <p:blipFill>
          <a:blip r:embed="rId3">
            <a:alphaModFix/>
          </a:blip>
          <a:stretch>
            <a:fillRect/>
          </a:stretch>
        </p:blipFill>
        <p:spPr>
          <a:xfrm>
            <a:off x="1438275" y="2528825"/>
            <a:ext cx="9315450" cy="4054326"/>
          </a:xfrm>
          <a:prstGeom prst="rect">
            <a:avLst/>
          </a:prstGeom>
          <a:noFill/>
          <a:ln>
            <a:noFill/>
          </a:ln>
        </p:spPr>
      </p:pic>
      <p:sp>
        <p:nvSpPr>
          <p:cNvPr id="416" name="Google Shape;416;ga50c2bb588_0_72"/>
          <p:cNvSpPr txBox="1"/>
          <p:nvPr/>
        </p:nvSpPr>
        <p:spPr>
          <a:xfrm>
            <a:off x="1010850" y="893275"/>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Approved loans in general are more , specifically consumer loans are the most approves and it rarely gets canceled.</a:t>
            </a:r>
            <a:endParaRPr b="1" sz="17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cash loans have highest canceled count</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0" name="Shape 420"/>
        <p:cNvGrpSpPr/>
        <p:nvPr/>
      </p:nvGrpSpPr>
      <p:grpSpPr>
        <a:xfrm>
          <a:off x="0" y="0"/>
          <a:ext cx="0" cy="0"/>
          <a:chOff x="0" y="0"/>
          <a:chExt cx="0" cy="0"/>
        </a:xfrm>
      </p:grpSpPr>
      <p:sp>
        <p:nvSpPr>
          <p:cNvPr id="421" name="Google Shape;421;ga50c2bb588_0_77"/>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2" name="Google Shape;422;ga50c2bb588_0_77"/>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23" name="Google Shape;423;ga50c2bb588_0_77"/>
          <p:cNvPicPr preferRelativeResize="0"/>
          <p:nvPr/>
        </p:nvPicPr>
        <p:blipFill>
          <a:blip r:embed="rId3">
            <a:alphaModFix/>
          </a:blip>
          <a:stretch>
            <a:fillRect/>
          </a:stretch>
        </p:blipFill>
        <p:spPr>
          <a:xfrm>
            <a:off x="728400" y="2803675"/>
            <a:ext cx="10967299" cy="4035276"/>
          </a:xfrm>
          <a:prstGeom prst="rect">
            <a:avLst/>
          </a:prstGeom>
          <a:noFill/>
          <a:ln>
            <a:noFill/>
          </a:ln>
        </p:spPr>
      </p:pic>
      <p:sp>
        <p:nvSpPr>
          <p:cNvPr id="424" name="Google Shape;424;ga50c2bb588_0_77"/>
          <p:cNvSpPr txBox="1"/>
          <p:nvPr/>
        </p:nvSpPr>
        <p:spPr>
          <a:xfrm>
            <a:off x="1010850" y="893275"/>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sz="17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1700">
                <a:solidFill>
                  <a:srgbClr val="FFFFFF"/>
                </a:solidFill>
                <a:latin typeface="Calibri"/>
                <a:ea typeface="Calibri"/>
                <a:cs typeface="Calibri"/>
                <a:sym typeface="Calibri"/>
              </a:rPr>
              <a:t>Approved loans and unused loans seem to not have an outlier mostly Approved are done within -1500 days </a:t>
            </a:r>
            <a:r>
              <a:rPr b="1" lang="en-IN" sz="1700">
                <a:solidFill>
                  <a:srgbClr val="FFFFFF"/>
                </a:solidFill>
                <a:latin typeface="Calibri"/>
                <a:ea typeface="Calibri"/>
                <a:cs typeface="Calibri"/>
                <a:sym typeface="Calibri"/>
              </a:rPr>
              <a:t>whereas</a:t>
            </a:r>
            <a:r>
              <a:rPr b="1" lang="en-IN" sz="1700">
                <a:solidFill>
                  <a:srgbClr val="FFFFFF"/>
                </a:solidFill>
                <a:latin typeface="Calibri"/>
                <a:ea typeface="Calibri"/>
                <a:cs typeface="Calibri"/>
                <a:sym typeface="Calibri"/>
              </a:rPr>
              <a:t> others seem to be alot earlier</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8" name="Shape 428"/>
        <p:cNvGrpSpPr/>
        <p:nvPr/>
      </p:nvGrpSpPr>
      <p:grpSpPr>
        <a:xfrm>
          <a:off x="0" y="0"/>
          <a:ext cx="0" cy="0"/>
          <a:chOff x="0" y="0"/>
          <a:chExt cx="0" cy="0"/>
        </a:xfrm>
      </p:grpSpPr>
      <p:sp>
        <p:nvSpPr>
          <p:cNvPr id="429" name="Google Shape;429;ga50c2bb588_0_82"/>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0" name="Google Shape;430;ga50c2bb588_0_82"/>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31" name="Google Shape;431;ga50c2bb588_0_82"/>
          <p:cNvPicPr preferRelativeResize="0"/>
          <p:nvPr/>
        </p:nvPicPr>
        <p:blipFill>
          <a:blip r:embed="rId3">
            <a:alphaModFix/>
          </a:blip>
          <a:stretch>
            <a:fillRect/>
          </a:stretch>
        </p:blipFill>
        <p:spPr>
          <a:xfrm>
            <a:off x="54975" y="2667462"/>
            <a:ext cx="12192001" cy="4190526"/>
          </a:xfrm>
          <a:prstGeom prst="rect">
            <a:avLst/>
          </a:prstGeom>
          <a:noFill/>
          <a:ln>
            <a:noFill/>
          </a:ln>
        </p:spPr>
      </p:pic>
      <p:sp>
        <p:nvSpPr>
          <p:cNvPr id="432" name="Google Shape;432;ga50c2bb588_0_82"/>
          <p:cNvSpPr txBox="1"/>
          <p:nvPr/>
        </p:nvSpPr>
        <p:spPr>
          <a:xfrm>
            <a:off x="1010850" y="893275"/>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Cash through bank seem to be most approved</a:t>
            </a:r>
            <a:endParaRPr b="1" sz="1700">
              <a:solidFill>
                <a:srgbClr val="FFFFFF"/>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6" name="Shape 436"/>
        <p:cNvGrpSpPr/>
        <p:nvPr/>
      </p:nvGrpSpPr>
      <p:grpSpPr>
        <a:xfrm>
          <a:off x="0" y="0"/>
          <a:ext cx="0" cy="0"/>
          <a:chOff x="0" y="0"/>
          <a:chExt cx="0" cy="0"/>
        </a:xfrm>
      </p:grpSpPr>
      <p:sp>
        <p:nvSpPr>
          <p:cNvPr id="437" name="Google Shape;437;ga50c2bb588_0_132"/>
          <p:cNvSpPr/>
          <p:nvPr/>
        </p:nvSpPr>
        <p:spPr>
          <a:xfrm>
            <a:off x="475488" y="0"/>
            <a:ext cx="109104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38" name="Google Shape;438;ga50c2bb588_0_13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39" name="Google Shape;439;ga50c2bb588_0_132"/>
          <p:cNvSpPr txBox="1"/>
          <p:nvPr>
            <p:ph type="title"/>
          </p:nvPr>
        </p:nvSpPr>
        <p:spPr>
          <a:xfrm>
            <a:off x="3045368" y="2043663"/>
            <a:ext cx="6105300" cy="20310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Calibri"/>
              <a:buNone/>
            </a:pPr>
            <a:r>
              <a:rPr lang="en-IN" sz="6000">
                <a:solidFill>
                  <a:srgbClr val="FFFFFF"/>
                </a:solidFill>
              </a:rPr>
              <a:t>Merging the data frames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sp>
        <p:nvSpPr>
          <p:cNvPr id="444" name="Google Shape;444;ga50c2bb588_0_87"/>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5" name="Google Shape;445;ga50c2bb588_0_87"/>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46" name="Google Shape;446;ga50c2bb588_0_87"/>
          <p:cNvPicPr preferRelativeResize="0"/>
          <p:nvPr/>
        </p:nvPicPr>
        <p:blipFill>
          <a:blip r:embed="rId3">
            <a:alphaModFix/>
          </a:blip>
          <a:stretch>
            <a:fillRect/>
          </a:stretch>
        </p:blipFill>
        <p:spPr>
          <a:xfrm>
            <a:off x="962025" y="1466850"/>
            <a:ext cx="10267950" cy="5391150"/>
          </a:xfrm>
          <a:prstGeom prst="rect">
            <a:avLst/>
          </a:prstGeom>
          <a:noFill/>
          <a:ln>
            <a:noFill/>
          </a:ln>
        </p:spPr>
      </p:pic>
      <p:sp>
        <p:nvSpPr>
          <p:cNvPr id="447" name="Google Shape;447;ga50c2bb588_0_87"/>
          <p:cNvSpPr txBox="1"/>
          <p:nvPr/>
        </p:nvSpPr>
        <p:spPr>
          <a:xfrm>
            <a:off x="962025" y="284850"/>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contract status vs target </a:t>
            </a:r>
            <a:endParaRPr b="1" sz="1700">
              <a:solidFill>
                <a:srgbClr val="FFFFFF"/>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1" name="Shape 451"/>
        <p:cNvGrpSpPr/>
        <p:nvPr/>
      </p:nvGrpSpPr>
      <p:grpSpPr>
        <a:xfrm>
          <a:off x="0" y="0"/>
          <a:ext cx="0" cy="0"/>
          <a:chOff x="0" y="0"/>
          <a:chExt cx="0" cy="0"/>
        </a:xfrm>
      </p:grpSpPr>
      <p:sp>
        <p:nvSpPr>
          <p:cNvPr id="452" name="Google Shape;452;ga50c2bb588_0_92"/>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3" name="Google Shape;453;ga50c2bb588_0_92"/>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54" name="Google Shape;454;ga50c2bb588_0_92"/>
          <p:cNvPicPr preferRelativeResize="0"/>
          <p:nvPr/>
        </p:nvPicPr>
        <p:blipFill>
          <a:blip r:embed="rId3">
            <a:alphaModFix/>
          </a:blip>
          <a:stretch>
            <a:fillRect/>
          </a:stretch>
        </p:blipFill>
        <p:spPr>
          <a:xfrm>
            <a:off x="864725" y="1580500"/>
            <a:ext cx="10462549" cy="5277501"/>
          </a:xfrm>
          <a:prstGeom prst="rect">
            <a:avLst/>
          </a:prstGeom>
          <a:noFill/>
          <a:ln>
            <a:noFill/>
          </a:ln>
        </p:spPr>
      </p:pic>
      <p:sp>
        <p:nvSpPr>
          <p:cNvPr id="455" name="Google Shape;455;ga50c2bb588_0_92"/>
          <p:cNvSpPr txBox="1"/>
          <p:nvPr/>
        </p:nvSpPr>
        <p:spPr>
          <a:xfrm>
            <a:off x="962025" y="284850"/>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Top correlations amount related fields are correlated</a:t>
            </a:r>
            <a:endParaRPr b="1" sz="1700">
              <a:solidFill>
                <a:srgbClr val="FFFFFF"/>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ga50c2bb588_0_165"/>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1" name="Google Shape;461;ga50c2bb588_0_165"/>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2" name="Google Shape;462;ga50c2bb588_0_165"/>
          <p:cNvSpPr txBox="1"/>
          <p:nvPr/>
        </p:nvSpPr>
        <p:spPr>
          <a:xfrm>
            <a:off x="962025" y="284850"/>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Since there are multipule current application entries lets group by the current application entry on SK_CURR_ID and get the max values , was refused previously and respective amounts for further analysis.</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p:txBody>
      </p:sp>
      <p:pic>
        <p:nvPicPr>
          <p:cNvPr id="463" name="Google Shape;463;ga50c2bb588_0_165"/>
          <p:cNvPicPr preferRelativeResize="0"/>
          <p:nvPr/>
        </p:nvPicPr>
        <p:blipFill>
          <a:blip r:embed="rId3">
            <a:alphaModFix/>
          </a:blip>
          <a:stretch>
            <a:fillRect/>
          </a:stretch>
        </p:blipFill>
        <p:spPr>
          <a:xfrm>
            <a:off x="1057650" y="1333125"/>
            <a:ext cx="10076699" cy="5524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ga50c2bb588_0_117"/>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9" name="Google Shape;469;ga50c2bb588_0_117"/>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70" name="Google Shape;470;ga50c2bb588_0_117"/>
          <p:cNvPicPr preferRelativeResize="0"/>
          <p:nvPr/>
        </p:nvPicPr>
        <p:blipFill>
          <a:blip r:embed="rId3">
            <a:alphaModFix/>
          </a:blip>
          <a:stretch>
            <a:fillRect/>
          </a:stretch>
        </p:blipFill>
        <p:spPr>
          <a:xfrm>
            <a:off x="1688100" y="1428750"/>
            <a:ext cx="8705850" cy="5429250"/>
          </a:xfrm>
          <a:prstGeom prst="rect">
            <a:avLst/>
          </a:prstGeom>
          <a:noFill/>
          <a:ln>
            <a:noFill/>
          </a:ln>
        </p:spPr>
      </p:pic>
      <p:sp>
        <p:nvSpPr>
          <p:cNvPr id="471" name="Google Shape;471;ga50c2bb588_0_117"/>
          <p:cNvSpPr txBox="1"/>
          <p:nvPr/>
        </p:nvSpPr>
        <p:spPr>
          <a:xfrm>
            <a:off x="962025" y="284850"/>
            <a:ext cx="10918500" cy="118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if we naively used only the refused and canceled states in past we could have lost a lot of buisness . though we could have mitigated the risk abit but the </a:t>
            </a:r>
            <a:r>
              <a:rPr b="1" lang="en-IN" sz="1700">
                <a:solidFill>
                  <a:srgbClr val="FFFFFF"/>
                </a:solidFill>
                <a:latin typeface="Calibri"/>
                <a:ea typeface="Calibri"/>
                <a:cs typeface="Calibri"/>
                <a:sym typeface="Calibri"/>
              </a:rPr>
              <a:t>business</a:t>
            </a:r>
            <a:r>
              <a:rPr b="1" lang="en-IN" sz="1700">
                <a:solidFill>
                  <a:srgbClr val="FFFFFF"/>
                </a:solidFill>
                <a:latin typeface="Calibri"/>
                <a:ea typeface="Calibri"/>
                <a:cs typeface="Calibri"/>
                <a:sym typeface="Calibri"/>
              </a:rPr>
              <a:t> lost is way too much.</a:t>
            </a:r>
            <a:endParaRPr b="1" sz="17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5"/>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0" name="Google Shape;120;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5"/>
          <p:cNvSpPr txBox="1"/>
          <p:nvPr>
            <p:ph type="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IN" sz="6000">
                <a:solidFill>
                  <a:srgbClr val="FFFFFF"/>
                </a:solidFill>
                <a:latin typeface="Calibri"/>
                <a:ea typeface="Calibri"/>
                <a:cs typeface="Calibri"/>
                <a:sym typeface="Calibri"/>
              </a:rPr>
              <a:t>EXPLORATION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5" name="Shape 475"/>
        <p:cNvGrpSpPr/>
        <p:nvPr/>
      </p:nvGrpSpPr>
      <p:grpSpPr>
        <a:xfrm>
          <a:off x="0" y="0"/>
          <a:ext cx="0" cy="0"/>
          <a:chOff x="0" y="0"/>
          <a:chExt cx="0" cy="0"/>
        </a:xfrm>
      </p:grpSpPr>
      <p:sp>
        <p:nvSpPr>
          <p:cNvPr id="476" name="Google Shape;476;ga50c2bb588_0_127"/>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7" name="Google Shape;477;ga50c2bb588_0_127"/>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8" name="Google Shape;478;ga50c2bb588_0_127"/>
          <p:cNvSpPr txBox="1"/>
          <p:nvPr/>
        </p:nvSpPr>
        <p:spPr>
          <a:xfrm>
            <a:off x="962025" y="284850"/>
            <a:ext cx="10918500" cy="1182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Calibri"/>
              <a:buChar char="●"/>
            </a:pPr>
            <a:r>
              <a:rPr b="1" lang="en-IN" sz="1700">
                <a:solidFill>
                  <a:srgbClr val="FFFFFF"/>
                </a:solidFill>
                <a:latin typeface="Calibri"/>
                <a:ea typeface="Calibri"/>
                <a:cs typeface="Calibri"/>
                <a:sym typeface="Calibri"/>
              </a:rPr>
              <a:t>lets check the amount factor for refused and actual loan amounts</a:t>
            </a:r>
            <a:endParaRPr b="1" sz="1700">
              <a:solidFill>
                <a:srgbClr val="FFFFFF"/>
              </a:solidFill>
              <a:latin typeface="Calibri"/>
              <a:ea typeface="Calibri"/>
              <a:cs typeface="Calibri"/>
              <a:sym typeface="Calibri"/>
            </a:endParaRPr>
          </a:p>
          <a:p>
            <a:pPr indent="-336550" lvl="0" marL="457200" rtl="0" algn="l">
              <a:spcBef>
                <a:spcPts val="0"/>
              </a:spcBef>
              <a:spcAft>
                <a:spcPts val="0"/>
              </a:spcAft>
              <a:buClr>
                <a:srgbClr val="FFFFFF"/>
              </a:buClr>
              <a:buSzPts val="1700"/>
              <a:buFont typeface="Calibri"/>
              <a:buChar char="●"/>
            </a:pPr>
            <a:r>
              <a:rPr b="1" lang="en-IN" sz="1700">
                <a:solidFill>
                  <a:srgbClr val="FFFFFF"/>
                </a:solidFill>
                <a:latin typeface="Calibri"/>
                <a:ea typeface="Calibri"/>
                <a:cs typeface="Calibri"/>
                <a:sym typeface="Calibri"/>
              </a:rPr>
              <a:t>It seems that the amount does play a role refused and actual applications are indeed off. for lower amounts amount </a:t>
            </a:r>
            <a:r>
              <a:rPr b="1" lang="en-IN" sz="1700">
                <a:solidFill>
                  <a:srgbClr val="FFFFFF"/>
                </a:solidFill>
                <a:latin typeface="Calibri"/>
                <a:ea typeface="Calibri"/>
                <a:cs typeface="Calibri"/>
                <a:sym typeface="Calibri"/>
              </a:rPr>
              <a:t>disbursed</a:t>
            </a:r>
            <a:r>
              <a:rPr b="1" lang="en-IN" sz="1700">
                <a:solidFill>
                  <a:srgbClr val="FFFFFF"/>
                </a:solidFill>
                <a:latin typeface="Calibri"/>
                <a:ea typeface="Calibri"/>
                <a:cs typeface="Calibri"/>
                <a:sym typeface="Calibri"/>
              </a:rPr>
              <a:t> was more than the refused amount as the amount increases the amount_refused seems to catch up to amount given and even higher for some cases.</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a:p>
            <a:pPr indent="0" lvl="0" marL="0" rtl="0" algn="l">
              <a:spcBef>
                <a:spcPts val="0"/>
              </a:spcBef>
              <a:spcAft>
                <a:spcPts val="0"/>
              </a:spcAft>
              <a:buNone/>
            </a:pPr>
            <a:r>
              <a:t/>
            </a:r>
            <a:endParaRPr b="1" sz="1700">
              <a:solidFill>
                <a:srgbClr val="FFFFFF"/>
              </a:solidFill>
              <a:latin typeface="Calibri"/>
              <a:ea typeface="Calibri"/>
              <a:cs typeface="Calibri"/>
              <a:sym typeface="Calibri"/>
            </a:endParaRPr>
          </a:p>
        </p:txBody>
      </p:sp>
      <p:pic>
        <p:nvPicPr>
          <p:cNvPr id="479" name="Google Shape;479;ga50c2bb588_0_127"/>
          <p:cNvPicPr preferRelativeResize="0"/>
          <p:nvPr/>
        </p:nvPicPr>
        <p:blipFill>
          <a:blip r:embed="rId3">
            <a:alphaModFix/>
          </a:blip>
          <a:stretch>
            <a:fillRect/>
          </a:stretch>
        </p:blipFill>
        <p:spPr>
          <a:xfrm>
            <a:off x="962025" y="2102750"/>
            <a:ext cx="9744150" cy="4700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3" name="Shape 483"/>
        <p:cNvGrpSpPr/>
        <p:nvPr/>
      </p:nvGrpSpPr>
      <p:grpSpPr>
        <a:xfrm>
          <a:off x="0" y="0"/>
          <a:ext cx="0" cy="0"/>
          <a:chOff x="0" y="0"/>
          <a:chExt cx="0" cy="0"/>
        </a:xfrm>
      </p:grpSpPr>
      <p:sp>
        <p:nvSpPr>
          <p:cNvPr id="484" name="Google Shape;484;ga50c2bb588_0_122"/>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5" name="Google Shape;485;ga50c2bb588_0_122"/>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86" name="Google Shape;486;ga50c2bb588_0_122"/>
          <p:cNvPicPr preferRelativeResize="0"/>
          <p:nvPr/>
        </p:nvPicPr>
        <p:blipFill>
          <a:blip r:embed="rId3">
            <a:alphaModFix/>
          </a:blip>
          <a:stretch>
            <a:fillRect/>
          </a:stretch>
        </p:blipFill>
        <p:spPr>
          <a:xfrm>
            <a:off x="0" y="492664"/>
            <a:ext cx="12191999" cy="587267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ga50c2bb588_0_15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2" name="Google Shape;492;ga50c2bb588_0_15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3" name="Google Shape;493;ga50c2bb588_0_154"/>
          <p:cNvSpPr txBox="1"/>
          <p:nvPr/>
        </p:nvSpPr>
        <p:spPr>
          <a:xfrm>
            <a:off x="636750" y="889575"/>
            <a:ext cx="10918500" cy="48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IN" sz="5800">
                <a:solidFill>
                  <a:srgbClr val="FFFFFF"/>
                </a:solidFill>
                <a:latin typeface="Calibri"/>
                <a:ea typeface="Calibri"/>
                <a:cs typeface="Calibri"/>
                <a:sym typeface="Calibri"/>
              </a:rPr>
              <a:t>THANK you!!!!!</a:t>
            </a:r>
            <a:endParaRPr b="1" sz="5800">
              <a:solidFill>
                <a:srgbClr val="FFFFF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ga50c2bb588_6_64"/>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ga50c2bb588_6_64"/>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dfdfdfd</a:t>
            </a:r>
            <a:endParaRPr b="0" i="0" sz="1800" u="none" cap="none" strike="noStrike">
              <a:solidFill>
                <a:schemeClr val="lt1"/>
              </a:solidFill>
              <a:latin typeface="Calibri"/>
              <a:ea typeface="Calibri"/>
              <a:cs typeface="Calibri"/>
              <a:sym typeface="Calibri"/>
            </a:endParaRPr>
          </a:p>
        </p:txBody>
      </p:sp>
      <p:pic>
        <p:nvPicPr>
          <p:cNvPr id="128" name="Google Shape;128;ga50c2bb588_6_64"/>
          <p:cNvPicPr preferRelativeResize="0"/>
          <p:nvPr/>
        </p:nvPicPr>
        <p:blipFill>
          <a:blip r:embed="rId3">
            <a:alphaModFix/>
          </a:blip>
          <a:stretch>
            <a:fillRect/>
          </a:stretch>
        </p:blipFill>
        <p:spPr>
          <a:xfrm>
            <a:off x="2258950" y="1089550"/>
            <a:ext cx="7516150" cy="5481175"/>
          </a:xfrm>
          <a:prstGeom prst="rect">
            <a:avLst/>
          </a:prstGeom>
          <a:noFill/>
          <a:ln>
            <a:noFill/>
          </a:ln>
        </p:spPr>
      </p:pic>
      <p:sp>
        <p:nvSpPr>
          <p:cNvPr id="129" name="Google Shape;129;ga50c2bb588_6_64"/>
          <p:cNvSpPr txBox="1"/>
          <p:nvPr/>
        </p:nvSpPr>
        <p:spPr>
          <a:xfrm>
            <a:off x="1977450" y="294525"/>
            <a:ext cx="79800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Most of the Clients seem to be paying the loans on correct time regularly.</a:t>
            </a:r>
            <a:endParaRPr b="1" sz="1700">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ga50c2bb588_6_95"/>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ga50c2bb588_6_95"/>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6" name="Google Shape;136;ga50c2bb588_6_95"/>
          <p:cNvPicPr preferRelativeResize="0"/>
          <p:nvPr/>
        </p:nvPicPr>
        <p:blipFill>
          <a:blip r:embed="rId3">
            <a:alphaModFix/>
          </a:blip>
          <a:stretch>
            <a:fillRect/>
          </a:stretch>
        </p:blipFill>
        <p:spPr>
          <a:xfrm>
            <a:off x="2605075" y="1371675"/>
            <a:ext cx="6981825" cy="5124450"/>
          </a:xfrm>
          <a:prstGeom prst="rect">
            <a:avLst/>
          </a:prstGeom>
          <a:noFill/>
          <a:ln>
            <a:noFill/>
          </a:ln>
        </p:spPr>
      </p:pic>
      <p:sp>
        <p:nvSpPr>
          <p:cNvPr id="137" name="Google Shape;137;ga50c2bb588_6_95"/>
          <p:cNvSpPr txBox="1"/>
          <p:nvPr/>
        </p:nvSpPr>
        <p:spPr>
          <a:xfrm>
            <a:off x="2510400" y="420725"/>
            <a:ext cx="6998100" cy="6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Most </a:t>
            </a:r>
            <a:r>
              <a:rPr b="1" lang="en-IN" sz="1700">
                <a:solidFill>
                  <a:srgbClr val="FFFFFF"/>
                </a:solidFill>
                <a:latin typeface="Calibri"/>
                <a:ea typeface="Calibri"/>
                <a:cs typeface="Calibri"/>
                <a:sym typeface="Calibri"/>
              </a:rPr>
              <a:t>preferred</a:t>
            </a:r>
            <a:r>
              <a:rPr b="1" lang="en-IN" sz="1700">
                <a:solidFill>
                  <a:srgbClr val="FFFFFF"/>
                </a:solidFill>
                <a:latin typeface="Calibri"/>
                <a:ea typeface="Calibri"/>
                <a:cs typeface="Calibri"/>
                <a:sym typeface="Calibri"/>
              </a:rPr>
              <a:t> loan contract type of the clients is cash loan.</a:t>
            </a:r>
            <a:endParaRPr b="1" sz="17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ga50c2bb588_6_90"/>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ga50c2bb588_6_90"/>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4" name="Google Shape;144;ga50c2bb588_6_90"/>
          <p:cNvPicPr preferRelativeResize="0"/>
          <p:nvPr/>
        </p:nvPicPr>
        <p:blipFill>
          <a:blip r:embed="rId3">
            <a:alphaModFix/>
          </a:blip>
          <a:stretch>
            <a:fillRect/>
          </a:stretch>
        </p:blipFill>
        <p:spPr>
          <a:xfrm>
            <a:off x="2633650" y="1512163"/>
            <a:ext cx="6924675" cy="5095875"/>
          </a:xfrm>
          <a:prstGeom prst="rect">
            <a:avLst/>
          </a:prstGeom>
          <a:noFill/>
          <a:ln>
            <a:noFill/>
          </a:ln>
        </p:spPr>
      </p:pic>
      <p:sp>
        <p:nvSpPr>
          <p:cNvPr id="145" name="Google Shape;145;ga50c2bb588_6_90"/>
          <p:cNvSpPr txBox="1"/>
          <p:nvPr/>
        </p:nvSpPr>
        <p:spPr>
          <a:xfrm>
            <a:off x="1725025" y="434750"/>
            <a:ext cx="7833300" cy="7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Loan requirement is high among Female clients than male clients.</a:t>
            </a:r>
            <a:endParaRPr b="1" sz="1700">
              <a:solidFill>
                <a:srgbClr val="FFFF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ga50c2bb588_6_85"/>
          <p:cNvSpPr/>
          <p:nvPr/>
        </p:nvSpPr>
        <p:spPr>
          <a:xfrm>
            <a:off x="1" y="0"/>
            <a:ext cx="60822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ga50c2bb588_6_85"/>
          <p:cNvSpPr/>
          <p:nvPr/>
        </p:nvSpPr>
        <p:spPr>
          <a:xfrm>
            <a:off x="1" y="0"/>
            <a:ext cx="12192000" cy="6858000"/>
          </a:xfrm>
          <a:prstGeom prst="rect">
            <a:avLst/>
          </a:prstGeom>
          <a:gradFill>
            <a:gsLst>
              <a:gs pos="0">
                <a:srgbClr val="3865B4"/>
              </a:gs>
              <a:gs pos="25000">
                <a:srgbClr val="3865B4"/>
              </a:gs>
              <a:gs pos="94000">
                <a:srgbClr val="3A3838"/>
              </a:gs>
              <a:gs pos="100000">
                <a:srgbClr val="3A3838"/>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2" name="Google Shape;152;ga50c2bb588_6_85"/>
          <p:cNvPicPr preferRelativeResize="0"/>
          <p:nvPr/>
        </p:nvPicPr>
        <p:blipFill>
          <a:blip r:embed="rId3">
            <a:alphaModFix/>
          </a:blip>
          <a:stretch>
            <a:fillRect/>
          </a:stretch>
        </p:blipFill>
        <p:spPr>
          <a:xfrm>
            <a:off x="2281250" y="1428750"/>
            <a:ext cx="7934325" cy="5120700"/>
          </a:xfrm>
          <a:prstGeom prst="rect">
            <a:avLst/>
          </a:prstGeom>
          <a:noFill/>
          <a:ln>
            <a:noFill/>
          </a:ln>
        </p:spPr>
      </p:pic>
      <p:sp>
        <p:nvSpPr>
          <p:cNvPr id="153" name="Google Shape;153;ga50c2bb588_6_85"/>
          <p:cNvSpPr txBox="1"/>
          <p:nvPr/>
        </p:nvSpPr>
        <p:spPr>
          <a:xfrm>
            <a:off x="1598800" y="378675"/>
            <a:ext cx="8176200" cy="7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1800">
                <a:solidFill>
                  <a:srgbClr val="FFFFFF"/>
                </a:solidFill>
                <a:latin typeface="Calibri"/>
                <a:ea typeface="Calibri"/>
                <a:cs typeface="Calibri"/>
                <a:sym typeface="Calibri"/>
              </a:rPr>
              <a:t>Count of clients based on </a:t>
            </a:r>
            <a:r>
              <a:rPr b="1" lang="en-IN" sz="1800">
                <a:solidFill>
                  <a:srgbClr val="FFFFFF"/>
                </a:solidFill>
                <a:latin typeface="Calibri"/>
                <a:ea typeface="Calibri"/>
                <a:cs typeface="Calibri"/>
                <a:sym typeface="Calibri"/>
              </a:rPr>
              <a:t>Education</a:t>
            </a:r>
            <a:r>
              <a:rPr b="1" lang="en-IN" sz="1800">
                <a:solidFill>
                  <a:srgbClr val="FFFFFF"/>
                </a:solidFill>
                <a:latin typeface="Calibri"/>
                <a:ea typeface="Calibri"/>
                <a:cs typeface="Calibri"/>
                <a:sym typeface="Calibri"/>
              </a:rPr>
              <a:t> type of the clients.</a:t>
            </a:r>
            <a:endParaRPr b="1" sz="18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2019-06-21T06:42:53Z</dcterms:created>
  <dc:creator>Ayush Dosajh</dc:creator>
</cp:coreProperties>
</file>